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64"/>
  </p:notesMasterIdLst>
  <p:sldIdLst>
    <p:sldId id="343" r:id="rId2"/>
    <p:sldId id="339" r:id="rId3"/>
    <p:sldId id="341" r:id="rId4"/>
    <p:sldId id="340" r:id="rId5"/>
    <p:sldId id="342" r:id="rId6"/>
    <p:sldId id="332" r:id="rId7"/>
    <p:sldId id="336" r:id="rId8"/>
    <p:sldId id="345" r:id="rId9"/>
    <p:sldId id="331" r:id="rId10"/>
    <p:sldId id="334" r:id="rId11"/>
    <p:sldId id="335" r:id="rId12"/>
    <p:sldId id="337" r:id="rId13"/>
    <p:sldId id="338" r:id="rId14"/>
    <p:sldId id="261" r:id="rId15"/>
    <p:sldId id="263" r:id="rId16"/>
    <p:sldId id="264" r:id="rId17"/>
    <p:sldId id="271" r:id="rId18"/>
    <p:sldId id="276" r:id="rId19"/>
    <p:sldId id="279" r:id="rId20"/>
    <p:sldId id="281" r:id="rId21"/>
    <p:sldId id="289" r:id="rId22"/>
    <p:sldId id="293" r:id="rId23"/>
    <p:sldId id="294" r:id="rId24"/>
    <p:sldId id="295" r:id="rId25"/>
    <p:sldId id="297" r:id="rId26"/>
    <p:sldId id="298" r:id="rId27"/>
    <p:sldId id="299" r:id="rId28"/>
    <p:sldId id="301" r:id="rId29"/>
    <p:sldId id="303" r:id="rId30"/>
    <p:sldId id="307" r:id="rId31"/>
    <p:sldId id="308" r:id="rId32"/>
    <p:sldId id="310" r:id="rId33"/>
    <p:sldId id="314" r:id="rId34"/>
    <p:sldId id="315" r:id="rId35"/>
    <p:sldId id="317" r:id="rId36"/>
    <p:sldId id="318" r:id="rId37"/>
    <p:sldId id="327" r:id="rId38"/>
    <p:sldId id="328" r:id="rId39"/>
    <p:sldId id="344" r:id="rId40"/>
    <p:sldId id="370"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2" r:id="rId56"/>
    <p:sldId id="363" r:id="rId57"/>
    <p:sldId id="364" r:id="rId58"/>
    <p:sldId id="365" r:id="rId59"/>
    <p:sldId id="366" r:id="rId60"/>
    <p:sldId id="367" r:id="rId61"/>
    <p:sldId id="368" r:id="rId62"/>
    <p:sldId id="36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55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68D32C-CB86-46B7-8959-C54FDF947582}" type="datetimeFigureOut">
              <a:rPr lang="en-US" smtClean="0"/>
              <a:pPr/>
              <a:t>10/5/2009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AE94F-CE83-43D1-AAF7-AE3C24C8A6F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52228" name="Slide Number Placeholder 3"/>
          <p:cNvSpPr>
            <a:spLocks noGrp="1"/>
          </p:cNvSpPr>
          <p:nvPr>
            <p:ph type="sldNum" sz="quarter" idx="5"/>
          </p:nvPr>
        </p:nvSpPr>
        <p:spPr>
          <a:noFill/>
        </p:spPr>
        <p:txBody>
          <a:bodyPr/>
          <a:lstStyle/>
          <a:p>
            <a:fld id="{8C7A5B17-6ADE-4141-9225-48B2464E4C00}" type="slidenum">
              <a:rPr lang="en-US" smtClean="0">
                <a:latin typeface="Arial" pitchFamily="34" charset="0"/>
                <a:cs typeface="Arial" pitchFamily="34" charset="0"/>
              </a:rPr>
              <a:pPr/>
              <a:t>2</a:t>
            </a:fld>
            <a:endParaRPr lang="en-US"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40</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Is there a correlation between geographic distribution of recovery dollars, population and new jobs created? </a:t>
            </a:r>
          </a:p>
          <a:p>
            <a:endParaRPr lang="en-US" dirty="0" smtClean="0"/>
          </a:p>
          <a:p>
            <a:r>
              <a:rPr lang="en-US" dirty="0" smtClean="0"/>
              <a:t>This</a:t>
            </a:r>
            <a:r>
              <a:rPr lang="en-US" baseline="0" dirty="0" smtClean="0"/>
              <a:t> is a fairly straightforward question, however of the three things that you need to know to answer this question, only one is available on recovery.gov.  The other two are on separate government websites. Under traditional circumstances, one would have to do quite a bit of searching, cutting, pasting and calculating to get the desired answer.  </a:t>
            </a:r>
          </a:p>
          <a:p>
            <a:endParaRPr lang="en-US" baseline="0" dirty="0" smtClean="0"/>
          </a:p>
          <a:p>
            <a:r>
              <a:rPr lang="en-US" baseline="0" dirty="0" smtClean="0"/>
              <a:t>Just to make the point, let’s look at where one might find the answers….</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answer our sample</a:t>
            </a:r>
            <a:r>
              <a:rPr lang="en-US" baseline="0" dirty="0" smtClean="0"/>
              <a:t> question can be found by combining data from three government websites, Recovery.gov, the US Census Bureau and the DPC site.  </a:t>
            </a:r>
          </a:p>
          <a:p>
            <a:r>
              <a:rPr lang="en-US" baseline="0" dirty="0" smtClean="0"/>
              <a:t>Note to presenter: </a:t>
            </a:r>
            <a:r>
              <a:rPr lang="en-US" dirty="0" smtClean="0"/>
              <a:t>Sequence</a:t>
            </a:r>
            <a:r>
              <a:rPr lang="en-US" baseline="0" dirty="0" smtClean="0"/>
              <a:t> through the screens.  Each example shows the home screen to identify the source site and then the screen within the site that contains the data that is needed to answer the question.</a:t>
            </a:r>
          </a:p>
          <a:p>
            <a:r>
              <a:rPr lang="en-US" baseline="0" dirty="0" smtClean="0"/>
              <a:t>First, Recovery.gov shows actual allocations of recovery dollars.</a:t>
            </a:r>
          </a:p>
          <a:p>
            <a:r>
              <a:rPr lang="en-US" baseline="0" dirty="0" smtClean="0"/>
              <a:t>Second, the US census bureau site shows population information</a:t>
            </a:r>
          </a:p>
          <a:p>
            <a:r>
              <a:rPr lang="en-US" baseline="0" dirty="0" smtClean="0"/>
              <a:t>Third, the DPC site contains data on job creation by state</a:t>
            </a:r>
          </a:p>
          <a:p>
            <a:r>
              <a:rPr lang="en-US" baseline="0" dirty="0" smtClean="0"/>
              <a:t>To emphasize the point of the flexible nature of the tool, we will show how the results can be displayed graphically.</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42</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the question is answered here in a graphic form where the expected</a:t>
            </a:r>
            <a:r>
              <a:rPr lang="en-US" baseline="0" dirty="0" smtClean="0"/>
              <a:t> number of jobs created</a:t>
            </a:r>
            <a:r>
              <a:rPr lang="en-US" dirty="0" smtClean="0"/>
              <a:t> is represented by the size of the bubble. Details</a:t>
            </a:r>
            <a:r>
              <a:rPr lang="en-US" baseline="0" dirty="0" smtClean="0"/>
              <a:t> can be viewed by clicking on any one of the bubbles.  The point of using this graphic is to emphasize the flexibility that that the user has in deciding how they would like to view the data.  The source data in this case is all in spreadsheets that were easily accessed from government websites.  Keep in mind that source data could also come fro any application database that is linked to the Anzo Data collaboration Server.</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43</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same data is shown as</a:t>
            </a:r>
            <a:r>
              <a:rPr lang="en-US" baseline="0" dirty="0" smtClean="0"/>
              <a:t> a tree map where the size of the box corresponds to the amount of the allocation and each box displays a call out when selected that provides additional data on the given state.  Once again, the point is to demonstrate the flexibility built into the </a:t>
            </a:r>
            <a:r>
              <a:rPr lang="en-US" baseline="0" dirty="0" err="1" smtClean="0"/>
              <a:t>lensing</a:t>
            </a:r>
            <a:r>
              <a:rPr lang="en-US" baseline="0" dirty="0" smtClean="0"/>
              <a:t> capabilities of Anzo on the Web.</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is a surprisingly straight forward process behind all this.</a:t>
            </a:r>
          </a:p>
          <a:p>
            <a:endParaRPr lang="en-US" baseline="0" dirty="0" smtClean="0"/>
          </a:p>
          <a:p>
            <a:r>
              <a:rPr lang="en-US" baseline="0" dirty="0" smtClean="0"/>
              <a:t>First, each of the data sources were linked to the Anzo data collaboration Server from Cambridge Semantics.  In this case, it was all spreadsheet data but could just as easily include data from any relational database.</a:t>
            </a:r>
          </a:p>
          <a:p>
            <a:endParaRPr lang="en-US" baseline="0" dirty="0" smtClean="0"/>
          </a:p>
          <a:p>
            <a:r>
              <a:rPr lang="en-US" baseline="0" dirty="0" smtClean="0"/>
              <a:t>Once these sources are linked, the data is accessible through Anzo on the Web where the user is provided with tools that allow them to create various views of the data.  In effect, the user is able to draw a picture of what they want  and the system fills it in with the appropriate data.  </a:t>
            </a:r>
          </a:p>
          <a:p>
            <a:endParaRPr lang="en-US" baseline="0" dirty="0" smtClean="0"/>
          </a:p>
          <a:p>
            <a:r>
              <a:rPr lang="en-US" baseline="0" dirty="0" smtClean="0"/>
              <a:t>Perhaps most important is the ease with which one can link data to the Data Collaboration Server.</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As</a:t>
            </a:r>
            <a:r>
              <a:rPr lang="en-US" baseline="0" dirty="0" smtClean="0"/>
              <a:t> I mentioned earlier, most of the source data for Recovery.gov is from Excel spreadsheets. Cambridge Semantics Excel mapping tool, Anzo for Excel, makes capturing spreadsheet data a simple and straightforward process.  As you can see here, Anzo for Excel appears as an option with in the Excel workbook that the user selects to display the linking tool.</a:t>
            </a: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17C7E8-675B-427E-B6DE-06E0A76AC9E7}" type="slidenum">
              <a:rPr lang="en-US"/>
              <a:pPr fontAlgn="base">
                <a:spcBef>
                  <a:spcPct val="0"/>
                </a:spcBef>
                <a:spcAft>
                  <a:spcPct val="0"/>
                </a:spcAft>
              </a:pPr>
              <a:t>46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To link a data set, the user highlights a column, in this case,</a:t>
            </a:r>
            <a:r>
              <a:rPr lang="en-US" baseline="0" dirty="0" smtClean="0"/>
              <a:t> Total Gross Outlays, and then selects the appropriate property on the right. The properties on the right are relate to an ontology,  so what we are doing is mapping spreadsheet regions to classes and properties in an ontology.  Once this  process is completed for all of the desired data in the spreadsheet, the job  is complete. The spreadsheet data is now linked and accessible to other systems attached to the Anzo Data Collaboration Server and/or Anzo on the web.</a:t>
            </a:r>
            <a:endParaRPr lang="en-US" dirty="0"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7CBE26-003E-489C-A078-553D5DC996FE}" type="slidenum">
              <a:rPr lang="en-US"/>
              <a:pPr fontAlgn="base">
                <a:spcBef>
                  <a:spcPct val="0"/>
                </a:spcBef>
                <a:spcAft>
                  <a:spcPct val="0"/>
                </a:spcAft>
              </a:pPr>
              <a:t>47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a:t>
            </a:r>
            <a:r>
              <a:rPr lang="en-US" baseline="0" dirty="0" smtClean="0"/>
              <a:t> see the spreadsheet with the job creation data.  As you will see, all of this data can be linked in seconds.</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saw before, I simply select a column of data and a corresponding</a:t>
            </a:r>
            <a:r>
              <a:rPr lang="en-US" baseline="0" dirty="0" smtClean="0"/>
              <a:t> property on the right.  The selection moves to the next column and...</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49</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select the correct property for that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50</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so on…</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51</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screen shows how all of the data that we linked using Anzo for Excel</a:t>
            </a:r>
            <a:r>
              <a:rPr lang="en-US" baseline="0" dirty="0" smtClean="0"/>
              <a:t>, is immediately available to Anzo on the web.  A simple dropdown menu allows me to see the available linked data sets.  All I do is check off the one(s) I would like to use for this exercise. </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52</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I choose a lens</a:t>
            </a:r>
            <a:r>
              <a:rPr lang="en-US" baseline="0" dirty="0" smtClean="0"/>
              <a:t> from a list of available lenses.  A lens is simply a previously created, view of some set of data.  The view can be a chart, grid, timeline, etc.  Once a lens has been created, it can be saved, modified, shared with other users, whatever you like.</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53</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lens renders</a:t>
            </a:r>
            <a:r>
              <a:rPr lang="en-US" baseline="0" dirty="0" smtClean="0"/>
              <a:t> </a:t>
            </a:r>
            <a:r>
              <a:rPr lang="en-US" dirty="0" smtClean="0"/>
              <a:t>data a scatter plot.</a:t>
            </a:r>
            <a:r>
              <a:rPr lang="en-US" baseline="0" dirty="0" smtClean="0"/>
              <a:t>  This particular lens compares the population of a state from the census website to the size of recovery program expenditures mane din that state. </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54</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data from individual agency</a:t>
            </a:r>
            <a:r>
              <a:rPr lang="en-US" baseline="0" dirty="0" smtClean="0"/>
              <a:t> </a:t>
            </a:r>
            <a:r>
              <a:rPr lang="en-US" dirty="0" smtClean="0"/>
              <a:t>weekly reports grouped together into one display. As you can see, in this case we are looking at a simple grid view.</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55</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how the system supports</a:t>
            </a:r>
            <a:r>
              <a:rPr lang="en-US" baseline="0" dirty="0" smtClean="0"/>
              <a:t> faceted browsing or u</a:t>
            </a:r>
            <a:r>
              <a:rPr lang="en-US" dirty="0" smtClean="0"/>
              <a:t>sing</a:t>
            </a:r>
            <a:r>
              <a:rPr lang="en-US" baseline="0" dirty="0" smtClean="0"/>
              <a:t> filters to </a:t>
            </a:r>
            <a:r>
              <a:rPr lang="en-US" dirty="0" smtClean="0"/>
              <a:t>drill</a:t>
            </a:r>
            <a:r>
              <a:rPr lang="en-US" baseline="0" dirty="0" smtClean="0"/>
              <a:t> down into only the data we want.  It’s as simple as checking off the desired filter on the left-hand side of the screen.  The more boxes that are checked the finer the filter.</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56</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this case we add another filter to see just the data from the Department of Education.    </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57</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 decide I would like to add more information to the view, I simply choose what I want form the list of available data.  Once I select what I want…</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6AE94F-CE83-43D1-AAF7-AE3C24C8A6FD}" type="slidenum">
              <a:rPr lang="en-US" smtClean="0"/>
              <a:pPr/>
              <a:t>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immediately added to my view.  As you can see, this is very simple and no programming</a:t>
            </a:r>
            <a:r>
              <a:rPr lang="en-US" baseline="0" dirty="0" smtClean="0"/>
              <a:t> is required.  Virtually anyone can create a lens...</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59</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in this case, add a filter.</a:t>
            </a:r>
            <a:endParaRPr lang="en-US" dirty="0"/>
          </a:p>
        </p:txBody>
      </p:sp>
      <p:sp>
        <p:nvSpPr>
          <p:cNvPr id="4" name="Slide Number Placeholder 3"/>
          <p:cNvSpPr>
            <a:spLocks noGrp="1"/>
          </p:cNvSpPr>
          <p:nvPr>
            <p:ph type="sldNum" sz="quarter" idx="10"/>
          </p:nvPr>
        </p:nvSpPr>
        <p:spPr/>
        <p:txBody>
          <a:bodyPr/>
          <a:lstStyle/>
          <a:p>
            <a:fld id="{4ABA0E12-064E-4660-8798-F366435857A8}" type="slidenum">
              <a:rPr lang="en-US" smtClean="0"/>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E3B7A-0263-48D7-B25B-9DF4E1325059}"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1676400" cy="6858000"/>
          </a:xfrm>
          <a:prstGeom prst="rect">
            <a:avLst/>
          </a:prstGeom>
          <a:gradFill flip="none" rotWithShape="1">
            <a:gsLst>
              <a:gs pos="0">
                <a:schemeClr val="tx2">
                  <a:lumMod val="40000"/>
                  <a:lumOff val="60000"/>
                </a:schemeClr>
              </a:gs>
              <a:gs pos="33000">
                <a:schemeClr val="tx2">
                  <a:lumMod val="20000"/>
                  <a:lumOff val="8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752600" y="1905000"/>
            <a:ext cx="7391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752600" y="3581400"/>
            <a:ext cx="6019800" cy="1752600"/>
          </a:xfrm>
        </p:spPr>
        <p:txBody>
          <a:bodyPr>
            <a:normAutofit/>
          </a:bodyPr>
          <a:lstStyle>
            <a:lvl1pPr marL="0" indent="0" algn="r">
              <a:spcBef>
                <a:spcPts val="0"/>
              </a:spcBef>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cs3long.jpg"/>
          <p:cNvPicPr>
            <a:picLocks noChangeAspect="1"/>
          </p:cNvPicPr>
          <p:nvPr/>
        </p:nvPicPr>
        <p:blipFill>
          <a:blip r:embed="rId2" cstate="print"/>
          <a:stretch>
            <a:fillRect/>
          </a:stretch>
        </p:blipFill>
        <p:spPr>
          <a:xfrm>
            <a:off x="3810000" y="0"/>
            <a:ext cx="5334000" cy="10679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78522"/>
            <a:ext cx="2133600" cy="365125"/>
          </a:xfrm>
          <a:prstGeom prst="rect">
            <a:avLst/>
          </a:prstGeom>
        </p:spPr>
        <p:txBody>
          <a:bodyPr/>
          <a:lstStyle/>
          <a:p>
            <a:fld id="{CB1462D9-FBA1-4D61-85F7-34E7725B2D3B}" type="datetimeFigureOut">
              <a:rPr lang="en-US" smtClean="0"/>
              <a:pPr/>
              <a:t>10/5/2009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78522"/>
            <a:ext cx="2133600" cy="365125"/>
          </a:xfrm>
          <a:prstGeom prst="rect">
            <a:avLst/>
          </a:prstGeom>
        </p:spPr>
        <p:txBody>
          <a:bodyPr/>
          <a:lstStyle/>
          <a:p>
            <a:fld id="{250BDB96-7722-418F-A278-6DFF8718C37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78522"/>
            <a:ext cx="2133600" cy="365125"/>
          </a:xfrm>
          <a:prstGeom prst="rect">
            <a:avLst/>
          </a:prstGeom>
        </p:spPr>
        <p:txBody>
          <a:bodyPr/>
          <a:lstStyle/>
          <a:p>
            <a:fld id="{CB1462D9-FBA1-4D61-85F7-34E7725B2D3B}" type="datetimeFigureOut">
              <a:rPr lang="en-US" smtClean="0"/>
              <a:pPr/>
              <a:t>10/5/2009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78522"/>
            <a:ext cx="2133600" cy="365125"/>
          </a:xfrm>
          <a:prstGeom prst="rect">
            <a:avLst/>
          </a:prstGeom>
        </p:spPr>
        <p:txBody>
          <a:bodyPr/>
          <a:lstStyle/>
          <a:p>
            <a:fld id="{250BDB96-7722-418F-A278-6DFF8718C3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1" name="Rectangle 10"/>
          <p:cNvSpPr/>
          <p:nvPr/>
        </p:nvSpPr>
        <p:spPr>
          <a:xfrm>
            <a:off x="0" y="0"/>
            <a:ext cx="1676400" cy="6858000"/>
          </a:xfrm>
          <a:prstGeom prst="rect">
            <a:avLst/>
          </a:prstGeom>
          <a:gradFill flip="none" rotWithShape="1">
            <a:gsLst>
              <a:gs pos="0">
                <a:schemeClr val="tx2">
                  <a:lumMod val="40000"/>
                  <a:lumOff val="60000"/>
                </a:schemeClr>
              </a:gs>
              <a:gs pos="33000">
                <a:schemeClr val="tx2">
                  <a:lumMod val="20000"/>
                  <a:lumOff val="8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s3long.jpg"/>
          <p:cNvPicPr>
            <a:picLocks noChangeAspect="1"/>
          </p:cNvPicPr>
          <p:nvPr/>
        </p:nvPicPr>
        <p:blipFill>
          <a:blip r:embed="rId2" cstate="print"/>
          <a:stretch>
            <a:fillRect/>
          </a:stretch>
        </p:blipFill>
        <p:spPr>
          <a:xfrm>
            <a:off x="2057400" y="2667000"/>
            <a:ext cx="5334000" cy="106799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1" name="Rectangle 10"/>
          <p:cNvSpPr/>
          <p:nvPr/>
        </p:nvSpPr>
        <p:spPr>
          <a:xfrm>
            <a:off x="0" y="0"/>
            <a:ext cx="1676400" cy="6858000"/>
          </a:xfrm>
          <a:prstGeom prst="rect">
            <a:avLst/>
          </a:prstGeom>
          <a:gradFill flip="none" rotWithShape="1">
            <a:gsLst>
              <a:gs pos="0">
                <a:schemeClr val="tx2">
                  <a:lumMod val="40000"/>
                  <a:lumOff val="60000"/>
                </a:schemeClr>
              </a:gs>
              <a:gs pos="33000">
                <a:schemeClr val="tx2">
                  <a:lumMod val="20000"/>
                  <a:lumOff val="8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s3long.jpg"/>
          <p:cNvPicPr>
            <a:picLocks noChangeAspect="1"/>
          </p:cNvPicPr>
          <p:nvPr/>
        </p:nvPicPr>
        <p:blipFill>
          <a:blip r:embed="rId2" cstate="print"/>
          <a:stretch>
            <a:fillRect/>
          </a:stretch>
        </p:blipFill>
        <p:spPr>
          <a:xfrm>
            <a:off x="2057400" y="2667000"/>
            <a:ext cx="5334000" cy="1067994"/>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990600"/>
          </a:xfrm>
          <a:prstGeom prst="rect">
            <a:avLst/>
          </a:prstGeom>
          <a:gradFill flip="none" rotWithShape="1">
            <a:gsLst>
              <a:gs pos="0">
                <a:schemeClr val="tx2">
                  <a:lumMod val="40000"/>
                  <a:lumOff val="60000"/>
                </a:schemeClr>
              </a:gs>
              <a:gs pos="33000">
                <a:schemeClr val="tx2">
                  <a:lumMod val="20000"/>
                  <a:lumOff val="80000"/>
                </a:schemeClr>
              </a:gs>
              <a:gs pos="90000">
                <a:schemeClr val="bg1"/>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e text block,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hasCustomPrompt="1"/>
          </p:nvPr>
        </p:nvSpPr>
        <p:spPr>
          <a:xfrm>
            <a:off x="457200" y="1524000"/>
            <a:ext cx="8229600" cy="4114800"/>
          </a:xfrm>
        </p:spPr>
        <p:txBody>
          <a:bodyPr anchor="ctr"/>
          <a:lstStyle>
            <a:lvl1pPr algn="ctr">
              <a:buNone/>
              <a:defRPr i="1" baseline="0"/>
            </a:lvl1pPr>
          </a:lstStyle>
          <a:p>
            <a:pPr lvl="0"/>
            <a:r>
              <a:rPr lang="en-US" dirty="0" smtClean="0"/>
              <a:t>Click to edit single text-block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text block, colo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hasCustomPrompt="1"/>
          </p:nvPr>
        </p:nvSpPr>
        <p:spPr>
          <a:xfrm>
            <a:off x="457200" y="1524000"/>
            <a:ext cx="8229600" cy="4114800"/>
          </a:xfrm>
          <a:prstGeom prst="roundRect">
            <a:avLst/>
          </a:prstGeom>
        </p:spPr>
        <p:style>
          <a:lnRef idx="1">
            <a:schemeClr val="accent5"/>
          </a:lnRef>
          <a:fillRef idx="2">
            <a:schemeClr val="accent5"/>
          </a:fillRef>
          <a:effectRef idx="1">
            <a:schemeClr val="accent5"/>
          </a:effectRef>
          <a:fontRef idx="none"/>
        </p:style>
        <p:txBody>
          <a:bodyPr anchor="ctr"/>
          <a:lstStyle>
            <a:lvl1pPr algn="ctr">
              <a:buNone/>
              <a:defRPr i="1" baseline="0"/>
            </a:lvl1pPr>
          </a:lstStyle>
          <a:p>
            <a:pPr lvl="0"/>
            <a:r>
              <a:rPr lang="en-US" dirty="0" smtClean="0"/>
              <a:t>Click to edit single text-block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0" y="0"/>
            <a:ext cx="9144000" cy="990600"/>
          </a:xfrm>
          <a:prstGeom prst="rect">
            <a:avLst/>
          </a:prstGeom>
          <a:gradFill flip="none" rotWithShape="1">
            <a:gsLst>
              <a:gs pos="0">
                <a:schemeClr val="tx2">
                  <a:lumMod val="40000"/>
                  <a:lumOff val="60000"/>
                </a:schemeClr>
              </a:gs>
              <a:gs pos="33000">
                <a:schemeClr val="tx2">
                  <a:lumMod val="20000"/>
                  <a:lumOff val="80000"/>
                </a:schemeClr>
              </a:gs>
              <a:gs pos="100000">
                <a:schemeClr val="bg1"/>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0"/>
            <a:ext cx="8229600" cy="977827"/>
          </a:xfrm>
          <a:prstGeom prst="rect">
            <a:avLst/>
          </a:prstGeom>
        </p:spPr>
        <p:txBody>
          <a:bodyPr vert="horz" lIns="91440" tIns="45720" rIns="91440" bIns="45720" rtlCol="0" anchor="ctr">
            <a:normAutofit/>
          </a:bodyPr>
          <a:lstStyle/>
          <a:p>
            <a:r>
              <a:rPr lang="en-US" smtClean="0"/>
              <a:t>Click to edit Master title style</a:t>
            </a:r>
            <a:endParaRPr lang="en-US" dirty="0"/>
          </a:p>
        </p:txBody>
      </p:sp>
      <p:cxnSp>
        <p:nvCxnSpPr>
          <p:cNvPr id="11" name="Straight Connector 10"/>
          <p:cNvCxnSpPr/>
          <p:nvPr/>
        </p:nvCxnSpPr>
        <p:spPr>
          <a:xfrm>
            <a:off x="0" y="990600"/>
            <a:ext cx="9144000" cy="1588"/>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a:off x="-1294" y="1003167"/>
            <a:ext cx="9144000" cy="1588"/>
          </a:xfrm>
          <a:prstGeom prst="line">
            <a:avLst/>
          </a:prstGeom>
          <a:ln w="12700"/>
        </p:spPr>
        <p:style>
          <a:lnRef idx="1">
            <a:schemeClr val="accent5"/>
          </a:lnRef>
          <a:fillRef idx="0">
            <a:schemeClr val="accent5"/>
          </a:fillRef>
          <a:effectRef idx="0">
            <a:schemeClr val="accent5"/>
          </a:effectRef>
          <a:fontRef idx="minor">
            <a:schemeClr val="tx1"/>
          </a:fontRef>
        </p:style>
      </p:cxnSp>
      <p:pic>
        <p:nvPicPr>
          <p:cNvPr id="13" name="Picture 12" descr="cs3long.jpg"/>
          <p:cNvPicPr>
            <a:picLocks noChangeAspect="1"/>
          </p:cNvPicPr>
          <p:nvPr/>
        </p:nvPicPr>
        <p:blipFill>
          <a:blip r:embed="rId17" cstate="print"/>
          <a:stretch>
            <a:fillRect/>
          </a:stretch>
        </p:blipFill>
        <p:spPr>
          <a:xfrm>
            <a:off x="3352800" y="6324600"/>
            <a:ext cx="2362200" cy="472969"/>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699" r:id="rId15"/>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74320" indent="-274320" algn="l" defTabSz="914400" rtl="0" eaLnBrk="1" latinLnBrk="0" hangingPunct="1">
        <a:spcBef>
          <a:spcPct val="20000"/>
        </a:spcBef>
        <a:buClr>
          <a:schemeClr val="tx2">
            <a:lumMod val="75000"/>
          </a:schemeClr>
        </a:buClr>
        <a:buSzPct val="100000"/>
        <a:buFontTx/>
        <a:buBlip>
          <a:blip r:embed="rId18"/>
        </a:buBlip>
        <a:defRPr sz="3200" kern="1200">
          <a:solidFill>
            <a:schemeClr val="tx1"/>
          </a:solidFill>
          <a:latin typeface="+mn-lt"/>
          <a:ea typeface="+mn-ea"/>
          <a:cs typeface="+mn-cs"/>
        </a:defRPr>
      </a:lvl1pPr>
      <a:lvl2pPr marL="667512" indent="-228600" algn="l" defTabSz="914400" rtl="0" eaLnBrk="1" latinLnBrk="0" hangingPunct="1">
        <a:spcBef>
          <a:spcPct val="20000"/>
        </a:spcBef>
        <a:buClr>
          <a:schemeClr val="accent2">
            <a:lumMod val="75000"/>
          </a:schemeClr>
        </a:buClr>
        <a:buSzPct val="100000"/>
        <a:buFontTx/>
        <a:buBlip>
          <a:blip r:embed="rId19"/>
        </a:buBlip>
        <a:defRPr sz="2800" kern="1200">
          <a:solidFill>
            <a:schemeClr val="tx1"/>
          </a:solidFill>
          <a:latin typeface="+mn-lt"/>
          <a:ea typeface="+mn-ea"/>
          <a:cs typeface="+mn-cs"/>
        </a:defRPr>
      </a:lvl2pPr>
      <a:lvl3pPr marL="1005840" indent="-228600" algn="l" defTabSz="914400" rtl="0" eaLnBrk="1" latinLnBrk="0" hangingPunct="1">
        <a:spcBef>
          <a:spcPct val="20000"/>
        </a:spcBef>
        <a:buFontTx/>
        <a:buBlip>
          <a:blip r:embed="rId20"/>
        </a:buBlip>
        <a:defRPr sz="2400" kern="1200">
          <a:solidFill>
            <a:schemeClr val="tx1"/>
          </a:solidFill>
          <a:latin typeface="+mn-lt"/>
          <a:ea typeface="+mn-ea"/>
          <a:cs typeface="+mn-cs"/>
        </a:defRPr>
      </a:lvl3pPr>
      <a:lvl4pPr marL="1463040" indent="-228600" algn="l" defTabSz="914400" rtl="0" eaLnBrk="1" latinLnBrk="0" hangingPunct="1">
        <a:spcBef>
          <a:spcPct val="20000"/>
        </a:spcBef>
        <a:buFontTx/>
        <a:buBlip>
          <a:blip r:embed="rId21"/>
        </a:buBlip>
        <a:defRPr sz="2000" kern="1200">
          <a:solidFill>
            <a:schemeClr val="tx1"/>
          </a:solidFill>
          <a:latin typeface="+mn-lt"/>
          <a:ea typeface="+mn-ea"/>
          <a:cs typeface="+mn-cs"/>
        </a:defRPr>
      </a:lvl4pPr>
      <a:lvl5pPr marL="1920240" indent="-228600" algn="l" defTabSz="914400" rtl="0" eaLnBrk="1" latinLnBrk="0" hangingPunct="1">
        <a:spcBef>
          <a:spcPct val="20000"/>
        </a:spcBef>
        <a:buFontTx/>
        <a:buBlip>
          <a:blip r:embed="rId18"/>
        </a:buBlip>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8.png"/><Relationship Id="rId7"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sec.gov/foia/docs/failsdata.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4" name="Picture 6"/>
          <p:cNvPicPr>
            <a:picLocks noChangeAspect="1" noChangeArrowheads="1"/>
          </p:cNvPicPr>
          <p:nvPr/>
        </p:nvPicPr>
        <p:blipFill>
          <a:blip r:embed="rId2"/>
          <a:srcRect t="9950"/>
          <a:stretch>
            <a:fillRect/>
          </a:stretch>
        </p:blipFill>
        <p:spPr bwMode="auto">
          <a:xfrm>
            <a:off x="0" y="1062038"/>
            <a:ext cx="9144000" cy="5110162"/>
          </a:xfrm>
          <a:prstGeom prst="rect">
            <a:avLst/>
          </a:prstGeom>
          <a:noFill/>
          <a:ln w="9525">
            <a:noFill/>
            <a:miter lim="800000"/>
            <a:headEnd/>
            <a:tailEnd/>
          </a:ln>
          <a:effectLst/>
        </p:spPr>
      </p:pic>
      <p:sp>
        <p:nvSpPr>
          <p:cNvPr id="73735" name="Rectangle 7"/>
          <p:cNvSpPr>
            <a:spLocks noGrp="1" noChangeArrowheads="1"/>
          </p:cNvSpPr>
          <p:nvPr>
            <p:ph type="title"/>
          </p:nvPr>
        </p:nvSpPr>
        <p:spPr/>
        <p:txBody>
          <a:bodyPr/>
          <a:lstStyle/>
          <a:p>
            <a:r>
              <a:rPr lang="en-US"/>
              <a:t>Financial Statement Facts</a:t>
            </a:r>
          </a:p>
        </p:txBody>
      </p:sp>
      <p:sp>
        <p:nvSpPr>
          <p:cNvPr id="73736" name="AutoShape 8"/>
          <p:cNvSpPr>
            <a:spLocks noChangeArrowheads="1"/>
          </p:cNvSpPr>
          <p:nvPr/>
        </p:nvSpPr>
        <p:spPr bwMode="auto">
          <a:xfrm>
            <a:off x="0" y="4267200"/>
            <a:ext cx="9144000" cy="304800"/>
          </a:xfrm>
          <a:prstGeom prst="roundRect">
            <a:avLst>
              <a:gd name="adj" fmla="val 16667"/>
            </a:avLst>
          </a:prstGeom>
          <a:noFill/>
          <a:ln w="38100">
            <a:solidFill>
              <a:srgbClr val="FF0066"/>
            </a:solidFill>
            <a:round/>
            <a:headEnd/>
            <a:tailEnd/>
          </a:ln>
          <a:effectLst/>
        </p:spPr>
        <p:txBody>
          <a:bodyPr wrap="none" anchor="ctr"/>
          <a:lstStyle/>
          <a:p>
            <a:endParaRPr lang="en-US"/>
          </a:p>
        </p:txBody>
      </p:sp>
      <p:sp>
        <p:nvSpPr>
          <p:cNvPr id="73737" name="Text Box 9"/>
          <p:cNvSpPr txBox="1">
            <a:spLocks noChangeArrowheads="1"/>
          </p:cNvSpPr>
          <p:nvPr/>
        </p:nvSpPr>
        <p:spPr bwMode="auto">
          <a:xfrm>
            <a:off x="304800" y="6248400"/>
            <a:ext cx="2935288" cy="366713"/>
          </a:xfrm>
          <a:prstGeom prst="rect">
            <a:avLst/>
          </a:prstGeom>
          <a:noFill/>
          <a:ln w="9525">
            <a:noFill/>
            <a:miter lim="800000"/>
            <a:headEnd/>
            <a:tailEnd/>
          </a:ln>
          <a:effectLst/>
        </p:spPr>
        <p:txBody>
          <a:bodyPr wrap="none">
            <a:spAutoFit/>
          </a:bodyPr>
          <a:lstStyle/>
          <a:p>
            <a:r>
              <a:rPr lang="en-US"/>
              <a:t>435 filings </a:t>
            </a:r>
            <a:r>
              <a:rPr lang="en-US">
                <a:sym typeface="Wingdings" pitchFamily="2" charset="2"/>
              </a:rPr>
              <a:t></a:t>
            </a:r>
            <a:r>
              <a:rPr lang="en-US"/>
              <a:t> 138,000 facts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2"/>
          <a:srcRect t="9950"/>
          <a:stretch>
            <a:fillRect/>
          </a:stretch>
        </p:blipFill>
        <p:spPr bwMode="auto">
          <a:xfrm>
            <a:off x="0" y="1066800"/>
            <a:ext cx="9144000" cy="5110163"/>
          </a:xfrm>
          <a:prstGeom prst="rect">
            <a:avLst/>
          </a:prstGeom>
          <a:noFill/>
          <a:ln w="9525">
            <a:noFill/>
            <a:miter lim="800000"/>
            <a:headEnd/>
            <a:tailEnd/>
          </a:ln>
          <a:effectLst/>
        </p:spPr>
      </p:pic>
      <p:sp>
        <p:nvSpPr>
          <p:cNvPr id="74757" name="Rectangle 5"/>
          <p:cNvSpPr>
            <a:spLocks noGrp="1" noChangeArrowheads="1"/>
          </p:cNvSpPr>
          <p:nvPr>
            <p:ph type="title"/>
          </p:nvPr>
        </p:nvSpPr>
        <p:spPr/>
        <p:txBody>
          <a:bodyPr/>
          <a:lstStyle/>
          <a:p>
            <a:r>
              <a:rPr lang="en-US"/>
              <a:t>Interactive Data Relationships</a:t>
            </a:r>
          </a:p>
        </p:txBody>
      </p:sp>
      <p:sp>
        <p:nvSpPr>
          <p:cNvPr id="74758" name="AutoShape 6"/>
          <p:cNvSpPr>
            <a:spLocks noChangeArrowheads="1"/>
          </p:cNvSpPr>
          <p:nvPr/>
        </p:nvSpPr>
        <p:spPr bwMode="auto">
          <a:xfrm>
            <a:off x="0" y="3352800"/>
            <a:ext cx="9144000" cy="304800"/>
          </a:xfrm>
          <a:prstGeom prst="roundRect">
            <a:avLst>
              <a:gd name="adj" fmla="val 16667"/>
            </a:avLst>
          </a:prstGeom>
          <a:noFill/>
          <a:ln w="38100">
            <a:solidFill>
              <a:srgbClr val="FF0066"/>
            </a:solidFill>
            <a:round/>
            <a:headEnd/>
            <a:tailEnd/>
          </a:ln>
          <a:effectLst/>
        </p:spPr>
        <p:txBody>
          <a:bodyPr wrap="none" anchor="ctr"/>
          <a:lstStyle/>
          <a:p>
            <a:endParaRPr lang="en-US"/>
          </a:p>
        </p:txBody>
      </p:sp>
      <p:sp>
        <p:nvSpPr>
          <p:cNvPr id="74759" name="Text Box 7"/>
          <p:cNvSpPr txBox="1">
            <a:spLocks noChangeArrowheads="1"/>
          </p:cNvSpPr>
          <p:nvPr/>
        </p:nvSpPr>
        <p:spPr bwMode="auto">
          <a:xfrm>
            <a:off x="228600" y="6248400"/>
            <a:ext cx="3735388" cy="366713"/>
          </a:xfrm>
          <a:prstGeom prst="rect">
            <a:avLst/>
          </a:prstGeom>
          <a:noFill/>
          <a:ln w="9525">
            <a:noFill/>
            <a:miter lim="800000"/>
            <a:headEnd/>
            <a:tailEnd/>
          </a:ln>
          <a:effectLst/>
        </p:spPr>
        <p:txBody>
          <a:bodyPr wrap="none">
            <a:spAutoFit/>
          </a:bodyPr>
          <a:lstStyle/>
          <a:p>
            <a:r>
              <a:rPr lang="en-US" dirty="0"/>
              <a:t>435 filings </a:t>
            </a:r>
            <a:r>
              <a:rPr lang="en-US" dirty="0">
                <a:sym typeface="Wingdings" pitchFamily="2" charset="2"/>
              </a:rPr>
              <a:t></a:t>
            </a:r>
            <a:r>
              <a:rPr lang="en-US" dirty="0"/>
              <a:t> 126,000 relationships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r>
              <a:rPr lang="en-US"/>
              <a:t>Ratings</a:t>
            </a:r>
          </a:p>
        </p:txBody>
      </p:sp>
      <p:pic>
        <p:nvPicPr>
          <p:cNvPr id="79877" name="Picture 5"/>
          <p:cNvPicPr>
            <a:picLocks noChangeAspect="1" noChangeArrowheads="1"/>
          </p:cNvPicPr>
          <p:nvPr/>
        </p:nvPicPr>
        <p:blipFill>
          <a:blip r:embed="rId2"/>
          <a:srcRect l="873" t="9715" r="26747" b="23900"/>
          <a:stretch>
            <a:fillRect/>
          </a:stretch>
        </p:blipFill>
        <p:spPr bwMode="auto">
          <a:xfrm>
            <a:off x="0" y="1143000"/>
            <a:ext cx="9107488" cy="5184775"/>
          </a:xfrm>
          <a:prstGeom prst="rect">
            <a:avLst/>
          </a:prstGeom>
          <a:noFill/>
          <a:ln w="9525">
            <a:noFill/>
            <a:miter lim="800000"/>
            <a:headEnd/>
            <a:tailEnd/>
          </a:ln>
          <a:effectLst/>
        </p:spPr>
      </p:pic>
      <p:sp>
        <p:nvSpPr>
          <p:cNvPr id="79878" name="AutoShape 6"/>
          <p:cNvSpPr>
            <a:spLocks noChangeArrowheads="1"/>
          </p:cNvSpPr>
          <p:nvPr/>
        </p:nvSpPr>
        <p:spPr bwMode="auto">
          <a:xfrm>
            <a:off x="0" y="2590800"/>
            <a:ext cx="9144000" cy="228600"/>
          </a:xfrm>
          <a:prstGeom prst="roundRect">
            <a:avLst>
              <a:gd name="adj" fmla="val 16667"/>
            </a:avLst>
          </a:prstGeom>
          <a:noFill/>
          <a:ln w="57150">
            <a:solidFill>
              <a:schemeClr val="hlink"/>
            </a:solidFill>
            <a:round/>
            <a:headEnd/>
            <a:tailEnd/>
          </a:ln>
          <a:effectLst/>
        </p:spPr>
        <p:txBody>
          <a:bodyPr wrap="none" anchor="ctr"/>
          <a:lstStyle/>
          <a:p>
            <a:endParaRPr lang="en-US"/>
          </a:p>
        </p:txBody>
      </p:sp>
      <p:sp>
        <p:nvSpPr>
          <p:cNvPr id="79879" name="Text Box 7"/>
          <p:cNvSpPr txBox="1">
            <a:spLocks noChangeArrowheads="1"/>
          </p:cNvSpPr>
          <p:nvPr/>
        </p:nvSpPr>
        <p:spPr bwMode="auto">
          <a:xfrm>
            <a:off x="304800" y="6324600"/>
            <a:ext cx="3176588" cy="366713"/>
          </a:xfrm>
          <a:prstGeom prst="rect">
            <a:avLst/>
          </a:prstGeom>
          <a:noFill/>
          <a:ln w="9525">
            <a:noFill/>
            <a:miter lim="800000"/>
            <a:headEnd/>
            <a:tailEnd/>
          </a:ln>
          <a:effectLst/>
        </p:spPr>
        <p:txBody>
          <a:bodyPr wrap="none">
            <a:spAutoFit/>
          </a:bodyPr>
          <a:lstStyle/>
          <a:p>
            <a:r>
              <a:rPr lang="en-US"/>
              <a:t>100 months </a:t>
            </a:r>
            <a:r>
              <a:rPr lang="en-US">
                <a:sym typeface="Wingdings" pitchFamily="2" charset="2"/>
              </a:rPr>
              <a:t> 53,000 ratings</a:t>
            </a:r>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a:t>Fail-to-Deliver</a:t>
            </a:r>
          </a:p>
        </p:txBody>
      </p:sp>
      <p:pic>
        <p:nvPicPr>
          <p:cNvPr id="81925" name="Picture 5"/>
          <p:cNvPicPr>
            <a:picLocks noChangeAspect="1" noChangeArrowheads="1"/>
          </p:cNvPicPr>
          <p:nvPr/>
        </p:nvPicPr>
        <p:blipFill>
          <a:blip r:embed="rId2"/>
          <a:srcRect l="1817" t="9756" r="45496" b="25853"/>
          <a:stretch>
            <a:fillRect/>
          </a:stretch>
        </p:blipFill>
        <p:spPr bwMode="auto">
          <a:xfrm>
            <a:off x="1295400" y="1143000"/>
            <a:ext cx="6629400" cy="5029200"/>
          </a:xfrm>
          <a:prstGeom prst="rect">
            <a:avLst/>
          </a:prstGeom>
          <a:noFill/>
          <a:ln w="9525">
            <a:noFill/>
            <a:miter lim="800000"/>
            <a:headEnd/>
            <a:tailEnd/>
          </a:ln>
          <a:effectLst/>
        </p:spPr>
      </p:pic>
      <p:sp>
        <p:nvSpPr>
          <p:cNvPr id="81926" name="AutoShape 6"/>
          <p:cNvSpPr>
            <a:spLocks noChangeArrowheads="1"/>
          </p:cNvSpPr>
          <p:nvPr/>
        </p:nvSpPr>
        <p:spPr bwMode="auto">
          <a:xfrm>
            <a:off x="1219200" y="3886200"/>
            <a:ext cx="6781800" cy="381000"/>
          </a:xfrm>
          <a:prstGeom prst="roundRect">
            <a:avLst>
              <a:gd name="adj" fmla="val 16667"/>
            </a:avLst>
          </a:prstGeom>
          <a:noFill/>
          <a:ln w="57150">
            <a:solidFill>
              <a:srgbClr val="9933FF"/>
            </a:solidFill>
            <a:round/>
            <a:headEnd/>
            <a:tailEnd/>
          </a:ln>
          <a:effectLst/>
        </p:spPr>
        <p:txBody>
          <a:bodyPr wrap="none" anchor="ctr"/>
          <a:lstStyle/>
          <a:p>
            <a:endParaRPr lang="en-US"/>
          </a:p>
        </p:txBody>
      </p:sp>
      <p:sp>
        <p:nvSpPr>
          <p:cNvPr id="81927" name="Text Box 7"/>
          <p:cNvSpPr txBox="1">
            <a:spLocks noChangeArrowheads="1"/>
          </p:cNvSpPr>
          <p:nvPr/>
        </p:nvSpPr>
        <p:spPr bwMode="auto">
          <a:xfrm>
            <a:off x="304800" y="6248400"/>
            <a:ext cx="2579688" cy="366713"/>
          </a:xfrm>
          <a:prstGeom prst="rect">
            <a:avLst/>
          </a:prstGeom>
          <a:noFill/>
          <a:ln w="9525">
            <a:noFill/>
            <a:miter lim="800000"/>
            <a:headEnd/>
            <a:tailEnd/>
          </a:ln>
          <a:effectLst/>
        </p:spPr>
        <p:txBody>
          <a:bodyPr wrap="none">
            <a:spAutoFit/>
          </a:bodyPr>
          <a:lstStyle/>
          <a:p>
            <a:r>
              <a:rPr lang="en-US"/>
              <a:t>60 months </a:t>
            </a:r>
            <a:r>
              <a:rPr lang="en-US">
                <a:sym typeface="Wingdings" pitchFamily="2" charset="2"/>
              </a:rPr>
              <a:t> 3.5m fails</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_198.jpg"/>
          <p:cNvPicPr>
            <a:picLocks noChangeAspect="1"/>
          </p:cNvPicPr>
          <p:nvPr/>
        </p:nvPicPr>
        <p:blipFill>
          <a:blip r:embed="rId3"/>
          <a:stretch>
            <a:fillRect/>
          </a:stretch>
        </p:blipFill>
        <p:spPr>
          <a:xfrm>
            <a:off x="249836" y="0"/>
            <a:ext cx="8644328" cy="6858000"/>
          </a:xfrm>
          <a:prstGeom prst="rect">
            <a:avLst/>
          </a:prstGeom>
        </p:spPr>
      </p:pic>
      <p:pic>
        <p:nvPicPr>
          <p:cNvPr id="2" name="Picture 1" descr="screenshot_199.jpg"/>
          <p:cNvPicPr>
            <a:picLocks noChangeAspect="1"/>
          </p:cNvPicPr>
          <p:nvPr/>
        </p:nvPicPr>
        <p:blipFill>
          <a:blip r:embed="rId4"/>
          <a:stretch>
            <a:fillRect/>
          </a:stretch>
        </p:blipFill>
        <p:spPr>
          <a:xfrm>
            <a:off x="990600" y="2514600"/>
            <a:ext cx="4000500" cy="2903220"/>
          </a:xfrm>
          <a:prstGeom prst="rect">
            <a:avLst/>
          </a:prstGeom>
        </p:spPr>
      </p:pic>
      <p:grpSp>
        <p:nvGrpSpPr>
          <p:cNvPr id="9" name="Group 8"/>
          <p:cNvGrpSpPr/>
          <p:nvPr/>
        </p:nvGrpSpPr>
        <p:grpSpPr>
          <a:xfrm>
            <a:off x="457200" y="609600"/>
            <a:ext cx="5499391" cy="1600200"/>
            <a:chOff x="457200" y="609600"/>
            <a:chExt cx="5499391" cy="1600200"/>
          </a:xfrm>
        </p:grpSpPr>
        <p:sp>
          <p:nvSpPr>
            <p:cNvPr id="4" name="TextBox 3"/>
            <p:cNvSpPr txBox="1"/>
            <p:nvPr/>
          </p:nvSpPr>
          <p:spPr>
            <a:xfrm>
              <a:off x="457200" y="609600"/>
              <a:ext cx="5499391" cy="830997"/>
            </a:xfrm>
            <a:prstGeom prst="rect">
              <a:avLst/>
            </a:prstGeom>
            <a:solidFill>
              <a:schemeClr val="bg1"/>
            </a:solidFill>
            <a:ln w="38100">
              <a:solidFill>
                <a:schemeClr val="tx1"/>
              </a:solidFill>
            </a:ln>
          </p:spPr>
          <p:txBody>
            <a:bodyPr wrap="none" rtlCol="0">
              <a:spAutoFit/>
            </a:bodyPr>
            <a:lstStyle/>
            <a:p>
              <a:r>
                <a:rPr lang="en-US" sz="2400" b="1" dirty="0" smtClean="0"/>
                <a:t>Fails-to-Deliver Data Provided by Brokers </a:t>
              </a:r>
              <a:br>
                <a:rPr lang="en-US" sz="2400" b="1" dirty="0" smtClean="0"/>
              </a:br>
              <a:r>
                <a:rPr lang="en-US" sz="2400" b="1" dirty="0" smtClean="0"/>
                <a:t>Published as a CSV File by the SEC</a:t>
              </a:r>
              <a:endParaRPr lang="en-US" sz="2400" b="1" dirty="0"/>
            </a:p>
          </p:txBody>
        </p:sp>
        <p:cxnSp>
          <p:nvCxnSpPr>
            <p:cNvPr id="6" name="Straight Arrow Connector 5"/>
            <p:cNvCxnSpPr/>
            <p:nvPr/>
          </p:nvCxnSpPr>
          <p:spPr>
            <a:xfrm rot="10800000" flipV="1">
              <a:off x="3429000" y="1429138"/>
              <a:ext cx="1447800" cy="7806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28600" y="228600"/>
            <a:ext cx="8686800" cy="6324600"/>
            <a:chOff x="228600" y="228600"/>
            <a:chExt cx="8686800" cy="6324600"/>
          </a:xfrm>
        </p:grpSpPr>
        <p:sp>
          <p:nvSpPr>
            <p:cNvPr id="11" name="Rectangle 10"/>
            <p:cNvSpPr/>
            <p:nvPr/>
          </p:nvSpPr>
          <p:spPr>
            <a:xfrm>
              <a:off x="609600" y="5486400"/>
              <a:ext cx="3505200" cy="762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The Anzo for Excel Plug in allows linking of spreadsheet data </a:t>
              </a:r>
              <a:endParaRPr lang="en-US" dirty="0">
                <a:solidFill>
                  <a:srgbClr val="FF0000"/>
                </a:solidFill>
              </a:endParaRPr>
            </a:p>
          </p:txBody>
        </p:sp>
        <p:sp>
          <p:nvSpPr>
            <p:cNvPr id="12" name="Rectangle 11"/>
            <p:cNvSpPr/>
            <p:nvPr/>
          </p:nvSpPr>
          <p:spPr>
            <a:xfrm>
              <a:off x="228600" y="228600"/>
              <a:ext cx="8610600" cy="137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86400" y="1676400"/>
              <a:ext cx="3429000" cy="4876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a:endCxn id="13" idx="1"/>
            </p:cNvCxnSpPr>
            <p:nvPr/>
          </p:nvCxnSpPr>
          <p:spPr>
            <a:xfrm flipV="1">
              <a:off x="4114800" y="4114800"/>
              <a:ext cx="137160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3"/>
              <a:endCxn id="12" idx="2"/>
            </p:cNvCxnSpPr>
            <p:nvPr/>
          </p:nvCxnSpPr>
          <p:spPr>
            <a:xfrm flipV="1">
              <a:off x="4114800" y="1600200"/>
              <a:ext cx="419100" cy="426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7" presetClass="entr" presetSubtype="1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jpg"/>
          <p:cNvPicPr>
            <a:picLocks noChangeAspect="1"/>
          </p:cNvPicPr>
          <p:nvPr/>
        </p:nvPicPr>
        <p:blipFill>
          <a:blip r:embed="rId3"/>
          <a:stretch>
            <a:fillRect/>
          </a:stretch>
        </p:blipFill>
        <p:spPr>
          <a:xfrm>
            <a:off x="249836" y="0"/>
            <a:ext cx="8644328" cy="6858000"/>
          </a:xfrm>
          <a:prstGeom prst="rect">
            <a:avLst/>
          </a:prstGeom>
        </p:spPr>
      </p:pic>
      <p:grpSp>
        <p:nvGrpSpPr>
          <p:cNvPr id="19" name="Group 18"/>
          <p:cNvGrpSpPr/>
          <p:nvPr/>
        </p:nvGrpSpPr>
        <p:grpSpPr>
          <a:xfrm>
            <a:off x="2133600" y="4572000"/>
            <a:ext cx="5791200" cy="1524000"/>
            <a:chOff x="2133600" y="4572000"/>
            <a:chExt cx="5791200" cy="1524000"/>
          </a:xfrm>
        </p:grpSpPr>
        <p:sp>
          <p:nvSpPr>
            <p:cNvPr id="3" name="Rectangle 2"/>
            <p:cNvSpPr/>
            <p:nvPr/>
          </p:nvSpPr>
          <p:spPr>
            <a:xfrm>
              <a:off x="5715000" y="5638800"/>
              <a:ext cx="2209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33600" y="45720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An ontology can be created directly from spreadsheet data…</a:t>
              </a:r>
              <a:endParaRPr lang="en-US" dirty="0">
                <a:solidFill>
                  <a:schemeClr val="tx1"/>
                </a:solidFill>
              </a:endParaRPr>
            </a:p>
          </p:txBody>
        </p:sp>
        <p:cxnSp>
          <p:nvCxnSpPr>
            <p:cNvPr id="5" name="Straight Arrow Connector 4"/>
            <p:cNvCxnSpPr>
              <a:stCxn id="4" idx="3"/>
              <a:endCxn id="3" idx="1"/>
            </p:cNvCxnSpPr>
            <p:nvPr/>
          </p:nvCxnSpPr>
          <p:spPr>
            <a:xfrm>
              <a:off x="4800600" y="5143500"/>
              <a:ext cx="914400" cy="723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_201.jpg"/>
          <p:cNvPicPr>
            <a:picLocks noChangeAspect="1"/>
          </p:cNvPicPr>
          <p:nvPr/>
        </p:nvPicPr>
        <p:blipFill>
          <a:blip r:embed="rId3"/>
          <a:stretch>
            <a:fillRect/>
          </a:stretch>
        </p:blipFill>
        <p:spPr>
          <a:xfrm>
            <a:off x="249836" y="0"/>
            <a:ext cx="8644328" cy="6858000"/>
          </a:xfrm>
          <a:prstGeom prst="rect">
            <a:avLst/>
          </a:prstGeom>
        </p:spPr>
      </p:pic>
      <p:pic>
        <p:nvPicPr>
          <p:cNvPr id="2" name="Picture 1" descr="screenshot_202.jpg"/>
          <p:cNvPicPr>
            <a:picLocks noChangeAspect="1"/>
          </p:cNvPicPr>
          <p:nvPr/>
        </p:nvPicPr>
        <p:blipFill>
          <a:blip r:embed="rId4"/>
          <a:stretch>
            <a:fillRect/>
          </a:stretch>
        </p:blipFill>
        <p:spPr>
          <a:xfrm>
            <a:off x="2819400" y="457200"/>
            <a:ext cx="5749828" cy="4290060"/>
          </a:xfrm>
          <a:prstGeom prst="rect">
            <a:avLst/>
          </a:prstGeom>
        </p:spPr>
      </p:pic>
      <p:grpSp>
        <p:nvGrpSpPr>
          <p:cNvPr id="21" name="Group 20"/>
          <p:cNvGrpSpPr/>
          <p:nvPr/>
        </p:nvGrpSpPr>
        <p:grpSpPr>
          <a:xfrm>
            <a:off x="304800" y="1219200"/>
            <a:ext cx="4191000" cy="2286000"/>
            <a:chOff x="304800" y="1219200"/>
            <a:chExt cx="4191000" cy="2286000"/>
          </a:xfrm>
        </p:grpSpPr>
        <p:sp>
          <p:nvSpPr>
            <p:cNvPr id="5" name="Rectangle 4"/>
            <p:cNvSpPr/>
            <p:nvPr/>
          </p:nvSpPr>
          <p:spPr>
            <a:xfrm>
              <a:off x="304800" y="3048000"/>
              <a:ext cx="2971800"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New Fails to Deliver ontology</a:t>
              </a:r>
              <a:endParaRPr lang="en-US" dirty="0">
                <a:solidFill>
                  <a:schemeClr val="tx1"/>
                </a:solidFill>
              </a:endParaRPr>
            </a:p>
          </p:txBody>
        </p:sp>
        <p:sp>
          <p:nvSpPr>
            <p:cNvPr id="7" name="Rectangle 6"/>
            <p:cNvSpPr/>
            <p:nvPr/>
          </p:nvSpPr>
          <p:spPr>
            <a:xfrm>
              <a:off x="3048000" y="1219200"/>
              <a:ext cx="14478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cxnSp>
          <p:nvCxnSpPr>
            <p:cNvPr id="9" name="Straight Arrow Connector 8"/>
            <p:cNvCxnSpPr>
              <a:stCxn id="5" idx="0"/>
              <a:endCxn id="7" idx="1"/>
            </p:cNvCxnSpPr>
            <p:nvPr/>
          </p:nvCxnSpPr>
          <p:spPr>
            <a:xfrm rot="5400000" flipH="1" flipV="1">
              <a:off x="1790700" y="1790700"/>
              <a:ext cx="1257300" cy="1257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962400" y="1066800"/>
            <a:ext cx="4800600" cy="1524000"/>
            <a:chOff x="3962400" y="1066800"/>
            <a:chExt cx="4800600" cy="1524000"/>
          </a:xfrm>
        </p:grpSpPr>
        <p:cxnSp>
          <p:nvCxnSpPr>
            <p:cNvPr id="12" name="Straight Arrow Connector 11"/>
            <p:cNvCxnSpPr>
              <a:stCxn id="16" idx="1"/>
            </p:cNvCxnSpPr>
            <p:nvPr/>
          </p:nvCxnSpPr>
          <p:spPr>
            <a:xfrm rot="10800000">
              <a:off x="4114800" y="1066800"/>
              <a:ext cx="2514600" cy="571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6" idx="1"/>
            </p:cNvCxnSpPr>
            <p:nvPr/>
          </p:nvCxnSpPr>
          <p:spPr>
            <a:xfrm rot="10800000" flipV="1">
              <a:off x="3962400" y="1638300"/>
              <a:ext cx="2667000" cy="952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629400" y="1295400"/>
              <a:ext cx="2133600" cy="685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Links to existing </a:t>
              </a:r>
              <a:r>
                <a:rPr lang="en-US" dirty="0" err="1" smtClean="0">
                  <a:solidFill>
                    <a:schemeClr val="tx1"/>
                  </a:solidFill>
                </a:rPr>
                <a:t>o</a:t>
              </a:r>
              <a:r>
                <a:rPr lang="en-US" dirty="0" err="1" smtClean="0">
                  <a:solidFill>
                    <a:schemeClr val="tx1"/>
                  </a:solidFill>
                </a:rPr>
                <a:t>ntologies</a:t>
              </a: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ppt_x</p:attrName>
                                        </p:attrNameLst>
                                      </p:cBhvr>
                                      <p:tavLst>
                                        <p:tav tm="0">
                                          <p:val>
                                            <p:strVal val="#ppt_x+#ppt_w/2"/>
                                          </p:val>
                                        </p:tav>
                                        <p:tav tm="100000">
                                          <p:val>
                                            <p:strVal val="#ppt_x"/>
                                          </p:val>
                                        </p:tav>
                                      </p:tavLst>
                                    </p:anim>
                                    <p:anim calcmode="lin" valueType="num">
                                      <p:cBhvr>
                                        <p:cTn id="16" dur="500" fill="hold"/>
                                        <p:tgtEl>
                                          <p:spTgt spid="22"/>
                                        </p:tgtEl>
                                        <p:attrNameLst>
                                          <p:attrName>ppt_y</p:attrName>
                                        </p:attrNameLst>
                                      </p:cBhvr>
                                      <p:tavLst>
                                        <p:tav tm="0">
                                          <p:val>
                                            <p:strVal val="#ppt_y"/>
                                          </p:val>
                                        </p:tav>
                                        <p:tav tm="100000">
                                          <p:val>
                                            <p:strVal val="#ppt_y"/>
                                          </p:val>
                                        </p:tav>
                                      </p:tavLst>
                                    </p:anim>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16.jpg"/>
          <p:cNvPicPr>
            <a:picLocks noChangeAspect="1"/>
          </p:cNvPicPr>
          <p:nvPr/>
        </p:nvPicPr>
        <p:blipFill>
          <a:blip r:embed="rId3"/>
          <a:stretch>
            <a:fillRect/>
          </a:stretch>
        </p:blipFill>
        <p:spPr>
          <a:xfrm>
            <a:off x="249836" y="0"/>
            <a:ext cx="8644328" cy="6858000"/>
          </a:xfrm>
          <a:prstGeom prst="rect">
            <a:avLst/>
          </a:prstGeom>
        </p:spPr>
      </p:pic>
      <p:grpSp>
        <p:nvGrpSpPr>
          <p:cNvPr id="27" name="Group 26"/>
          <p:cNvGrpSpPr/>
          <p:nvPr/>
        </p:nvGrpSpPr>
        <p:grpSpPr>
          <a:xfrm>
            <a:off x="1524000" y="3810000"/>
            <a:ext cx="7162800" cy="1981200"/>
            <a:chOff x="1524000" y="3810000"/>
            <a:chExt cx="7162800" cy="1981200"/>
          </a:xfrm>
        </p:grpSpPr>
        <p:sp>
          <p:nvSpPr>
            <p:cNvPr id="3" name="Rectangle 2"/>
            <p:cNvSpPr/>
            <p:nvPr/>
          </p:nvSpPr>
          <p:spPr>
            <a:xfrm>
              <a:off x="5486400" y="5562600"/>
              <a:ext cx="1828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8" idx="3"/>
              <a:endCxn id="3" idx="1"/>
            </p:cNvCxnSpPr>
            <p:nvPr/>
          </p:nvCxnSpPr>
          <p:spPr>
            <a:xfrm>
              <a:off x="4191000" y="4343400"/>
              <a:ext cx="1295400" cy="1333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3"/>
              <a:endCxn id="15" idx="1"/>
            </p:cNvCxnSpPr>
            <p:nvPr/>
          </p:nvCxnSpPr>
          <p:spPr>
            <a:xfrm flipV="1">
              <a:off x="4191000" y="4191000"/>
              <a:ext cx="14478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638800" y="3886200"/>
              <a:ext cx="3048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0" y="3810000"/>
              <a:ext cx="2667000" cy="1066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dirty="0" smtClean="0">
                  <a:solidFill>
                    <a:srgbClr val="FF0000"/>
                  </a:solidFill>
                </a:rPr>
                <a:t>Link </a:t>
              </a:r>
              <a:r>
                <a:rPr lang="en-US" dirty="0" smtClean="0">
                  <a:solidFill>
                    <a:srgbClr val="FF0000"/>
                  </a:solidFill>
                </a:rPr>
                <a:t>Fails data to </a:t>
              </a:r>
              <a:r>
                <a:rPr lang="en-US" dirty="0" smtClean="0">
                  <a:solidFill>
                    <a:srgbClr val="FF0000"/>
                  </a:solidFill>
                </a:rPr>
                <a:t>the </a:t>
              </a:r>
              <a:r>
                <a:rPr lang="en-US" dirty="0" smtClean="0">
                  <a:solidFill>
                    <a:srgbClr val="FF0000"/>
                  </a:solidFill>
                </a:rPr>
                <a:t>XBRL reports data</a:t>
              </a:r>
            </a:p>
            <a:p>
              <a:pPr>
                <a:lnSpc>
                  <a:spcPct val="150000"/>
                </a:lnSpc>
              </a:pPr>
              <a:r>
                <a:rPr lang="en-US" dirty="0" smtClean="0">
                  <a:solidFill>
                    <a:srgbClr val="FF0000"/>
                  </a:solidFill>
                </a:rPr>
                <a:t>Specify data in common</a:t>
              </a:r>
              <a:endParaRPr lang="en-US"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ppt_w/2"/>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ppt_w</p:attrName>
                                        </p:attrNameLst>
                                      </p:cBhvr>
                                      <p:tavLst>
                                        <p:tav tm="0">
                                          <p:val>
                                            <p:fltVal val="0"/>
                                          </p:val>
                                        </p:tav>
                                        <p:tav tm="100000">
                                          <p:val>
                                            <p:strVal val="#ppt_w"/>
                                          </p:val>
                                        </p:tav>
                                      </p:tavLst>
                                    </p:anim>
                                    <p:anim calcmode="lin" valueType="num">
                                      <p:cBhvr>
                                        <p:cTn id="10"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shot_211.jpg"/>
          <p:cNvPicPr>
            <a:picLocks noChangeAspect="1"/>
          </p:cNvPicPr>
          <p:nvPr/>
        </p:nvPicPr>
        <p:blipFill>
          <a:blip r:embed="rId3"/>
          <a:stretch>
            <a:fillRect/>
          </a:stretch>
        </p:blipFill>
        <p:spPr>
          <a:xfrm>
            <a:off x="228600" y="0"/>
            <a:ext cx="8644328" cy="6858000"/>
          </a:xfrm>
          <a:prstGeom prst="rect">
            <a:avLst/>
          </a:prstGeom>
        </p:spPr>
      </p:pic>
      <p:pic>
        <p:nvPicPr>
          <p:cNvPr id="2" name="Picture 1" descr="screenshot_214.jpg"/>
          <p:cNvPicPr>
            <a:picLocks noChangeAspect="1"/>
          </p:cNvPicPr>
          <p:nvPr/>
        </p:nvPicPr>
        <p:blipFill>
          <a:blip r:embed="rId4"/>
          <a:stretch>
            <a:fillRect/>
          </a:stretch>
        </p:blipFill>
        <p:spPr>
          <a:xfrm>
            <a:off x="2705100" y="1554480"/>
            <a:ext cx="3733800" cy="3749040"/>
          </a:xfrm>
          <a:prstGeom prst="rect">
            <a:avLst/>
          </a:prstGeom>
        </p:spPr>
      </p:pic>
      <p:sp>
        <p:nvSpPr>
          <p:cNvPr id="6" name="Rectangle 5"/>
          <p:cNvSpPr/>
          <p:nvPr/>
        </p:nvSpPr>
        <p:spPr>
          <a:xfrm>
            <a:off x="381000" y="1524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Calculate new values using data from the spreadsheet</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shot_219.jpg"/>
          <p:cNvPicPr>
            <a:picLocks noChangeAspect="1"/>
          </p:cNvPicPr>
          <p:nvPr/>
        </p:nvPicPr>
        <p:blipFill>
          <a:blip r:embed="rId3"/>
          <a:stretch>
            <a:fillRect/>
          </a:stretch>
        </p:blipFill>
        <p:spPr>
          <a:xfrm>
            <a:off x="249836" y="0"/>
            <a:ext cx="8644328" cy="6858000"/>
          </a:xfrm>
          <a:prstGeom prst="rect">
            <a:avLst/>
          </a:prstGeom>
        </p:spPr>
      </p:pic>
      <p:sp>
        <p:nvSpPr>
          <p:cNvPr id="4" name="Rectangle 3"/>
          <p:cNvSpPr/>
          <p:nvPr/>
        </p:nvSpPr>
        <p:spPr>
          <a:xfrm>
            <a:off x="5486400" y="2209800"/>
            <a:ext cx="34290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95400" y="3962400"/>
            <a:ext cx="2971800" cy="1371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Linking the workbook makes the fails-to-deliver data part of the </a:t>
            </a:r>
            <a:r>
              <a:rPr lang="en-US" i="1" dirty="0" smtClean="0">
                <a:solidFill>
                  <a:schemeClr val="tx1"/>
                </a:solidFill>
              </a:rPr>
              <a:t>semantic</a:t>
            </a:r>
            <a:r>
              <a:rPr lang="en-US" dirty="0" smtClean="0">
                <a:solidFill>
                  <a:schemeClr val="tx1"/>
                </a:solidFill>
              </a:rPr>
              <a:t> </a:t>
            </a:r>
            <a:r>
              <a:rPr lang="en-US" i="1" dirty="0" smtClean="0">
                <a:solidFill>
                  <a:schemeClr val="tx1"/>
                </a:solidFill>
              </a:rPr>
              <a:t>fabric</a:t>
            </a:r>
            <a:r>
              <a:rPr lang="en-US" dirty="0" smtClean="0">
                <a:solidFill>
                  <a:schemeClr val="tx1"/>
                </a:solidFill>
              </a:rPr>
              <a:t> along with the XBRL filing data</a:t>
            </a:r>
            <a:endParaRPr lang="en-US" dirty="0">
              <a:solidFill>
                <a:schemeClr val="tx1"/>
              </a:solidFill>
            </a:endParaRPr>
          </a:p>
        </p:txBody>
      </p:sp>
      <p:cxnSp>
        <p:nvCxnSpPr>
          <p:cNvPr id="6" name="Straight Arrow Connector 5"/>
          <p:cNvCxnSpPr>
            <a:stCxn id="5" idx="3"/>
            <a:endCxn id="4" idx="1"/>
          </p:cNvCxnSpPr>
          <p:nvPr/>
        </p:nvCxnSpPr>
        <p:spPr>
          <a:xfrm flipV="1">
            <a:off x="4267200" y="3086100"/>
            <a:ext cx="1219200" cy="1562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0" y="0"/>
            <a:ext cx="8610600" cy="1066800"/>
          </a:xfrm>
        </p:spPr>
        <p:txBody>
          <a:bodyPr>
            <a:normAutofit/>
          </a:bodyPr>
          <a:lstStyle/>
          <a:p>
            <a:pPr eaLnBrk="1" hangingPunct="1">
              <a:defRPr/>
            </a:pPr>
            <a:r>
              <a:rPr lang="en-US" dirty="0" smtClean="0"/>
              <a:t>Semantics Offers a New Paradigm</a:t>
            </a:r>
          </a:p>
        </p:txBody>
      </p:sp>
      <p:grpSp>
        <p:nvGrpSpPr>
          <p:cNvPr id="2" name="Group 3"/>
          <p:cNvGrpSpPr>
            <a:grpSpLocks/>
          </p:cNvGrpSpPr>
          <p:nvPr/>
        </p:nvGrpSpPr>
        <p:grpSpPr bwMode="auto">
          <a:xfrm>
            <a:off x="518005" y="1600200"/>
            <a:ext cx="5029200" cy="4191000"/>
            <a:chOff x="1296" y="746"/>
            <a:chExt cx="3264" cy="2880"/>
          </a:xfrm>
          <a:solidFill>
            <a:schemeClr val="accent4">
              <a:lumMod val="20000"/>
              <a:lumOff val="80000"/>
            </a:schemeClr>
          </a:solidFill>
        </p:grpSpPr>
        <p:sp>
          <p:nvSpPr>
            <p:cNvPr id="17425" name="Rectangle 4"/>
            <p:cNvSpPr>
              <a:spLocks noChangeArrowheads="1"/>
            </p:cNvSpPr>
            <p:nvPr/>
          </p:nvSpPr>
          <p:spPr bwMode="auto">
            <a:xfrm>
              <a:off x="1296" y="746"/>
              <a:ext cx="3264" cy="2880"/>
            </a:xfrm>
            <a:prstGeom prst="rect">
              <a:avLst/>
            </a:prstGeom>
            <a:grpFill/>
            <a:ln w="38100">
              <a:solidFill>
                <a:schemeClr val="tx1"/>
              </a:solidFill>
              <a:miter lim="800000"/>
              <a:headEnd/>
              <a:tailEnd/>
            </a:ln>
          </p:spPr>
          <p:txBody>
            <a:bodyPr wrap="none" anchor="ctr"/>
            <a:lstStyle/>
            <a:p>
              <a:endParaRPr lang="en-US" dirty="0"/>
            </a:p>
          </p:txBody>
        </p:sp>
        <p:sp>
          <p:nvSpPr>
            <p:cNvPr id="17426" name="Line 5"/>
            <p:cNvSpPr>
              <a:spLocks noChangeShapeType="1"/>
            </p:cNvSpPr>
            <p:nvPr/>
          </p:nvSpPr>
          <p:spPr bwMode="auto">
            <a:xfrm flipV="1">
              <a:off x="2928" y="746"/>
              <a:ext cx="0" cy="2880"/>
            </a:xfrm>
            <a:prstGeom prst="line">
              <a:avLst/>
            </a:prstGeom>
            <a:grpFill/>
            <a:ln w="28575">
              <a:solidFill>
                <a:schemeClr val="tx1"/>
              </a:solidFill>
              <a:round/>
              <a:headEnd/>
              <a:tailEnd/>
            </a:ln>
          </p:spPr>
          <p:txBody>
            <a:bodyPr/>
            <a:lstStyle/>
            <a:p>
              <a:endParaRPr lang="en-US" dirty="0"/>
            </a:p>
          </p:txBody>
        </p:sp>
        <p:sp>
          <p:nvSpPr>
            <p:cNvPr id="17427" name="Line 6"/>
            <p:cNvSpPr>
              <a:spLocks noChangeShapeType="1"/>
            </p:cNvSpPr>
            <p:nvPr/>
          </p:nvSpPr>
          <p:spPr bwMode="auto">
            <a:xfrm>
              <a:off x="1296" y="2186"/>
              <a:ext cx="3264" cy="0"/>
            </a:xfrm>
            <a:prstGeom prst="line">
              <a:avLst/>
            </a:prstGeom>
            <a:grpFill/>
            <a:ln w="28575">
              <a:solidFill>
                <a:schemeClr val="tx1"/>
              </a:solidFill>
              <a:round/>
              <a:headEnd/>
              <a:tailEnd/>
            </a:ln>
          </p:spPr>
          <p:txBody>
            <a:bodyPr/>
            <a:lstStyle/>
            <a:p>
              <a:endParaRPr lang="en-US" dirty="0"/>
            </a:p>
          </p:txBody>
        </p:sp>
      </p:grpSp>
      <p:sp>
        <p:nvSpPr>
          <p:cNvPr id="17412" name="Text Box 7"/>
          <p:cNvSpPr txBox="1">
            <a:spLocks noChangeArrowheads="1"/>
          </p:cNvSpPr>
          <p:nvPr/>
        </p:nvSpPr>
        <p:spPr bwMode="auto">
          <a:xfrm rot="-5400000">
            <a:off x="-789204" y="3536619"/>
            <a:ext cx="2252540" cy="369332"/>
          </a:xfrm>
          <a:prstGeom prst="rect">
            <a:avLst/>
          </a:prstGeom>
          <a:noFill/>
          <a:ln w="9525">
            <a:noFill/>
            <a:miter lim="800000"/>
            <a:headEnd/>
            <a:tailEnd/>
          </a:ln>
        </p:spPr>
        <p:txBody>
          <a:bodyPr wrap="none">
            <a:spAutoFit/>
          </a:bodyPr>
          <a:lstStyle/>
          <a:p>
            <a:pPr eaLnBrk="1" hangingPunct="1"/>
            <a:r>
              <a:rPr lang="en-US" b="1" dirty="0" smtClean="0"/>
              <a:t>Cost  (to build or buy)</a:t>
            </a:r>
            <a:endParaRPr lang="en-US" b="1" dirty="0"/>
          </a:p>
        </p:txBody>
      </p:sp>
      <p:sp>
        <p:nvSpPr>
          <p:cNvPr id="17413" name="Text Box 8"/>
          <p:cNvSpPr txBox="1">
            <a:spLocks noChangeArrowheads="1"/>
          </p:cNvSpPr>
          <p:nvPr/>
        </p:nvSpPr>
        <p:spPr bwMode="auto">
          <a:xfrm>
            <a:off x="358263" y="5791200"/>
            <a:ext cx="915635" cy="523220"/>
          </a:xfrm>
          <a:prstGeom prst="rect">
            <a:avLst/>
          </a:prstGeom>
          <a:noFill/>
          <a:ln w="9525">
            <a:noFill/>
            <a:miter lim="800000"/>
            <a:headEnd/>
            <a:tailEnd/>
          </a:ln>
        </p:spPr>
        <p:txBody>
          <a:bodyPr wrap="none">
            <a:spAutoFit/>
          </a:bodyPr>
          <a:lstStyle/>
          <a:p>
            <a:pPr eaLnBrk="1" hangingPunct="1"/>
            <a:r>
              <a:rPr lang="en-US" sz="1400" b="1" dirty="0" smtClean="0"/>
              <a:t>Bare </a:t>
            </a:r>
            <a:br>
              <a:rPr lang="en-US" sz="1400" b="1" dirty="0" smtClean="0"/>
            </a:br>
            <a:r>
              <a:rPr lang="en-US" sz="1400" b="1" dirty="0" smtClean="0"/>
              <a:t>Minimum</a:t>
            </a:r>
            <a:endParaRPr lang="en-US" sz="1400" b="1" dirty="0"/>
          </a:p>
        </p:txBody>
      </p:sp>
      <p:sp>
        <p:nvSpPr>
          <p:cNvPr id="28" name="Text Box 8"/>
          <p:cNvSpPr txBox="1">
            <a:spLocks noChangeArrowheads="1"/>
          </p:cNvSpPr>
          <p:nvPr/>
        </p:nvSpPr>
        <p:spPr bwMode="auto">
          <a:xfrm>
            <a:off x="4700458" y="5791200"/>
            <a:ext cx="815160" cy="307777"/>
          </a:xfrm>
          <a:prstGeom prst="rect">
            <a:avLst/>
          </a:prstGeom>
          <a:noFill/>
          <a:ln w="9525">
            <a:noFill/>
            <a:miter lim="800000"/>
            <a:headEnd/>
            <a:tailEnd/>
          </a:ln>
        </p:spPr>
        <p:txBody>
          <a:bodyPr wrap="none">
            <a:spAutoFit/>
          </a:bodyPr>
          <a:lstStyle/>
          <a:p>
            <a:pPr eaLnBrk="1" hangingPunct="1"/>
            <a:r>
              <a:rPr lang="en-US" sz="1400" b="1" dirty="0" smtClean="0"/>
              <a:t>Wish for</a:t>
            </a:r>
            <a:endParaRPr lang="en-US" sz="1400" b="1" dirty="0"/>
          </a:p>
        </p:txBody>
      </p:sp>
      <p:sp>
        <p:nvSpPr>
          <p:cNvPr id="29" name="Oval 9"/>
          <p:cNvSpPr>
            <a:spLocks noChangeArrowheads="1"/>
          </p:cNvSpPr>
          <p:nvPr/>
        </p:nvSpPr>
        <p:spPr bwMode="auto">
          <a:xfrm>
            <a:off x="3566005" y="4114800"/>
            <a:ext cx="1371599" cy="1295400"/>
          </a:xfrm>
          <a:prstGeom prst="ellipse">
            <a:avLst/>
          </a:prstGeom>
          <a:solidFill>
            <a:srgbClr val="00B050"/>
          </a:solidFill>
          <a:ln>
            <a:solidFill>
              <a:schemeClr val="tx1"/>
            </a:solidFill>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a:r>
              <a:rPr lang="en-US" sz="2400" b="1" dirty="0" smtClean="0">
                <a:solidFill>
                  <a:schemeClr val="tx1"/>
                </a:solidFill>
                <a:effectLst>
                  <a:outerShdw blurRad="38100" dist="38100" dir="2700000" algn="tl">
                    <a:srgbClr val="000000">
                      <a:alpha val="43137"/>
                    </a:srgbClr>
                  </a:outerShdw>
                </a:effectLst>
              </a:rPr>
              <a:t>Game </a:t>
            </a:r>
          </a:p>
          <a:p>
            <a:pPr algn="ctr"/>
            <a:r>
              <a:rPr lang="en-US" sz="2400" b="1" dirty="0" smtClean="0">
                <a:solidFill>
                  <a:schemeClr val="tx1"/>
                </a:solidFill>
                <a:effectLst>
                  <a:outerShdw blurRad="38100" dist="38100" dir="2700000" algn="tl">
                    <a:srgbClr val="000000">
                      <a:alpha val="43137"/>
                    </a:srgbClr>
                  </a:outerShdw>
                </a:effectLst>
              </a:rPr>
              <a:t>Change</a:t>
            </a:r>
          </a:p>
        </p:txBody>
      </p:sp>
      <p:sp>
        <p:nvSpPr>
          <p:cNvPr id="42" name="Freeform 41"/>
          <p:cNvSpPr/>
          <p:nvPr/>
        </p:nvSpPr>
        <p:spPr>
          <a:xfrm>
            <a:off x="1423779" y="4106174"/>
            <a:ext cx="4047226" cy="923026"/>
          </a:xfrm>
          <a:custGeom>
            <a:avLst/>
            <a:gdLst>
              <a:gd name="connsiteX0" fmla="*/ 0 w 3752490"/>
              <a:gd name="connsiteY0" fmla="*/ 923026 h 923026"/>
              <a:gd name="connsiteX1" fmla="*/ 1138686 w 3752490"/>
              <a:gd name="connsiteY1" fmla="*/ 345056 h 923026"/>
              <a:gd name="connsiteX2" fmla="*/ 3752490 w 3752490"/>
              <a:gd name="connsiteY2" fmla="*/ 0 h 923026"/>
            </a:gdLst>
            <a:ahLst/>
            <a:cxnLst>
              <a:cxn ang="0">
                <a:pos x="connsiteX0" y="connsiteY0"/>
              </a:cxn>
              <a:cxn ang="0">
                <a:pos x="connsiteX1" y="connsiteY1"/>
              </a:cxn>
              <a:cxn ang="0">
                <a:pos x="connsiteX2" y="connsiteY2"/>
              </a:cxn>
            </a:cxnLst>
            <a:rect l="l" t="t" r="r" b="b"/>
            <a:pathLst>
              <a:path w="3752490" h="923026">
                <a:moveTo>
                  <a:pt x="0" y="923026"/>
                </a:moveTo>
                <a:cubicBezTo>
                  <a:pt x="256635" y="710960"/>
                  <a:pt x="513271" y="498894"/>
                  <a:pt x="1138686" y="345056"/>
                </a:cubicBezTo>
                <a:cubicBezTo>
                  <a:pt x="1764101" y="191218"/>
                  <a:pt x="3752490" y="0"/>
                  <a:pt x="3752490" y="0"/>
                </a:cubicBezTo>
              </a:path>
            </a:pathLst>
          </a:custGeom>
          <a:ln w="57150">
            <a:solidFill>
              <a:srgbClr val="00206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699605" y="1828800"/>
            <a:ext cx="2726708" cy="1477328"/>
          </a:xfrm>
          <a:prstGeom prst="rect">
            <a:avLst/>
          </a:prstGeom>
          <a:noFill/>
        </p:spPr>
        <p:txBody>
          <a:bodyPr wrap="none" rtlCol="0">
            <a:spAutoFit/>
          </a:bodyPr>
          <a:lstStyle/>
          <a:p>
            <a:r>
              <a:rPr lang="en-US" b="1" u="sng" dirty="0" smtClean="0"/>
              <a:t>Bending the line requires </a:t>
            </a:r>
            <a:br>
              <a:rPr lang="en-US" b="1" u="sng" dirty="0" smtClean="0"/>
            </a:br>
            <a:r>
              <a:rPr lang="en-US" b="1" u="sng" dirty="0" smtClean="0"/>
              <a:t>a new paradigm, e.g.</a:t>
            </a:r>
          </a:p>
          <a:p>
            <a:pPr>
              <a:buFont typeface="Wingdings" pitchFamily="2" charset="2"/>
              <a:buChar char="ü"/>
            </a:pPr>
            <a:r>
              <a:rPr lang="en-US" b="1" dirty="0" smtClean="0"/>
              <a:t>1980’s - PC’s &amp; Networks</a:t>
            </a:r>
          </a:p>
          <a:p>
            <a:pPr>
              <a:buFont typeface="Wingdings" pitchFamily="2" charset="2"/>
              <a:buChar char="ü"/>
            </a:pPr>
            <a:r>
              <a:rPr lang="en-US" b="1" dirty="0" smtClean="0"/>
              <a:t>1990’s - The Internet</a:t>
            </a:r>
          </a:p>
          <a:p>
            <a:pPr>
              <a:buFont typeface="Wingdings" pitchFamily="2" charset="2"/>
              <a:buChar char="ü"/>
            </a:pPr>
            <a:r>
              <a:rPr lang="en-US" b="1" dirty="0" smtClean="0"/>
              <a:t>2000’s - Semantics</a:t>
            </a:r>
            <a:endParaRPr lang="en-US" b="1" dirty="0"/>
          </a:p>
        </p:txBody>
      </p:sp>
      <p:sp>
        <p:nvSpPr>
          <p:cNvPr id="45" name="TextBox 44"/>
          <p:cNvSpPr txBox="1"/>
          <p:nvPr/>
        </p:nvSpPr>
        <p:spPr>
          <a:xfrm>
            <a:off x="899005" y="2514600"/>
            <a:ext cx="1918859" cy="461665"/>
          </a:xfrm>
          <a:prstGeom prst="rect">
            <a:avLst/>
          </a:prstGeom>
          <a:noFill/>
        </p:spPr>
        <p:txBody>
          <a:bodyPr wrap="none" rtlCol="0">
            <a:spAutoFit/>
          </a:bodyPr>
          <a:lstStyle/>
          <a:p>
            <a:r>
              <a:rPr lang="en-US" sz="2400" b="1" dirty="0" smtClean="0"/>
              <a:t>No One Cares</a:t>
            </a:r>
            <a:endParaRPr lang="en-US" sz="2400" b="1" dirty="0"/>
          </a:p>
        </p:txBody>
      </p:sp>
      <p:cxnSp>
        <p:nvCxnSpPr>
          <p:cNvPr id="18" name="Straight Arrow Connector 17"/>
          <p:cNvCxnSpPr/>
          <p:nvPr/>
        </p:nvCxnSpPr>
        <p:spPr>
          <a:xfrm rot="5400000">
            <a:off x="4213705" y="2628900"/>
            <a:ext cx="19812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99605" y="3475672"/>
            <a:ext cx="3040512" cy="2585323"/>
          </a:xfrm>
          <a:prstGeom prst="rect">
            <a:avLst/>
          </a:prstGeom>
          <a:noFill/>
        </p:spPr>
        <p:txBody>
          <a:bodyPr wrap="none" rtlCol="0">
            <a:spAutoFit/>
          </a:bodyPr>
          <a:lstStyle/>
          <a:p>
            <a:r>
              <a:rPr lang="en-US" b="1" dirty="0" smtClean="0"/>
              <a:t>Innovators </a:t>
            </a:r>
            <a:r>
              <a:rPr lang="en-US" b="1" dirty="0" smtClean="0"/>
              <a:t>Get </a:t>
            </a:r>
            <a:r>
              <a:rPr lang="en-US" b="1" u="sng" dirty="0" smtClean="0"/>
              <a:t>the Advantage</a:t>
            </a:r>
            <a:br>
              <a:rPr lang="en-US" b="1" u="sng" dirty="0" smtClean="0"/>
            </a:br>
            <a:r>
              <a:rPr lang="en-US" u="sng" dirty="0" smtClean="0"/>
              <a:t>Usually in the form of</a:t>
            </a:r>
            <a:r>
              <a:rPr lang="en-US" dirty="0" smtClean="0"/>
              <a:t>:</a:t>
            </a:r>
          </a:p>
          <a:p>
            <a:pPr>
              <a:buFont typeface="Arial" pitchFamily="34" charset="0"/>
              <a:buChar char="•"/>
            </a:pPr>
            <a:r>
              <a:rPr lang="en-US" dirty="0" smtClean="0"/>
              <a:t>Revenue Increase</a:t>
            </a:r>
          </a:p>
          <a:p>
            <a:pPr>
              <a:buFont typeface="Arial" pitchFamily="34" charset="0"/>
              <a:buChar char="•"/>
            </a:pPr>
            <a:r>
              <a:rPr lang="en-US" dirty="0" smtClean="0"/>
              <a:t>Cost containment</a:t>
            </a:r>
          </a:p>
          <a:p>
            <a:pPr>
              <a:buFont typeface="Arial" pitchFamily="34" charset="0"/>
              <a:buChar char="•"/>
            </a:pPr>
            <a:r>
              <a:rPr lang="en-US" dirty="0" smtClean="0"/>
              <a:t>Risk </a:t>
            </a:r>
            <a:r>
              <a:rPr lang="en-US" dirty="0" smtClean="0"/>
              <a:t>Mitigation</a:t>
            </a:r>
          </a:p>
          <a:p>
            <a:pPr>
              <a:buFont typeface="Arial" pitchFamily="34" charset="0"/>
              <a:buChar char="•"/>
            </a:pPr>
            <a:endParaRPr lang="en-US" dirty="0" smtClean="0"/>
          </a:p>
          <a:p>
            <a:r>
              <a:rPr lang="en-US" b="1" dirty="0" smtClean="0"/>
              <a:t>Yesterday’s Game Change</a:t>
            </a:r>
            <a:br>
              <a:rPr lang="en-US" b="1" dirty="0" smtClean="0"/>
            </a:br>
            <a:r>
              <a:rPr lang="en-US" b="1" dirty="0" smtClean="0"/>
              <a:t>is Today’s Basic IT</a:t>
            </a:r>
          </a:p>
          <a:p>
            <a:pPr>
              <a:buFont typeface="Arial" pitchFamily="34" charset="0"/>
              <a:buChar char="•"/>
            </a:pPr>
            <a:endParaRPr lang="en-US" dirty="0" smtClean="0"/>
          </a:p>
        </p:txBody>
      </p:sp>
      <p:sp>
        <p:nvSpPr>
          <p:cNvPr id="21" name="Text Box 8"/>
          <p:cNvSpPr txBox="1">
            <a:spLocks noChangeArrowheads="1"/>
          </p:cNvSpPr>
          <p:nvPr/>
        </p:nvSpPr>
        <p:spPr bwMode="auto">
          <a:xfrm>
            <a:off x="2077453" y="5791200"/>
            <a:ext cx="2250552" cy="369332"/>
          </a:xfrm>
          <a:prstGeom prst="rect">
            <a:avLst/>
          </a:prstGeom>
          <a:noFill/>
          <a:ln w="9525">
            <a:noFill/>
            <a:miter lim="800000"/>
            <a:headEnd/>
            <a:tailEnd/>
          </a:ln>
        </p:spPr>
        <p:txBody>
          <a:bodyPr wrap="none">
            <a:spAutoFit/>
          </a:bodyPr>
          <a:lstStyle/>
          <a:p>
            <a:pPr eaLnBrk="1" hangingPunct="1"/>
            <a:r>
              <a:rPr lang="en-US" b="1" dirty="0" smtClean="0"/>
              <a:t>Useable Information </a:t>
            </a:r>
            <a:endParaRPr lang="en-US" b="1" dirty="0"/>
          </a:p>
        </p:txBody>
      </p:sp>
      <p:cxnSp>
        <p:nvCxnSpPr>
          <p:cNvPr id="38" name="Straight Arrow Connector 37"/>
          <p:cNvCxnSpPr/>
          <p:nvPr/>
        </p:nvCxnSpPr>
        <p:spPr>
          <a:xfrm flipV="1">
            <a:off x="518005" y="1828800"/>
            <a:ext cx="4724400" cy="396240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Oval 9"/>
          <p:cNvSpPr>
            <a:spLocks noChangeArrowheads="1"/>
          </p:cNvSpPr>
          <p:nvPr/>
        </p:nvSpPr>
        <p:spPr bwMode="auto">
          <a:xfrm>
            <a:off x="3566005" y="1981200"/>
            <a:ext cx="1371599" cy="1295400"/>
          </a:xfrm>
          <a:prstGeom prst="ellipse">
            <a:avLst/>
          </a:prstGeom>
          <a:solidFill>
            <a:srgbClr val="FF0000"/>
          </a:solidFill>
          <a:ln>
            <a:solidFill>
              <a:schemeClr val="tx1"/>
            </a:solidFill>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a:r>
              <a:rPr lang="en-US" sz="2400" b="1" dirty="0" smtClean="0">
                <a:solidFill>
                  <a:schemeClr val="tx1"/>
                </a:solidFill>
                <a:effectLst>
                  <a:outerShdw blurRad="38100" dist="38100" dir="2700000" algn="tl">
                    <a:srgbClr val="000000">
                      <a:alpha val="43137"/>
                    </a:srgbClr>
                  </a:outerShdw>
                </a:effectLst>
              </a:rPr>
              <a:t>No Go</a:t>
            </a:r>
          </a:p>
        </p:txBody>
      </p:sp>
      <p:sp>
        <p:nvSpPr>
          <p:cNvPr id="33" name="Oval 9"/>
          <p:cNvSpPr>
            <a:spLocks noChangeArrowheads="1"/>
          </p:cNvSpPr>
          <p:nvPr/>
        </p:nvSpPr>
        <p:spPr bwMode="auto">
          <a:xfrm>
            <a:off x="1127606" y="4114800"/>
            <a:ext cx="1371599" cy="1295400"/>
          </a:xfrm>
          <a:prstGeom prst="ellipse">
            <a:avLst/>
          </a:prstGeom>
          <a:solidFill>
            <a:srgbClr val="FFFF00"/>
          </a:solidFill>
          <a:ln>
            <a:solidFill>
              <a:schemeClr val="tx1"/>
            </a:solidFill>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a:r>
              <a:rPr lang="en-US" sz="2400" b="1" dirty="0" smtClean="0">
                <a:solidFill>
                  <a:schemeClr val="tx1"/>
                </a:solidFill>
                <a:effectLst>
                  <a:outerShdw blurRad="38100" dist="38100" dir="2700000" algn="tl">
                    <a:srgbClr val="000000">
                      <a:alpha val="43137"/>
                    </a:srgbClr>
                  </a:outerShdw>
                </a:effectLst>
              </a:rPr>
              <a:t>Basic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3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3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grpId="0" nodeType="afterEffect">
                                  <p:stCondLst>
                                    <p:cond delay="30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p:cTn id="26" dur="500" fill="hold"/>
                                        <p:tgtEl>
                                          <p:spTgt spid="42"/>
                                        </p:tgtEl>
                                        <p:attrNameLst>
                                          <p:attrName>ppt_x</p:attrName>
                                        </p:attrNameLst>
                                      </p:cBhvr>
                                      <p:tavLst>
                                        <p:tav tm="0">
                                          <p:val>
                                            <p:strVal val="#ppt_x-#ppt_w/2"/>
                                          </p:val>
                                        </p:tav>
                                        <p:tav tm="100000">
                                          <p:val>
                                            <p:strVal val="#ppt_x"/>
                                          </p:val>
                                        </p:tav>
                                      </p:tavLst>
                                    </p:anim>
                                    <p:anim calcmode="lin" valueType="num">
                                      <p:cBhvr>
                                        <p:cTn id="27" dur="500" fill="hold"/>
                                        <p:tgtEl>
                                          <p:spTgt spid="42"/>
                                        </p:tgtEl>
                                        <p:attrNameLst>
                                          <p:attrName>ppt_y</p:attrName>
                                        </p:attrNameLst>
                                      </p:cBhvr>
                                      <p:tavLst>
                                        <p:tav tm="0">
                                          <p:val>
                                            <p:strVal val="#ppt_y"/>
                                          </p:val>
                                        </p:tav>
                                        <p:tav tm="100000">
                                          <p:val>
                                            <p:strVal val="#ppt_y"/>
                                          </p:val>
                                        </p:tav>
                                      </p:tavLst>
                                    </p:anim>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strVal val="#ppt_h"/>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ppt_h/2"/>
                                          </p:val>
                                        </p:tav>
                                        <p:tav tm="100000">
                                          <p:val>
                                            <p:strVal val="#ppt_y"/>
                                          </p:val>
                                        </p:tav>
                                      </p:tavLst>
                                    </p:anim>
                                    <p:anim calcmode="lin" valueType="num">
                                      <p:cBhvr>
                                        <p:cTn id="34" dur="500" fill="hold"/>
                                        <p:tgtEl>
                                          <p:spTgt spid="18"/>
                                        </p:tgtEl>
                                        <p:attrNameLst>
                                          <p:attrName>ppt_w</p:attrName>
                                        </p:attrNameLst>
                                      </p:cBhvr>
                                      <p:tavLst>
                                        <p:tav tm="0">
                                          <p:val>
                                            <p:strVal val="#ppt_w"/>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 presetClass="entr" presetSubtype="2" fill="hold" grpId="0" nodeType="afterEffect">
                                  <p:stCondLst>
                                    <p:cond delay="300"/>
                                  </p:stCondLst>
                                  <p:childTnLst>
                                    <p:set>
                                      <p:cBhvr>
                                        <p:cTn id="38" dur="1" fill="hold">
                                          <p:stCondLst>
                                            <p:cond delay="0"/>
                                          </p:stCondLst>
                                        </p:cTn>
                                        <p:tgtEl>
                                          <p:spTgt spid="44">
                                            <p:txEl>
                                              <p:pRg st="0" end="0"/>
                                            </p:txEl>
                                          </p:spTgt>
                                        </p:tgtEl>
                                        <p:attrNameLst>
                                          <p:attrName>style.visibility</p:attrName>
                                        </p:attrNameLst>
                                      </p:cBhvr>
                                      <p:to>
                                        <p:strVal val="visible"/>
                                      </p:to>
                                    </p:set>
                                    <p:anim calcmode="lin" valueType="num">
                                      <p:cBhvr additive="base">
                                        <p:cTn id="39"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1300"/>
                            </p:stCondLst>
                            <p:childTnLst>
                              <p:par>
                                <p:cTn id="42" presetID="2" presetClass="entr" presetSubtype="2" fill="hold" grpId="0" nodeType="afterEffect">
                                  <p:stCondLst>
                                    <p:cond delay="300"/>
                                  </p:stCondLst>
                                  <p:childTnLst>
                                    <p:set>
                                      <p:cBhvr>
                                        <p:cTn id="43" dur="1" fill="hold">
                                          <p:stCondLst>
                                            <p:cond delay="0"/>
                                          </p:stCondLst>
                                        </p:cTn>
                                        <p:tgtEl>
                                          <p:spTgt spid="44">
                                            <p:txEl>
                                              <p:pRg st="1" end="1"/>
                                            </p:txEl>
                                          </p:spTgt>
                                        </p:tgtEl>
                                        <p:attrNameLst>
                                          <p:attrName>style.visibility</p:attrName>
                                        </p:attrNameLst>
                                      </p:cBhvr>
                                      <p:to>
                                        <p:strVal val="visible"/>
                                      </p:to>
                                    </p:set>
                                    <p:anim calcmode="lin" valueType="num">
                                      <p:cBhvr additive="base">
                                        <p:cTn id="44" dur="500" fill="hold"/>
                                        <p:tgtEl>
                                          <p:spTgt spid="44">
                                            <p:txEl>
                                              <p:pRg st="1" end="1"/>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4">
                                            <p:txEl>
                                              <p:pRg st="1" end="1"/>
                                            </p:txEl>
                                          </p:spTgt>
                                        </p:tgtEl>
                                        <p:attrNameLst>
                                          <p:attrName>ppt_y</p:attrName>
                                        </p:attrNameLst>
                                      </p:cBhvr>
                                      <p:tavLst>
                                        <p:tav tm="0">
                                          <p:val>
                                            <p:strVal val="#ppt_y"/>
                                          </p:val>
                                        </p:tav>
                                        <p:tav tm="100000">
                                          <p:val>
                                            <p:strVal val="#ppt_y"/>
                                          </p:val>
                                        </p:tav>
                                      </p:tavLst>
                                    </p:anim>
                                  </p:childTnLst>
                                </p:cTn>
                              </p:par>
                            </p:childTnLst>
                          </p:cTn>
                        </p:par>
                        <p:par>
                          <p:cTn id="46" fill="hold">
                            <p:stCondLst>
                              <p:cond delay="2100"/>
                            </p:stCondLst>
                            <p:childTnLst>
                              <p:par>
                                <p:cTn id="47" presetID="2" presetClass="entr" presetSubtype="2" fill="hold" grpId="0" nodeType="afterEffect">
                                  <p:stCondLst>
                                    <p:cond delay="300"/>
                                  </p:stCondLst>
                                  <p:childTnLst>
                                    <p:set>
                                      <p:cBhvr>
                                        <p:cTn id="48" dur="1" fill="hold">
                                          <p:stCondLst>
                                            <p:cond delay="0"/>
                                          </p:stCondLst>
                                        </p:cTn>
                                        <p:tgtEl>
                                          <p:spTgt spid="44">
                                            <p:txEl>
                                              <p:pRg st="2" end="2"/>
                                            </p:txEl>
                                          </p:spTgt>
                                        </p:tgtEl>
                                        <p:attrNameLst>
                                          <p:attrName>style.visibility</p:attrName>
                                        </p:attrNameLst>
                                      </p:cBhvr>
                                      <p:to>
                                        <p:strVal val="visible"/>
                                      </p:to>
                                    </p:set>
                                    <p:anim calcmode="lin" valueType="num">
                                      <p:cBhvr additive="base">
                                        <p:cTn id="49" dur="500" fill="hold"/>
                                        <p:tgtEl>
                                          <p:spTgt spid="44">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4">
                                            <p:txEl>
                                              <p:pRg st="2" end="2"/>
                                            </p:txEl>
                                          </p:spTgt>
                                        </p:tgtEl>
                                        <p:attrNameLst>
                                          <p:attrName>ppt_y</p:attrName>
                                        </p:attrNameLst>
                                      </p:cBhvr>
                                      <p:tavLst>
                                        <p:tav tm="0">
                                          <p:val>
                                            <p:strVal val="#ppt_y"/>
                                          </p:val>
                                        </p:tav>
                                        <p:tav tm="100000">
                                          <p:val>
                                            <p:strVal val="#ppt_y"/>
                                          </p:val>
                                        </p:tav>
                                      </p:tavLst>
                                    </p:anim>
                                  </p:childTnLst>
                                </p:cTn>
                              </p:par>
                            </p:childTnLst>
                          </p:cTn>
                        </p:par>
                        <p:par>
                          <p:cTn id="51" fill="hold">
                            <p:stCondLst>
                              <p:cond delay="2900"/>
                            </p:stCondLst>
                            <p:childTnLst>
                              <p:par>
                                <p:cTn id="52" presetID="2" presetClass="entr" presetSubtype="2" fill="hold" grpId="0" nodeType="afterEffect">
                                  <p:stCondLst>
                                    <p:cond delay="300"/>
                                  </p:stCondLst>
                                  <p:childTnLst>
                                    <p:set>
                                      <p:cBhvr>
                                        <p:cTn id="53" dur="1" fill="hold">
                                          <p:stCondLst>
                                            <p:cond delay="0"/>
                                          </p:stCondLst>
                                        </p:cTn>
                                        <p:tgtEl>
                                          <p:spTgt spid="44">
                                            <p:txEl>
                                              <p:pRg st="3" end="3"/>
                                            </p:txEl>
                                          </p:spTgt>
                                        </p:tgtEl>
                                        <p:attrNameLst>
                                          <p:attrName>style.visibility</p:attrName>
                                        </p:attrNameLst>
                                      </p:cBhvr>
                                      <p:to>
                                        <p:strVal val="visible"/>
                                      </p:to>
                                    </p:set>
                                    <p:anim calcmode="lin" valueType="num">
                                      <p:cBhvr additive="base">
                                        <p:cTn id="54" dur="500" fill="hold"/>
                                        <p:tgtEl>
                                          <p:spTgt spid="44">
                                            <p:txEl>
                                              <p:pRg st="3" end="3"/>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 calcmode="lin" valueType="num">
                                      <p:cBhvr additive="base">
                                        <p:cTn id="6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20">
                                            <p:txEl>
                                              <p:pRg st="1" end="1"/>
                                            </p:txEl>
                                          </p:spTgt>
                                        </p:tgtEl>
                                        <p:attrNameLst>
                                          <p:attrName>style.visibility</p:attrName>
                                        </p:attrNameLst>
                                      </p:cBhvr>
                                      <p:to>
                                        <p:strVal val="visible"/>
                                      </p:to>
                                    </p:set>
                                    <p:anim calcmode="lin" valueType="num">
                                      <p:cBhvr additive="base">
                                        <p:cTn id="66" dur="500" fill="hold"/>
                                        <p:tgtEl>
                                          <p:spTgt spid="20">
                                            <p:txEl>
                                              <p:pRg st="1" end="1"/>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20">
                                            <p:txEl>
                                              <p:pRg st="2" end="2"/>
                                            </p:txEl>
                                          </p:spTgt>
                                        </p:tgtEl>
                                        <p:attrNameLst>
                                          <p:attrName>style.visibility</p:attrName>
                                        </p:attrNameLst>
                                      </p:cBhvr>
                                      <p:to>
                                        <p:strVal val="visible"/>
                                      </p:to>
                                    </p:set>
                                    <p:anim calcmode="lin" valueType="num">
                                      <p:cBhvr additive="base">
                                        <p:cTn id="72" dur="500" fill="hold"/>
                                        <p:tgtEl>
                                          <p:spTgt spid="20">
                                            <p:txEl>
                                              <p:pRg st="2" end="2"/>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grpId="0" nodeType="clickEffect">
                                  <p:stCondLst>
                                    <p:cond delay="0"/>
                                  </p:stCondLst>
                                  <p:childTnLst>
                                    <p:set>
                                      <p:cBhvr>
                                        <p:cTn id="77" dur="1" fill="hold">
                                          <p:stCondLst>
                                            <p:cond delay="0"/>
                                          </p:stCondLst>
                                        </p:cTn>
                                        <p:tgtEl>
                                          <p:spTgt spid="20">
                                            <p:txEl>
                                              <p:pRg st="3" end="3"/>
                                            </p:txEl>
                                          </p:spTgt>
                                        </p:tgtEl>
                                        <p:attrNameLst>
                                          <p:attrName>style.visibility</p:attrName>
                                        </p:attrNameLst>
                                      </p:cBhvr>
                                      <p:to>
                                        <p:strVal val="visible"/>
                                      </p:to>
                                    </p:set>
                                    <p:anim calcmode="lin" valueType="num">
                                      <p:cBhvr additive="base">
                                        <p:cTn id="78" dur="500" fill="hold"/>
                                        <p:tgtEl>
                                          <p:spTgt spid="20">
                                            <p:txEl>
                                              <p:pRg st="3" end="3"/>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2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20">
                                            <p:txEl>
                                              <p:pRg st="5" end="5"/>
                                            </p:txEl>
                                          </p:spTgt>
                                        </p:tgtEl>
                                        <p:attrNameLst>
                                          <p:attrName>style.visibility</p:attrName>
                                        </p:attrNameLst>
                                      </p:cBhvr>
                                      <p:to>
                                        <p:strVal val="visible"/>
                                      </p:to>
                                    </p:set>
                                    <p:anim calcmode="lin" valueType="num">
                                      <p:cBhvr additive="base">
                                        <p:cTn id="84" dur="500" fill="hold"/>
                                        <p:tgtEl>
                                          <p:spTgt spid="20">
                                            <p:txEl>
                                              <p:pRg st="5" end="5"/>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P spid="44" grpId="0" build="p" bldLvl="2" advAuto="500"/>
      <p:bldP spid="45" grpId="0"/>
      <p:bldP spid="20" grpId="0" build="p" bldLvl="2" advAuto="300"/>
      <p:bldP spid="35"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22.jpg"/>
          <p:cNvPicPr>
            <a:picLocks noChangeAspect="1"/>
          </p:cNvPicPr>
          <p:nvPr/>
        </p:nvPicPr>
        <p:blipFill>
          <a:blip r:embed="rId3"/>
          <a:stretch>
            <a:fillRect/>
          </a:stretch>
        </p:blipFill>
        <p:spPr>
          <a:xfrm>
            <a:off x="0" y="448322"/>
            <a:ext cx="9144000" cy="6409678"/>
          </a:xfrm>
          <a:prstGeom prst="rect">
            <a:avLst/>
          </a:prstGeom>
        </p:spPr>
      </p:pic>
      <p:sp>
        <p:nvSpPr>
          <p:cNvPr id="4" name="Rectangle 3"/>
          <p:cNvSpPr/>
          <p:nvPr/>
        </p:nvSpPr>
        <p:spPr>
          <a:xfrm>
            <a:off x="3657600" y="5257800"/>
            <a:ext cx="3962400" cy="990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Anzo on the Web </a:t>
            </a:r>
            <a:r>
              <a:rPr lang="en-US" dirty="0" smtClean="0">
                <a:solidFill>
                  <a:srgbClr val="FF0000"/>
                </a:solidFill>
              </a:rPr>
              <a:t>enable</a:t>
            </a:r>
            <a:r>
              <a:rPr lang="en-US" dirty="0" smtClean="0">
                <a:solidFill>
                  <a:srgbClr val="FF0000"/>
                </a:solidFill>
              </a:rPr>
              <a:t>s </a:t>
            </a:r>
            <a:r>
              <a:rPr lang="en-US" dirty="0" smtClean="0">
                <a:solidFill>
                  <a:srgbClr val="FF0000"/>
                </a:solidFill>
              </a:rPr>
              <a:t>non-technical </a:t>
            </a:r>
            <a:r>
              <a:rPr lang="en-US" dirty="0" smtClean="0">
                <a:solidFill>
                  <a:srgbClr val="FF0000"/>
                </a:solidFill>
              </a:rPr>
              <a:t>search, combine and view linked data</a:t>
            </a:r>
            <a:endParaRPr lang="en-US" dirty="0">
              <a:solidFill>
                <a:srgbClr val="FF0000"/>
              </a:solidFill>
            </a:endParaRPr>
          </a:p>
        </p:txBody>
      </p:sp>
      <p:sp>
        <p:nvSpPr>
          <p:cNvPr id="6" name="TextBox 5"/>
          <p:cNvSpPr txBox="1"/>
          <p:nvPr/>
        </p:nvSpPr>
        <p:spPr>
          <a:xfrm>
            <a:off x="619003" y="1524000"/>
            <a:ext cx="7839197" cy="461665"/>
          </a:xfrm>
          <a:prstGeom prst="rect">
            <a:avLst/>
          </a:prstGeom>
          <a:solidFill>
            <a:schemeClr val="bg1"/>
          </a:solidFill>
          <a:ln w="38100">
            <a:solidFill>
              <a:schemeClr val="tx1"/>
            </a:solidFill>
          </a:ln>
        </p:spPr>
        <p:txBody>
          <a:bodyPr wrap="none" rtlCol="0">
            <a:spAutoFit/>
          </a:bodyPr>
          <a:lstStyle/>
          <a:p>
            <a:r>
              <a:rPr lang="en-US" sz="2400" b="1" dirty="0" smtClean="0"/>
              <a:t>Data </a:t>
            </a:r>
            <a:r>
              <a:rPr lang="en-US" sz="2400" b="1" dirty="0" smtClean="0"/>
              <a:t>Linked </a:t>
            </a:r>
            <a:r>
              <a:rPr lang="en-US" sz="2400" b="1" dirty="0" smtClean="0"/>
              <a:t>To A Semantic Fabric Can Be Better Understood </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_143.jpg"/>
          <p:cNvPicPr>
            <a:picLocks noChangeAspect="1"/>
          </p:cNvPicPr>
          <p:nvPr/>
        </p:nvPicPr>
        <p:blipFill>
          <a:blip r:embed="rId3"/>
          <a:srcRect l="22500" t="27412" r="8333" b="8391"/>
          <a:stretch>
            <a:fillRect/>
          </a:stretch>
        </p:blipFill>
        <p:spPr>
          <a:xfrm>
            <a:off x="664633" y="609600"/>
            <a:ext cx="8784167" cy="5715000"/>
          </a:xfrm>
          <a:prstGeom prst="rect">
            <a:avLst/>
          </a:prstGeom>
        </p:spPr>
      </p:pic>
      <p:sp>
        <p:nvSpPr>
          <p:cNvPr id="4" name="Rectangle 3"/>
          <p:cNvSpPr/>
          <p:nvPr/>
        </p:nvSpPr>
        <p:spPr>
          <a:xfrm>
            <a:off x="4114800" y="2971800"/>
            <a:ext cx="3429000" cy="2209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 y="27432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The ontology guides the user in creating a summary table</a:t>
            </a:r>
            <a:endParaRPr lang="en-US" dirty="0">
              <a:solidFill>
                <a:schemeClr val="tx1"/>
              </a:solidFill>
            </a:endParaRPr>
          </a:p>
        </p:txBody>
      </p:sp>
      <p:cxnSp>
        <p:nvCxnSpPr>
          <p:cNvPr id="6" name="Straight Arrow Connector 5"/>
          <p:cNvCxnSpPr>
            <a:stCxn id="5" idx="3"/>
            <a:endCxn id="4" idx="1"/>
          </p:cNvCxnSpPr>
          <p:nvPr/>
        </p:nvCxnSpPr>
        <p:spPr>
          <a:xfrm>
            <a:off x="2895600" y="3314700"/>
            <a:ext cx="12192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49.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2667000" y="26670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51054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Choose whatever information is relevant to your needs</a:t>
            </a:r>
            <a:endParaRPr lang="en-US" dirty="0">
              <a:solidFill>
                <a:schemeClr val="tx1"/>
              </a:solidFill>
            </a:endParaRPr>
          </a:p>
        </p:txBody>
      </p:sp>
      <p:cxnSp>
        <p:nvCxnSpPr>
          <p:cNvPr id="5" name="Straight Arrow Connector 4"/>
          <p:cNvCxnSpPr>
            <a:stCxn id="4" idx="0"/>
            <a:endCxn id="3" idx="2"/>
          </p:cNvCxnSpPr>
          <p:nvPr/>
        </p:nvCxnSpPr>
        <p:spPr>
          <a:xfrm rot="5400000" flipH="1" flipV="1">
            <a:off x="1962150" y="3714750"/>
            <a:ext cx="1219200" cy="1562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51.jpg"/>
          <p:cNvPicPr>
            <a:picLocks noChangeAspect="1"/>
          </p:cNvPicPr>
          <p:nvPr/>
        </p:nvPicPr>
        <p:blipFill>
          <a:blip r:embed="rId3"/>
          <a:stretch>
            <a:fillRect/>
          </a:stretch>
        </p:blipFill>
        <p:spPr>
          <a:xfrm>
            <a:off x="0" y="448322"/>
            <a:ext cx="9144000" cy="6409678"/>
          </a:xfrm>
          <a:prstGeom prst="rect">
            <a:avLst/>
          </a:prstGeom>
        </p:spPr>
      </p:pic>
      <p:sp>
        <p:nvSpPr>
          <p:cNvPr id="8" name="Rectangle 7"/>
          <p:cNvSpPr/>
          <p:nvPr/>
        </p:nvSpPr>
        <p:spPr>
          <a:xfrm>
            <a:off x="457200" y="47244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The data fills in the view immediately…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52.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3581400" y="1371600"/>
            <a:ext cx="1981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48006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…and can be sorted…</a:t>
            </a:r>
            <a:endParaRPr lang="en-US" dirty="0">
              <a:solidFill>
                <a:schemeClr val="tx1"/>
              </a:solidFill>
            </a:endParaRPr>
          </a:p>
        </p:txBody>
      </p:sp>
      <p:cxnSp>
        <p:nvCxnSpPr>
          <p:cNvPr id="5" name="Straight Arrow Connector 4"/>
          <p:cNvCxnSpPr>
            <a:stCxn id="4" idx="0"/>
            <a:endCxn id="3" idx="2"/>
          </p:cNvCxnSpPr>
          <p:nvPr/>
        </p:nvCxnSpPr>
        <p:spPr>
          <a:xfrm rot="5400000" flipH="1" flipV="1">
            <a:off x="1619250" y="1847850"/>
            <a:ext cx="3124200" cy="2781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54.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3276600" y="6472561"/>
            <a:ext cx="1371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48200" y="2433961"/>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…reformatted…</a:t>
            </a:r>
            <a:endParaRPr lang="en-US" dirty="0">
              <a:solidFill>
                <a:schemeClr val="tx1"/>
              </a:solidFill>
            </a:endParaRPr>
          </a:p>
        </p:txBody>
      </p:sp>
      <p:cxnSp>
        <p:nvCxnSpPr>
          <p:cNvPr id="5" name="Straight Arrow Connector 4"/>
          <p:cNvCxnSpPr>
            <a:stCxn id="4" idx="2"/>
          </p:cNvCxnSpPr>
          <p:nvPr/>
        </p:nvCxnSpPr>
        <p:spPr>
          <a:xfrm rot="5400000">
            <a:off x="3524250" y="4015111"/>
            <a:ext cx="2895600" cy="2019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55.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2133600" y="909961"/>
            <a:ext cx="27432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81600" y="3500761"/>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…and filtered.</a:t>
            </a:r>
            <a:endParaRPr lang="en-US" dirty="0">
              <a:solidFill>
                <a:schemeClr val="tx1"/>
              </a:solidFill>
            </a:endParaRPr>
          </a:p>
        </p:txBody>
      </p:sp>
      <p:cxnSp>
        <p:nvCxnSpPr>
          <p:cNvPr id="5" name="Straight Arrow Connector 4"/>
          <p:cNvCxnSpPr>
            <a:stCxn id="4" idx="0"/>
            <a:endCxn id="3" idx="2"/>
          </p:cNvCxnSpPr>
          <p:nvPr/>
        </p:nvCxnSpPr>
        <p:spPr>
          <a:xfrm rot="16200000" flipV="1">
            <a:off x="4362450" y="1348111"/>
            <a:ext cx="1295400" cy="3009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56.jpg"/>
          <p:cNvPicPr>
            <a:picLocks noChangeAspect="1"/>
          </p:cNvPicPr>
          <p:nvPr/>
        </p:nvPicPr>
        <p:blipFill>
          <a:blip r:embed="rId3"/>
          <a:srcRect l="22500" t="7202" r="38333" b="41678"/>
          <a:stretch>
            <a:fillRect/>
          </a:stretch>
        </p:blipFill>
        <p:spPr>
          <a:xfrm>
            <a:off x="1600200" y="304800"/>
            <a:ext cx="6172200" cy="5646906"/>
          </a:xfrm>
          <a:prstGeom prst="rect">
            <a:avLst/>
          </a:prstGeom>
        </p:spPr>
      </p:pic>
      <p:sp>
        <p:nvSpPr>
          <p:cNvPr id="4" name="Rectangle 3"/>
          <p:cNvSpPr/>
          <p:nvPr/>
        </p:nvSpPr>
        <p:spPr>
          <a:xfrm>
            <a:off x="152400" y="41910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Anyone can define filters (facets) that let you drill through the data via any property in the ontology.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59.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0" y="2967361"/>
            <a:ext cx="2743200" cy="213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19600" y="3653161"/>
            <a:ext cx="3581400" cy="1981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Clicking the facet filters the data </a:t>
            </a:r>
            <a:r>
              <a:rPr lang="en-US" dirty="0" smtClean="0">
                <a:solidFill>
                  <a:srgbClr val="FF0000"/>
                </a:solidFill>
              </a:rPr>
              <a:t>set</a:t>
            </a:r>
            <a:endParaRPr lang="en-US" dirty="0" smtClean="0">
              <a:solidFill>
                <a:srgbClr val="FF0000"/>
              </a:solidFill>
            </a:endParaRPr>
          </a:p>
          <a:p>
            <a:endParaRPr lang="en-US" dirty="0">
              <a:solidFill>
                <a:srgbClr val="FF0000"/>
              </a:solidFill>
            </a:endParaRPr>
          </a:p>
          <a:p>
            <a:r>
              <a:rPr lang="en-US" dirty="0" smtClean="0">
                <a:solidFill>
                  <a:srgbClr val="FF0000"/>
                </a:solidFill>
              </a:rPr>
              <a:t>Here, the industry facet </a:t>
            </a:r>
            <a:r>
              <a:rPr lang="en-US" u="sng" dirty="0" smtClean="0">
                <a:solidFill>
                  <a:srgbClr val="FF0000"/>
                </a:solidFill>
              </a:rPr>
              <a:t>from the XBRL filing data</a:t>
            </a:r>
            <a:r>
              <a:rPr lang="en-US" dirty="0" smtClean="0">
                <a:solidFill>
                  <a:srgbClr val="FF0000"/>
                </a:solidFill>
              </a:rPr>
              <a:t> is used to drill through the fails-to-deliver data.</a:t>
            </a:r>
            <a:endParaRPr lang="en-US" dirty="0">
              <a:solidFill>
                <a:srgbClr val="FF0000"/>
              </a:solidFill>
            </a:endParaRPr>
          </a:p>
        </p:txBody>
      </p:sp>
      <p:cxnSp>
        <p:nvCxnSpPr>
          <p:cNvPr id="5" name="Straight Arrow Connector 4"/>
          <p:cNvCxnSpPr>
            <a:stCxn id="4" idx="1"/>
            <a:endCxn id="3" idx="3"/>
          </p:cNvCxnSpPr>
          <p:nvPr/>
        </p:nvCxnSpPr>
        <p:spPr>
          <a:xfrm rot="10800000">
            <a:off x="2743200" y="4034161"/>
            <a:ext cx="16764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shot_161.jpg"/>
          <p:cNvPicPr>
            <a:picLocks noChangeAspect="1"/>
          </p:cNvPicPr>
          <p:nvPr/>
        </p:nvPicPr>
        <p:blipFill>
          <a:blip r:embed="rId3"/>
          <a:srcRect l="23333" t="8391" r="46667" b="65455"/>
          <a:stretch>
            <a:fillRect/>
          </a:stretch>
        </p:blipFill>
        <p:spPr>
          <a:xfrm>
            <a:off x="304800" y="533400"/>
            <a:ext cx="7107382" cy="4343400"/>
          </a:xfrm>
          <a:prstGeom prst="rect">
            <a:avLst/>
          </a:prstGeom>
        </p:spPr>
      </p:pic>
      <p:sp>
        <p:nvSpPr>
          <p:cNvPr id="4" name="Rectangle 3"/>
          <p:cNvSpPr/>
          <p:nvPr/>
        </p:nvSpPr>
        <p:spPr>
          <a:xfrm>
            <a:off x="6096000" y="48006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Filter numeric values using ranges.</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rot="5400000">
            <a:off x="-810298" y="3595907"/>
            <a:ext cx="2946738" cy="221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52744" y="5079604"/>
            <a:ext cx="6235031" cy="7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575376" y="3592436"/>
            <a:ext cx="2129686" cy="369332"/>
          </a:xfrm>
          <a:prstGeom prst="rect">
            <a:avLst/>
          </a:prstGeom>
          <a:noFill/>
        </p:spPr>
        <p:txBody>
          <a:bodyPr wrap="none" rtlCol="0">
            <a:spAutoFit/>
          </a:bodyPr>
          <a:lstStyle/>
          <a:p>
            <a:r>
              <a:rPr lang="en-US" dirty="0" smtClean="0"/>
              <a:t>Time to </a:t>
            </a:r>
            <a:r>
              <a:rPr lang="en-US" dirty="0" smtClean="0"/>
              <a:t>Get </a:t>
            </a:r>
            <a:r>
              <a:rPr lang="en-US" dirty="0" smtClean="0"/>
              <a:t>Answers</a:t>
            </a:r>
            <a:endParaRPr lang="en-US" dirty="0"/>
          </a:p>
        </p:txBody>
      </p:sp>
      <p:grpSp>
        <p:nvGrpSpPr>
          <p:cNvPr id="3" name="Group 38"/>
          <p:cNvGrpSpPr/>
          <p:nvPr/>
        </p:nvGrpSpPr>
        <p:grpSpPr>
          <a:xfrm>
            <a:off x="674133" y="4244417"/>
            <a:ext cx="7793789" cy="702147"/>
            <a:chOff x="740611" y="2913185"/>
            <a:chExt cx="5940014" cy="997277"/>
          </a:xfrm>
        </p:grpSpPr>
        <p:sp>
          <p:nvSpPr>
            <p:cNvPr id="11" name="TextBox 10"/>
            <p:cNvSpPr txBox="1"/>
            <p:nvPr/>
          </p:nvSpPr>
          <p:spPr>
            <a:xfrm>
              <a:off x="5133474" y="3486686"/>
              <a:ext cx="1547151" cy="340922"/>
            </a:xfrm>
            <a:prstGeom prst="rect">
              <a:avLst/>
            </a:prstGeom>
            <a:noFill/>
          </p:spPr>
          <p:txBody>
            <a:bodyPr wrap="none" rtlCol="0">
              <a:spAutoFit/>
            </a:bodyPr>
            <a:lstStyle/>
            <a:p>
              <a:r>
                <a:rPr lang="en-US" dirty="0" smtClean="0"/>
                <a:t>Semantic Fabric</a:t>
              </a:r>
              <a:endParaRPr lang="en-US" dirty="0"/>
            </a:p>
          </p:txBody>
        </p:sp>
        <p:sp>
          <p:nvSpPr>
            <p:cNvPr id="17" name="Freeform 16"/>
            <p:cNvSpPr/>
            <p:nvPr/>
          </p:nvSpPr>
          <p:spPr>
            <a:xfrm>
              <a:off x="740611" y="2913185"/>
              <a:ext cx="4489116" cy="997277"/>
            </a:xfrm>
            <a:custGeom>
              <a:avLst/>
              <a:gdLst>
                <a:gd name="connsiteX0" fmla="*/ 0 w 4681268"/>
                <a:gd name="connsiteY0" fmla="*/ 0 h 792192"/>
                <a:gd name="connsiteX1" fmla="*/ 1000664 w 4681268"/>
                <a:gd name="connsiteY1" fmla="*/ 86264 h 792192"/>
                <a:gd name="connsiteX2" fmla="*/ 1940943 w 4681268"/>
                <a:gd name="connsiteY2" fmla="*/ 258792 h 792192"/>
                <a:gd name="connsiteX3" fmla="*/ 2941608 w 4681268"/>
                <a:gd name="connsiteY3" fmla="*/ 526211 h 792192"/>
                <a:gd name="connsiteX4" fmla="*/ 3623094 w 4681268"/>
                <a:gd name="connsiteY4" fmla="*/ 741872 h 792192"/>
                <a:gd name="connsiteX5" fmla="*/ 4132053 w 4681268"/>
                <a:gd name="connsiteY5" fmla="*/ 785004 h 792192"/>
                <a:gd name="connsiteX6" fmla="*/ 4606506 w 4681268"/>
                <a:gd name="connsiteY6" fmla="*/ 776377 h 792192"/>
                <a:gd name="connsiteX7" fmla="*/ 4580626 w 4681268"/>
                <a:gd name="connsiteY7" fmla="*/ 767751 h 79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1268" h="792192">
                  <a:moveTo>
                    <a:pt x="0" y="0"/>
                  </a:moveTo>
                  <a:cubicBezTo>
                    <a:pt x="338587" y="21566"/>
                    <a:pt x="677174" y="43132"/>
                    <a:pt x="1000664" y="86264"/>
                  </a:cubicBezTo>
                  <a:cubicBezTo>
                    <a:pt x="1324155" y="129396"/>
                    <a:pt x="1617452" y="185467"/>
                    <a:pt x="1940943" y="258792"/>
                  </a:cubicBezTo>
                  <a:cubicBezTo>
                    <a:pt x="2264434" y="332117"/>
                    <a:pt x="2661250" y="445698"/>
                    <a:pt x="2941608" y="526211"/>
                  </a:cubicBezTo>
                  <a:cubicBezTo>
                    <a:pt x="3221967" y="606724"/>
                    <a:pt x="3424687" y="698740"/>
                    <a:pt x="3623094" y="741872"/>
                  </a:cubicBezTo>
                  <a:cubicBezTo>
                    <a:pt x="3821501" y="785004"/>
                    <a:pt x="3968151" y="779253"/>
                    <a:pt x="4132053" y="785004"/>
                  </a:cubicBezTo>
                  <a:cubicBezTo>
                    <a:pt x="4295955" y="790755"/>
                    <a:pt x="4531744" y="779253"/>
                    <a:pt x="4606506" y="776377"/>
                  </a:cubicBezTo>
                  <a:cubicBezTo>
                    <a:pt x="4681268" y="773502"/>
                    <a:pt x="4564811" y="792192"/>
                    <a:pt x="4580626" y="767751"/>
                  </a:cubicBezTo>
                </a:path>
              </a:pathLst>
            </a:custGeom>
            <a:ln w="28575">
              <a:solidFill>
                <a:srgbClr val="0070C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4" name="Straight Connector 23"/>
          <p:cNvCxnSpPr/>
          <p:nvPr/>
        </p:nvCxnSpPr>
        <p:spPr>
          <a:xfrm rot="5400000">
            <a:off x="1512333" y="3861137"/>
            <a:ext cx="2438400" cy="158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6533" y="5080337"/>
            <a:ext cx="814134" cy="369332"/>
          </a:xfrm>
          <a:prstGeom prst="rect">
            <a:avLst/>
          </a:prstGeom>
          <a:noFill/>
        </p:spPr>
        <p:txBody>
          <a:bodyPr wrap="none" rtlCol="0">
            <a:spAutoFit/>
          </a:bodyPr>
          <a:lstStyle/>
          <a:p>
            <a:r>
              <a:rPr lang="en-US" dirty="0" smtClean="0"/>
              <a:t>IT Pros</a:t>
            </a:r>
            <a:endParaRPr lang="en-US" dirty="0"/>
          </a:p>
        </p:txBody>
      </p:sp>
      <p:sp>
        <p:nvSpPr>
          <p:cNvPr id="31" name="TextBox 30"/>
          <p:cNvSpPr txBox="1"/>
          <p:nvPr/>
        </p:nvSpPr>
        <p:spPr>
          <a:xfrm>
            <a:off x="1852481" y="5068669"/>
            <a:ext cx="778226" cy="646331"/>
          </a:xfrm>
          <a:prstGeom prst="rect">
            <a:avLst/>
          </a:prstGeom>
          <a:noFill/>
        </p:spPr>
        <p:txBody>
          <a:bodyPr wrap="none" rtlCol="0">
            <a:spAutoFit/>
          </a:bodyPr>
          <a:lstStyle/>
          <a:p>
            <a:r>
              <a:rPr lang="en-US" dirty="0" smtClean="0"/>
              <a:t>Power</a:t>
            </a:r>
          </a:p>
          <a:p>
            <a:r>
              <a:rPr lang="en-US" dirty="0" smtClean="0"/>
              <a:t>Users</a:t>
            </a:r>
            <a:endParaRPr lang="en-US" dirty="0"/>
          </a:p>
        </p:txBody>
      </p:sp>
      <p:sp>
        <p:nvSpPr>
          <p:cNvPr id="32" name="TextBox 31"/>
          <p:cNvSpPr txBox="1"/>
          <p:nvPr/>
        </p:nvSpPr>
        <p:spPr>
          <a:xfrm>
            <a:off x="4013380" y="5080337"/>
            <a:ext cx="1162178" cy="369332"/>
          </a:xfrm>
          <a:prstGeom prst="rect">
            <a:avLst/>
          </a:prstGeom>
          <a:noFill/>
        </p:spPr>
        <p:txBody>
          <a:bodyPr wrap="none" rtlCol="0">
            <a:spAutoFit/>
          </a:bodyPr>
          <a:lstStyle/>
          <a:p>
            <a:r>
              <a:rPr lang="en-US" dirty="0" smtClean="0"/>
              <a:t>Executives</a:t>
            </a:r>
            <a:endParaRPr lang="en-US" dirty="0"/>
          </a:p>
        </p:txBody>
      </p:sp>
      <p:sp>
        <p:nvSpPr>
          <p:cNvPr id="35" name="TextBox 34"/>
          <p:cNvSpPr txBox="1"/>
          <p:nvPr/>
        </p:nvSpPr>
        <p:spPr>
          <a:xfrm>
            <a:off x="762000" y="5791200"/>
            <a:ext cx="6705600" cy="461665"/>
          </a:xfrm>
          <a:prstGeom prst="rect">
            <a:avLst/>
          </a:prstGeom>
          <a:noFill/>
          <a:ln>
            <a:noFill/>
          </a:ln>
        </p:spPr>
        <p:txBody>
          <a:bodyPr wrap="square" rtlCol="0">
            <a:spAutoFit/>
          </a:bodyPr>
          <a:lstStyle/>
          <a:p>
            <a:pPr algn="ctr"/>
            <a:r>
              <a:rPr lang="en-US" sz="2400" b="1" dirty="0" smtClean="0"/>
              <a:t>Reduced Time, Increased Reach</a:t>
            </a:r>
            <a:endParaRPr lang="en-US" sz="2400" b="1" dirty="0"/>
          </a:p>
        </p:txBody>
      </p:sp>
      <p:sp>
        <p:nvSpPr>
          <p:cNvPr id="33" name="TextBox 32"/>
          <p:cNvSpPr txBox="1"/>
          <p:nvPr/>
        </p:nvSpPr>
        <p:spPr>
          <a:xfrm>
            <a:off x="2842521" y="5080337"/>
            <a:ext cx="959045" cy="369332"/>
          </a:xfrm>
          <a:prstGeom prst="rect">
            <a:avLst/>
          </a:prstGeom>
          <a:noFill/>
        </p:spPr>
        <p:txBody>
          <a:bodyPr wrap="none" rtlCol="0">
            <a:spAutoFit/>
          </a:bodyPr>
          <a:lstStyle/>
          <a:p>
            <a:r>
              <a:rPr lang="en-US" dirty="0" smtClean="0"/>
              <a:t>Analysts</a:t>
            </a:r>
            <a:endParaRPr lang="en-US" dirty="0"/>
          </a:p>
        </p:txBody>
      </p:sp>
      <p:sp>
        <p:nvSpPr>
          <p:cNvPr id="36" name="TextBox 35"/>
          <p:cNvSpPr txBox="1"/>
          <p:nvPr/>
        </p:nvSpPr>
        <p:spPr>
          <a:xfrm>
            <a:off x="5202960" y="5080337"/>
            <a:ext cx="1027397" cy="369332"/>
          </a:xfrm>
          <a:prstGeom prst="rect">
            <a:avLst/>
          </a:prstGeom>
          <a:noFill/>
        </p:spPr>
        <p:txBody>
          <a:bodyPr wrap="none" rtlCol="0">
            <a:spAutoFit/>
          </a:bodyPr>
          <a:lstStyle/>
          <a:p>
            <a:r>
              <a:rPr lang="en-US" dirty="0" smtClean="0"/>
              <a:t>Investors</a:t>
            </a:r>
            <a:endParaRPr lang="en-US" dirty="0"/>
          </a:p>
        </p:txBody>
      </p:sp>
      <p:sp>
        <p:nvSpPr>
          <p:cNvPr id="37" name="TextBox 36"/>
          <p:cNvSpPr txBox="1"/>
          <p:nvPr/>
        </p:nvSpPr>
        <p:spPr>
          <a:xfrm>
            <a:off x="6236733" y="5080337"/>
            <a:ext cx="904030" cy="369332"/>
          </a:xfrm>
          <a:prstGeom prst="rect">
            <a:avLst/>
          </a:prstGeom>
          <a:noFill/>
        </p:spPr>
        <p:txBody>
          <a:bodyPr wrap="none" rtlCol="0">
            <a:spAutoFit/>
          </a:bodyPr>
          <a:lstStyle/>
          <a:p>
            <a:r>
              <a:rPr lang="en-US" dirty="0" smtClean="0"/>
              <a:t>Citizens</a:t>
            </a:r>
            <a:endParaRPr lang="en-US" dirty="0"/>
          </a:p>
        </p:txBody>
      </p:sp>
      <p:grpSp>
        <p:nvGrpSpPr>
          <p:cNvPr id="22" name="Group 37"/>
          <p:cNvGrpSpPr/>
          <p:nvPr/>
        </p:nvGrpSpPr>
        <p:grpSpPr>
          <a:xfrm>
            <a:off x="674133" y="3317631"/>
            <a:ext cx="4515539" cy="937855"/>
            <a:chOff x="740611" y="1717431"/>
            <a:chExt cx="9615431" cy="1583989"/>
          </a:xfrm>
        </p:grpSpPr>
        <p:sp>
          <p:nvSpPr>
            <p:cNvPr id="23" name="TextBox 22"/>
            <p:cNvSpPr txBox="1"/>
            <p:nvPr/>
          </p:nvSpPr>
          <p:spPr>
            <a:xfrm>
              <a:off x="5204326" y="2209800"/>
              <a:ext cx="5151716" cy="1091620"/>
            </a:xfrm>
            <a:prstGeom prst="rect">
              <a:avLst/>
            </a:prstGeom>
            <a:noFill/>
          </p:spPr>
          <p:txBody>
            <a:bodyPr wrap="none" rtlCol="0">
              <a:spAutoFit/>
            </a:bodyPr>
            <a:lstStyle/>
            <a:p>
              <a:r>
                <a:rPr lang="en-US" dirty="0" smtClean="0"/>
                <a:t>Today’s traditional </a:t>
              </a:r>
              <a:r>
                <a:rPr lang="en-US" dirty="0" smtClean="0"/>
                <a:t>data </a:t>
              </a:r>
              <a:br>
                <a:rPr lang="en-US" dirty="0" smtClean="0"/>
              </a:br>
              <a:r>
                <a:rPr lang="en-US" dirty="0" smtClean="0"/>
                <a:t>structures</a:t>
              </a:r>
              <a:endParaRPr lang="en-US" dirty="0"/>
            </a:p>
          </p:txBody>
        </p:sp>
        <p:sp>
          <p:nvSpPr>
            <p:cNvPr id="25" name="Freeform 24"/>
            <p:cNvSpPr/>
            <p:nvPr/>
          </p:nvSpPr>
          <p:spPr>
            <a:xfrm>
              <a:off x="740611" y="1717431"/>
              <a:ext cx="4432968" cy="844062"/>
            </a:xfrm>
            <a:custGeom>
              <a:avLst/>
              <a:gdLst>
                <a:gd name="connsiteX0" fmla="*/ 0 w 4563374"/>
                <a:gd name="connsiteY0" fmla="*/ 0 h 895709"/>
                <a:gd name="connsiteX1" fmla="*/ 3303917 w 4563374"/>
                <a:gd name="connsiteY1" fmla="*/ 750498 h 895709"/>
                <a:gd name="connsiteX2" fmla="*/ 4563374 w 4563374"/>
                <a:gd name="connsiteY2" fmla="*/ 871268 h 895709"/>
              </a:gdLst>
              <a:ahLst/>
              <a:cxnLst>
                <a:cxn ang="0">
                  <a:pos x="connsiteX0" y="connsiteY0"/>
                </a:cxn>
                <a:cxn ang="0">
                  <a:pos x="connsiteX1" y="connsiteY1"/>
                </a:cxn>
                <a:cxn ang="0">
                  <a:pos x="connsiteX2" y="connsiteY2"/>
                </a:cxn>
              </a:cxnLst>
              <a:rect l="l" t="t" r="r" b="b"/>
              <a:pathLst>
                <a:path w="4563374" h="895709">
                  <a:moveTo>
                    <a:pt x="0" y="0"/>
                  </a:moveTo>
                  <a:cubicBezTo>
                    <a:pt x="1271677" y="302643"/>
                    <a:pt x="2543355" y="605287"/>
                    <a:pt x="3303917" y="750498"/>
                  </a:cubicBezTo>
                  <a:cubicBezTo>
                    <a:pt x="4064479" y="895709"/>
                    <a:pt x="4313926" y="883488"/>
                    <a:pt x="4563374" y="871268"/>
                  </a:cubicBezTo>
                </a:path>
              </a:pathLst>
            </a:cu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Group 38"/>
          <p:cNvGrpSpPr/>
          <p:nvPr/>
        </p:nvGrpSpPr>
        <p:grpSpPr>
          <a:xfrm>
            <a:off x="674133" y="2209800"/>
            <a:ext cx="1485199" cy="369332"/>
            <a:chOff x="762000" y="1066800"/>
            <a:chExt cx="1485199" cy="369332"/>
          </a:xfrm>
        </p:grpSpPr>
        <p:sp>
          <p:nvSpPr>
            <p:cNvPr id="18" name="TextBox 17"/>
            <p:cNvSpPr txBox="1"/>
            <p:nvPr/>
          </p:nvSpPr>
          <p:spPr>
            <a:xfrm>
              <a:off x="1295400" y="1066800"/>
              <a:ext cx="951799" cy="369332"/>
            </a:xfrm>
            <a:prstGeom prst="rect">
              <a:avLst/>
            </a:prstGeom>
            <a:noFill/>
          </p:spPr>
          <p:txBody>
            <a:bodyPr wrap="none" rtlCol="0">
              <a:spAutoFit/>
            </a:bodyPr>
            <a:lstStyle/>
            <a:p>
              <a:r>
                <a:rPr lang="en-US" dirty="0" smtClean="0"/>
                <a:t>Pre-PC’s</a:t>
              </a:r>
              <a:endParaRPr lang="en-US" dirty="0"/>
            </a:p>
          </p:txBody>
        </p:sp>
        <p:cxnSp>
          <p:nvCxnSpPr>
            <p:cNvPr id="28" name="Straight Arrow Connector 27"/>
            <p:cNvCxnSpPr/>
            <p:nvPr/>
          </p:nvCxnSpPr>
          <p:spPr>
            <a:xfrm>
              <a:off x="762000" y="1219200"/>
              <a:ext cx="457200" cy="1588"/>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rot="5400000">
            <a:off x="-353773" y="3618706"/>
            <a:ext cx="2971800" cy="158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3429000" y="1981200"/>
            <a:ext cx="5257800" cy="2743199"/>
            <a:chOff x="3429000" y="1981200"/>
            <a:chExt cx="5257800" cy="2743199"/>
          </a:xfrm>
        </p:grpSpPr>
        <p:sp>
          <p:nvSpPr>
            <p:cNvPr id="34" name="TextBox 33"/>
            <p:cNvSpPr txBox="1"/>
            <p:nvPr/>
          </p:nvSpPr>
          <p:spPr>
            <a:xfrm>
              <a:off x="3429000" y="1981200"/>
              <a:ext cx="5257800" cy="1323439"/>
            </a:xfrm>
            <a:prstGeom prst="rect">
              <a:avLst/>
            </a:prstGeom>
            <a:noFill/>
            <a:ln w="28575">
              <a:solidFill>
                <a:schemeClr val="tx1"/>
              </a:solidFill>
            </a:ln>
          </p:spPr>
          <p:txBody>
            <a:bodyPr wrap="square" rtlCol="0">
              <a:spAutoFit/>
            </a:bodyPr>
            <a:lstStyle/>
            <a:p>
              <a:r>
                <a:rPr lang="en-US" sz="2000" b="1" i="1" u="sng" dirty="0" smtClean="0"/>
                <a:t>Users</a:t>
              </a:r>
              <a:r>
                <a:rPr lang="en-US" sz="2000" dirty="0" smtClean="0"/>
                <a:t> describe what they need and </a:t>
              </a:r>
              <a:r>
                <a:rPr lang="en-US" sz="2000" dirty="0" smtClean="0"/>
                <a:t>get answers</a:t>
              </a:r>
            </a:p>
            <a:p>
              <a:pPr lvl="1">
                <a:buFont typeface="Arial" pitchFamily="34" charset="0"/>
                <a:buChar char="•"/>
              </a:pPr>
              <a:r>
                <a:rPr lang="en-US" sz="2000" dirty="0" smtClean="0"/>
                <a:t>On-the-fly integration</a:t>
              </a:r>
            </a:p>
            <a:p>
              <a:pPr lvl="1">
                <a:buFont typeface="Arial" pitchFamily="34" charset="0"/>
                <a:buChar char="•"/>
              </a:pPr>
              <a:r>
                <a:rPr lang="en-US" sz="2000" dirty="0" smtClean="0"/>
                <a:t>Real-time insight</a:t>
              </a:r>
            </a:p>
            <a:p>
              <a:pPr lvl="1">
                <a:buFont typeface="Arial" pitchFamily="34" charset="0"/>
                <a:buChar char="•"/>
              </a:pPr>
              <a:r>
                <a:rPr lang="en-US" sz="2000" dirty="0" smtClean="0"/>
                <a:t>Collaborate on </a:t>
              </a:r>
              <a:r>
                <a:rPr lang="en-US" sz="2000" i="1" u="sng" dirty="0" smtClean="0"/>
                <a:t>any</a:t>
              </a:r>
              <a:r>
                <a:rPr lang="en-US" sz="2000" dirty="0" smtClean="0"/>
                <a:t> data</a:t>
              </a:r>
              <a:endParaRPr lang="en-US" sz="2000" dirty="0" smtClean="0"/>
            </a:p>
          </p:txBody>
        </p:sp>
        <p:cxnSp>
          <p:nvCxnSpPr>
            <p:cNvPr id="41" name="Straight Arrow Connector 40"/>
            <p:cNvCxnSpPr>
              <a:stCxn id="34" idx="2"/>
            </p:cNvCxnSpPr>
            <p:nvPr/>
          </p:nvCxnSpPr>
          <p:spPr>
            <a:xfrm rot="5400000">
              <a:off x="4681270" y="3347769"/>
              <a:ext cx="1419761" cy="13335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3" name="Title 42"/>
          <p:cNvSpPr>
            <a:spLocks noGrp="1"/>
          </p:cNvSpPr>
          <p:nvPr>
            <p:ph type="title"/>
          </p:nvPr>
        </p:nvSpPr>
        <p:spPr>
          <a:xfrm>
            <a:off x="0" y="0"/>
            <a:ext cx="9144000" cy="977827"/>
          </a:xfrm>
        </p:spPr>
        <p:txBody>
          <a:bodyPr>
            <a:noAutofit/>
          </a:bodyPr>
          <a:lstStyle/>
          <a:p>
            <a:r>
              <a:rPr lang="en-US" sz="3600" dirty="0" smtClean="0"/>
              <a:t>A New Paradigm for Responsiveness and Agility</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100000">
                                          <p:val>
                                            <p:strVal val="#ppt_x"/>
                                          </p:val>
                                        </p:tav>
                                      </p:tavLst>
                                    </p:anim>
                                    <p:anim calcmode="lin" valueType="num">
                                      <p:cBhvr>
                                        <p:cTn id="8" dur="500" fill="hold"/>
                                        <p:tgtEl>
                                          <p:spTgt spid="29"/>
                                        </p:tgtEl>
                                        <p:attrNameLst>
                                          <p:attrName>ppt_y</p:attrName>
                                        </p:attrNameLst>
                                      </p:cBhvr>
                                      <p:tavLst>
                                        <p:tav tm="0">
                                          <p:val>
                                            <p:strVal val="#ppt_y+#ppt_h/2"/>
                                          </p:val>
                                        </p:tav>
                                        <p:tav tm="100000">
                                          <p:val>
                                            <p:strVal val="#ppt_y"/>
                                          </p:val>
                                        </p:tav>
                                      </p:tavLst>
                                    </p:anim>
                                    <p:anim calcmode="lin" valueType="num">
                                      <p:cBhvr>
                                        <p:cTn id="9" dur="500" fill="hold"/>
                                        <p:tgtEl>
                                          <p:spTgt spid="29"/>
                                        </p:tgtEl>
                                        <p:attrNameLst>
                                          <p:attrName>ppt_w</p:attrName>
                                        </p:attrNameLst>
                                      </p:cBhvr>
                                      <p:tavLst>
                                        <p:tav tm="0">
                                          <p:val>
                                            <p:strVal val="#ppt_w"/>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50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ppt_x</p:attrName>
                                        </p:attrNameLst>
                                      </p:cBhvr>
                                      <p:tavLst>
                                        <p:tav tm="0">
                                          <p:val>
                                            <p:strVal val="#ppt_x-#ppt_w/2"/>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ppt_h/2"/>
                                          </p:val>
                                        </p:tav>
                                        <p:tav tm="100000">
                                          <p:val>
                                            <p:strVal val="#ppt_y"/>
                                          </p:val>
                                        </p:tav>
                                      </p:tavLst>
                                    </p:anim>
                                    <p:anim calcmode="lin" valueType="num">
                                      <p:cBhvr>
                                        <p:cTn id="24" dur="500" fill="hold"/>
                                        <p:tgtEl>
                                          <p:spTgt spid="24"/>
                                        </p:tgtEl>
                                        <p:attrNameLst>
                                          <p:attrName>ppt_w</p:attrName>
                                        </p:attrNameLst>
                                      </p:cBhvr>
                                      <p:tavLst>
                                        <p:tav tm="0">
                                          <p:val>
                                            <p:strVal val="#ppt_w"/>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17" presetClass="entr" presetSubtype="8" fill="hold" nodeType="afterEffect">
                                  <p:stCondLst>
                                    <p:cond delay="5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ppt_x</p:attrName>
                                        </p:attrNameLst>
                                      </p:cBhvr>
                                      <p:tavLst>
                                        <p:tav tm="0">
                                          <p:val>
                                            <p:strVal val="#ppt_x-#ppt_w/2"/>
                                          </p:val>
                                        </p:tav>
                                        <p:tav tm="100000">
                                          <p:val>
                                            <p:strVal val="#ppt_x"/>
                                          </p:val>
                                        </p:tav>
                                      </p:tavLst>
                                    </p:anim>
                                    <p:anim calcmode="lin" valueType="num">
                                      <p:cBhvr>
                                        <p:cTn id="30" dur="500" fill="hold"/>
                                        <p:tgtEl>
                                          <p:spTgt spid="22"/>
                                        </p:tgtEl>
                                        <p:attrNameLst>
                                          <p:attrName>ppt_y</p:attrName>
                                        </p:attrNameLst>
                                      </p:cBhvr>
                                      <p:tavLst>
                                        <p:tav tm="0">
                                          <p:val>
                                            <p:strVal val="#ppt_y"/>
                                          </p:val>
                                        </p:tav>
                                        <p:tav tm="100000">
                                          <p:val>
                                            <p:strVal val="#ppt_y"/>
                                          </p:val>
                                        </p:tav>
                                      </p:tavLst>
                                    </p:anim>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ppt_w/2"/>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1+#ppt_w/2"/>
                                          </p:val>
                                        </p:tav>
                                        <p:tav tm="100000">
                                          <p:val>
                                            <p:strVal val="#ppt_x"/>
                                          </p:val>
                                        </p:tav>
                                      </p:tavLst>
                                    </p:anim>
                                    <p:anim calcmode="lin" valueType="num">
                                      <p:cBhvr additive="base">
                                        <p:cTn id="4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67.jpg"/>
          <p:cNvPicPr>
            <a:picLocks noChangeAspect="1"/>
          </p:cNvPicPr>
          <p:nvPr/>
        </p:nvPicPr>
        <p:blipFill>
          <a:blip r:embed="rId3"/>
          <a:stretch>
            <a:fillRect/>
          </a:stretch>
        </p:blipFill>
        <p:spPr>
          <a:xfrm>
            <a:off x="0" y="448322"/>
            <a:ext cx="9144000" cy="6409678"/>
          </a:xfrm>
          <a:prstGeom prst="rect">
            <a:avLst/>
          </a:prstGeom>
        </p:spPr>
      </p:pic>
      <p:pic>
        <p:nvPicPr>
          <p:cNvPr id="3" name="Picture 2" descr="screenshot_167.jpg"/>
          <p:cNvPicPr>
            <a:picLocks noChangeAspect="1"/>
          </p:cNvPicPr>
          <p:nvPr/>
        </p:nvPicPr>
        <p:blipFill>
          <a:blip r:embed="rId3"/>
          <a:stretch>
            <a:fillRect/>
          </a:stretch>
        </p:blipFill>
        <p:spPr>
          <a:xfrm>
            <a:off x="0" y="448322"/>
            <a:ext cx="9144000" cy="6409678"/>
          </a:xfrm>
          <a:prstGeom prst="rect">
            <a:avLst/>
          </a:prstGeom>
        </p:spPr>
      </p:pic>
      <p:sp>
        <p:nvSpPr>
          <p:cNvPr id="5" name="Rectangle 4"/>
          <p:cNvSpPr/>
          <p:nvPr/>
        </p:nvSpPr>
        <p:spPr>
          <a:xfrm>
            <a:off x="4495800" y="1976761"/>
            <a:ext cx="28194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Create a </a:t>
            </a:r>
            <a:r>
              <a:rPr lang="en-US" dirty="0" smtClean="0">
                <a:solidFill>
                  <a:srgbClr val="FF0000"/>
                </a:solidFill>
              </a:rPr>
              <a:t>wealth of visualizations </a:t>
            </a:r>
            <a:r>
              <a:rPr lang="en-US" i="1" dirty="0" smtClean="0">
                <a:solidFill>
                  <a:srgbClr val="FF0000"/>
                </a:solidFill>
              </a:rPr>
              <a:t>on the fly</a:t>
            </a:r>
            <a:r>
              <a:rPr lang="en-US"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69.jpg"/>
          <p:cNvPicPr>
            <a:picLocks noChangeAspect="1"/>
          </p:cNvPicPr>
          <p:nvPr/>
        </p:nvPicPr>
        <p:blipFill>
          <a:blip r:embed="rId3"/>
          <a:stretch>
            <a:fillRect/>
          </a:stretch>
        </p:blipFill>
        <p:spPr>
          <a:xfrm>
            <a:off x="0" y="448322"/>
            <a:ext cx="9144000" cy="6409678"/>
          </a:xfrm>
          <a:prstGeom prst="rect">
            <a:avLst/>
          </a:prstGeom>
        </p:spPr>
      </p:pic>
      <p:sp>
        <p:nvSpPr>
          <p:cNvPr id="5" name="Rectangle 4"/>
          <p:cNvSpPr/>
          <p:nvPr/>
        </p:nvSpPr>
        <p:spPr>
          <a:xfrm>
            <a:off x="5562600" y="1748161"/>
            <a:ext cx="3352800" cy="1600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Chart fails-to-deliver </a:t>
            </a:r>
            <a:r>
              <a:rPr lang="en-US" dirty="0" smtClean="0">
                <a:solidFill>
                  <a:srgbClr val="FF0000"/>
                </a:solidFill>
              </a:rPr>
              <a:t>over time as a </a:t>
            </a:r>
            <a:r>
              <a:rPr lang="en-US" dirty="0" smtClean="0">
                <a:solidFill>
                  <a:srgbClr val="FF0000"/>
                </a:solidFill>
              </a:rPr>
              <a:t>% of market </a:t>
            </a:r>
            <a:r>
              <a:rPr lang="en-US" dirty="0" smtClean="0">
                <a:solidFill>
                  <a:srgbClr val="FF0000"/>
                </a:solidFill>
              </a:rPr>
              <a:t>cap.</a:t>
            </a:r>
          </a:p>
          <a:p>
            <a:endParaRPr lang="en-US" dirty="0">
              <a:solidFill>
                <a:srgbClr val="FF0000"/>
              </a:solidFill>
            </a:endParaRPr>
          </a:p>
          <a:p>
            <a:r>
              <a:rPr lang="en-US" dirty="0" smtClean="0">
                <a:solidFill>
                  <a:srgbClr val="FF0000"/>
                </a:solidFill>
              </a:rPr>
              <a:t>Market </a:t>
            </a:r>
            <a:r>
              <a:rPr lang="en-US" dirty="0" smtClean="0">
                <a:solidFill>
                  <a:srgbClr val="FF0000"/>
                </a:solidFill>
              </a:rPr>
              <a:t>cap. data comes from XBRL filings.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71.jpg"/>
          <p:cNvPicPr>
            <a:picLocks noChangeAspect="1"/>
          </p:cNvPicPr>
          <p:nvPr/>
        </p:nvPicPr>
        <p:blipFill>
          <a:blip r:embed="rId3"/>
          <a:stretch>
            <a:fillRect/>
          </a:stretch>
        </p:blipFill>
        <p:spPr>
          <a:xfrm>
            <a:off x="0" y="448322"/>
            <a:ext cx="9144000" cy="6409678"/>
          </a:xfrm>
          <a:prstGeom prst="rect">
            <a:avLst/>
          </a:prstGeom>
        </p:spPr>
      </p:pic>
      <p:grpSp>
        <p:nvGrpSpPr>
          <p:cNvPr id="6" name="Group 5"/>
          <p:cNvGrpSpPr/>
          <p:nvPr/>
        </p:nvGrpSpPr>
        <p:grpSpPr>
          <a:xfrm>
            <a:off x="2057400" y="1976761"/>
            <a:ext cx="5410200" cy="3810000"/>
            <a:chOff x="2057400" y="1752600"/>
            <a:chExt cx="5410200" cy="3810000"/>
          </a:xfrm>
        </p:grpSpPr>
        <p:sp>
          <p:nvSpPr>
            <p:cNvPr id="3" name="Rectangle 2"/>
            <p:cNvSpPr/>
            <p:nvPr/>
          </p:nvSpPr>
          <p:spPr>
            <a:xfrm>
              <a:off x="2057400" y="1752600"/>
              <a:ext cx="1752600" cy="381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00600" y="2286000"/>
              <a:ext cx="2667000" cy="762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Notice </a:t>
              </a:r>
              <a:r>
                <a:rPr lang="en-US" dirty="0" smtClean="0">
                  <a:solidFill>
                    <a:srgbClr val="FF0000"/>
                  </a:solidFill>
                </a:rPr>
                <a:t>that the data is wrong. What happened?</a:t>
              </a:r>
              <a:endParaRPr lang="en-US" dirty="0">
                <a:solidFill>
                  <a:srgbClr val="FF0000"/>
                </a:solidFill>
              </a:endParaRPr>
            </a:p>
          </p:txBody>
        </p:sp>
        <p:cxnSp>
          <p:nvCxnSpPr>
            <p:cNvPr id="5" name="Straight Arrow Connector 4"/>
            <p:cNvCxnSpPr>
              <a:stCxn id="4" idx="1"/>
              <a:endCxn id="3" idx="3"/>
            </p:cNvCxnSpPr>
            <p:nvPr/>
          </p:nvCxnSpPr>
          <p:spPr>
            <a:xfrm rot="10800000" flipV="1">
              <a:off x="3810000" y="2667000"/>
              <a:ext cx="9906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shot_175.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3200400" y="1595761"/>
            <a:ext cx="1600200" cy="487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15000" y="1595761"/>
            <a:ext cx="31242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C</a:t>
            </a:r>
            <a:r>
              <a:rPr lang="en-US" dirty="0" smtClean="0">
                <a:solidFill>
                  <a:srgbClr val="FF0000"/>
                </a:solidFill>
              </a:rPr>
              <a:t>reate </a:t>
            </a:r>
            <a:r>
              <a:rPr lang="en-US" dirty="0" smtClean="0">
                <a:solidFill>
                  <a:srgbClr val="FF0000"/>
                </a:solidFill>
              </a:rPr>
              <a:t>a new view </a:t>
            </a:r>
            <a:r>
              <a:rPr lang="en-US" dirty="0" smtClean="0">
                <a:solidFill>
                  <a:srgbClr val="FF0000"/>
                </a:solidFill>
              </a:rPr>
              <a:t>on-the-fly and </a:t>
            </a:r>
            <a:r>
              <a:rPr lang="en-US" dirty="0" smtClean="0">
                <a:solidFill>
                  <a:srgbClr val="FF0000"/>
                </a:solidFill>
              </a:rPr>
              <a:t>sort it to find the source of the bad data.</a:t>
            </a:r>
            <a:endParaRPr lang="en-US" dirty="0">
              <a:solidFill>
                <a:srgbClr val="FF0000"/>
              </a:solidFill>
            </a:endParaRPr>
          </a:p>
        </p:txBody>
      </p:sp>
      <p:cxnSp>
        <p:nvCxnSpPr>
          <p:cNvPr id="5" name="Straight Arrow Connector 4"/>
          <p:cNvCxnSpPr>
            <a:stCxn id="4" idx="1"/>
            <a:endCxn id="3" idx="3"/>
          </p:cNvCxnSpPr>
          <p:nvPr/>
        </p:nvCxnSpPr>
        <p:spPr>
          <a:xfrm rot="10800000" flipV="1">
            <a:off x="4800600" y="2167261"/>
            <a:ext cx="914400" cy="1866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76.jpg"/>
          <p:cNvPicPr>
            <a:picLocks noChangeAspect="1"/>
          </p:cNvPicPr>
          <p:nvPr/>
        </p:nvPicPr>
        <p:blipFill>
          <a:blip r:embed="rId3"/>
          <a:stretch>
            <a:fillRect/>
          </a:stretch>
        </p:blipFill>
        <p:spPr>
          <a:xfrm>
            <a:off x="0" y="448322"/>
            <a:ext cx="9144000" cy="6409678"/>
          </a:xfrm>
          <a:prstGeom prst="rect">
            <a:avLst/>
          </a:prstGeom>
        </p:spPr>
      </p:pic>
      <p:sp>
        <p:nvSpPr>
          <p:cNvPr id="3" name="Rectangle 2"/>
          <p:cNvSpPr/>
          <p:nvPr/>
        </p:nvSpPr>
        <p:spPr>
          <a:xfrm>
            <a:off x="7543800" y="1595761"/>
            <a:ext cx="16002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76800" y="3729361"/>
            <a:ext cx="2819400" cy="838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A new view identifies the </a:t>
            </a:r>
            <a:r>
              <a:rPr lang="en-US" dirty="0" smtClean="0">
                <a:solidFill>
                  <a:srgbClr val="FF0000"/>
                </a:solidFill>
              </a:rPr>
              <a:t>source of the bad data.</a:t>
            </a:r>
            <a:endParaRPr lang="en-US" dirty="0">
              <a:solidFill>
                <a:srgbClr val="FF0000"/>
              </a:solidFill>
            </a:endParaRPr>
          </a:p>
        </p:txBody>
      </p:sp>
      <p:cxnSp>
        <p:nvCxnSpPr>
          <p:cNvPr id="5" name="Straight Arrow Connector 4"/>
          <p:cNvCxnSpPr>
            <a:stCxn id="4" idx="3"/>
            <a:endCxn id="3" idx="2"/>
          </p:cNvCxnSpPr>
          <p:nvPr/>
        </p:nvCxnSpPr>
        <p:spPr>
          <a:xfrm flipV="1">
            <a:off x="7696200" y="3119761"/>
            <a:ext cx="647700" cy="1028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200400" y="1595761"/>
            <a:ext cx="16002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4" idx="1"/>
            <a:endCxn id="9" idx="2"/>
          </p:cNvCxnSpPr>
          <p:nvPr/>
        </p:nvCxnSpPr>
        <p:spPr>
          <a:xfrm rot="10800000">
            <a:off x="4000500" y="3195961"/>
            <a:ext cx="876300" cy="952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80.jpg"/>
          <p:cNvPicPr>
            <a:picLocks noChangeAspect="1"/>
          </p:cNvPicPr>
          <p:nvPr/>
        </p:nvPicPr>
        <p:blipFill>
          <a:blip r:embed="rId3"/>
          <a:stretch>
            <a:fillRect/>
          </a:stretch>
        </p:blipFill>
        <p:spPr>
          <a:xfrm>
            <a:off x="0" y="457201"/>
            <a:ext cx="9144000" cy="6400800"/>
          </a:xfrm>
          <a:prstGeom prst="rect">
            <a:avLst/>
          </a:prstGeom>
        </p:spPr>
      </p:pic>
      <p:sp>
        <p:nvSpPr>
          <p:cNvPr id="4" name="Rectangle 3"/>
          <p:cNvSpPr/>
          <p:nvPr/>
        </p:nvSpPr>
        <p:spPr>
          <a:xfrm>
            <a:off x="5791200" y="2493009"/>
            <a:ext cx="30480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A proper graph shows a region </a:t>
            </a:r>
            <a:r>
              <a:rPr lang="en-US" dirty="0" smtClean="0">
                <a:solidFill>
                  <a:srgbClr val="FF0000"/>
                </a:solidFill>
              </a:rPr>
              <a:t>of increased fails-to-deliver.</a:t>
            </a:r>
            <a:endParaRPr lang="en-US" dirty="0">
              <a:solidFill>
                <a:srgbClr val="FF0000"/>
              </a:solidFill>
            </a:endParaRPr>
          </a:p>
        </p:txBody>
      </p:sp>
      <p:sp>
        <p:nvSpPr>
          <p:cNvPr id="6" name="Rectangle 5"/>
          <p:cNvSpPr/>
          <p:nvPr/>
        </p:nvSpPr>
        <p:spPr>
          <a:xfrm>
            <a:off x="3810000" y="2645409"/>
            <a:ext cx="1371600" cy="3200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4" idx="1"/>
            <a:endCxn id="6" idx="3"/>
          </p:cNvCxnSpPr>
          <p:nvPr/>
        </p:nvCxnSpPr>
        <p:spPr>
          <a:xfrm rot="10800000" flipV="1">
            <a:off x="5181600" y="2950209"/>
            <a:ext cx="6096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81.jpg"/>
          <p:cNvPicPr>
            <a:picLocks noChangeAspect="1"/>
          </p:cNvPicPr>
          <p:nvPr/>
        </p:nvPicPr>
        <p:blipFill>
          <a:blip r:embed="rId3"/>
          <a:srcRect l="35000" t="34255" r="40833" b="2765"/>
          <a:stretch>
            <a:fillRect/>
          </a:stretch>
        </p:blipFill>
        <p:spPr>
          <a:xfrm>
            <a:off x="2895600" y="436179"/>
            <a:ext cx="3581400" cy="6421821"/>
          </a:xfrm>
          <a:prstGeom prst="rect">
            <a:avLst/>
          </a:prstGeom>
        </p:spPr>
      </p:pic>
      <p:sp>
        <p:nvSpPr>
          <p:cNvPr id="3" name="Rectangle 2"/>
          <p:cNvSpPr/>
          <p:nvPr/>
        </p:nvSpPr>
        <p:spPr>
          <a:xfrm>
            <a:off x="4970092" y="2286000"/>
            <a:ext cx="304800" cy="178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1905000"/>
            <a:ext cx="3200400" cy="1600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Note that the increased fails-to-deliver are clustered around September 2008, the height of the subprime crisis.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21.jpg"/>
          <p:cNvPicPr>
            <a:picLocks noChangeAspect="1"/>
          </p:cNvPicPr>
          <p:nvPr/>
        </p:nvPicPr>
        <p:blipFill>
          <a:blip r:embed="rId3"/>
          <a:stretch>
            <a:fillRect/>
          </a:stretch>
        </p:blipFill>
        <p:spPr>
          <a:xfrm>
            <a:off x="0" y="566417"/>
            <a:ext cx="9144000" cy="6291583"/>
          </a:xfrm>
          <a:prstGeom prst="rect">
            <a:avLst/>
          </a:prstGeom>
        </p:spPr>
      </p:pic>
      <p:sp>
        <p:nvSpPr>
          <p:cNvPr id="4" name="Rectangle 3"/>
          <p:cNvSpPr/>
          <p:nvPr/>
        </p:nvSpPr>
        <p:spPr>
          <a:xfrm>
            <a:off x="5334000" y="3788409"/>
            <a:ext cx="3200400" cy="1295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Create other views such as average </a:t>
            </a:r>
            <a:r>
              <a:rPr lang="en-US" dirty="0" smtClean="0">
                <a:solidFill>
                  <a:srgbClr val="FF0000"/>
                </a:solidFill>
              </a:rPr>
              <a:t>fails-to-deliver </a:t>
            </a:r>
            <a:r>
              <a:rPr lang="en-US" dirty="0" smtClean="0">
                <a:solidFill>
                  <a:srgbClr val="FF0000"/>
                </a:solidFill>
              </a:rPr>
              <a:t>rate by company.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196.jpg"/>
          <p:cNvPicPr>
            <a:picLocks noChangeAspect="1"/>
          </p:cNvPicPr>
          <p:nvPr/>
        </p:nvPicPr>
        <p:blipFill>
          <a:blip r:embed="rId3"/>
          <a:stretch>
            <a:fillRect/>
          </a:stretch>
        </p:blipFill>
        <p:spPr>
          <a:xfrm>
            <a:off x="0" y="283208"/>
            <a:ext cx="9144000" cy="6291583"/>
          </a:xfrm>
          <a:prstGeom prst="rect">
            <a:avLst/>
          </a:prstGeom>
        </p:spPr>
      </p:pic>
      <p:sp>
        <p:nvSpPr>
          <p:cNvPr id="3" name="Rectangle 2"/>
          <p:cNvSpPr/>
          <p:nvPr/>
        </p:nvSpPr>
        <p:spPr>
          <a:xfrm>
            <a:off x="0" y="1828800"/>
            <a:ext cx="3048000"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90600" y="4953000"/>
            <a:ext cx="26670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0000"/>
                </a:solidFill>
              </a:rPr>
              <a:t>Create and apply an new facets to </a:t>
            </a:r>
            <a:r>
              <a:rPr lang="en-US" dirty="0" smtClean="0">
                <a:solidFill>
                  <a:srgbClr val="FF0000"/>
                </a:solidFill>
              </a:rPr>
              <a:t>look only at financial </a:t>
            </a:r>
            <a:r>
              <a:rPr lang="en-US" dirty="0" smtClean="0">
                <a:solidFill>
                  <a:srgbClr val="FF0000"/>
                </a:solidFill>
              </a:rPr>
              <a:t>companies…</a:t>
            </a:r>
            <a:endParaRPr lang="en-US" dirty="0">
              <a:solidFill>
                <a:srgbClr val="FF0000"/>
              </a:solidFill>
            </a:endParaRPr>
          </a:p>
        </p:txBody>
      </p:sp>
      <p:cxnSp>
        <p:nvCxnSpPr>
          <p:cNvPr id="5" name="Straight Arrow Connector 4"/>
          <p:cNvCxnSpPr>
            <a:stCxn id="4" idx="0"/>
            <a:endCxn id="3" idx="2"/>
          </p:cNvCxnSpPr>
          <p:nvPr/>
        </p:nvCxnSpPr>
        <p:spPr>
          <a:xfrm rot="16200000" flipV="1">
            <a:off x="1276350" y="3905250"/>
            <a:ext cx="129540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XBRL Meets Semantic Standards</a:t>
            </a:r>
            <a:endParaRPr lang="en-US" sz="3600" dirty="0"/>
          </a:p>
        </p:txBody>
      </p:sp>
      <p:sp>
        <p:nvSpPr>
          <p:cNvPr id="5" name="TextBox 4"/>
          <p:cNvSpPr txBox="1"/>
          <p:nvPr/>
        </p:nvSpPr>
        <p:spPr>
          <a:xfrm>
            <a:off x="1905000" y="2971800"/>
            <a:ext cx="5663666" cy="1815882"/>
          </a:xfrm>
          <a:prstGeom prst="rect">
            <a:avLst/>
          </a:prstGeom>
          <a:noFill/>
        </p:spPr>
        <p:txBody>
          <a:bodyPr wrap="none" rtlCol="0">
            <a:spAutoFit/>
          </a:bodyPr>
          <a:lstStyle/>
          <a:p>
            <a:r>
              <a:rPr lang="en-US" sz="2800" dirty="0" smtClean="0"/>
              <a:t>Structure + Meaning = Understanding</a:t>
            </a:r>
          </a:p>
          <a:p>
            <a:pPr lvl="1">
              <a:buFont typeface="Arial" pitchFamily="34" charset="0"/>
              <a:buChar char="•"/>
            </a:pPr>
            <a:r>
              <a:rPr lang="en-US" sz="2800" dirty="0" smtClean="0"/>
              <a:t>Reusable Data</a:t>
            </a:r>
          </a:p>
          <a:p>
            <a:pPr lvl="1">
              <a:buFont typeface="Arial" pitchFamily="34" charset="0"/>
              <a:buChar char="•"/>
            </a:pPr>
            <a:r>
              <a:rPr lang="en-US" sz="2800" dirty="0" smtClean="0"/>
              <a:t>Collaboration</a:t>
            </a:r>
          </a:p>
          <a:p>
            <a:pPr lvl="1">
              <a:buFont typeface="Arial" pitchFamily="34" charset="0"/>
              <a:buChar char="•"/>
            </a:pPr>
            <a:r>
              <a:rPr lang="en-US" sz="2800" dirty="0" smtClean="0"/>
              <a:t>Agility…</a:t>
            </a:r>
            <a:endParaRPr lang="en-US" sz="2800" dirty="0" smtClean="0"/>
          </a:p>
        </p:txBody>
      </p:sp>
      <p:sp>
        <p:nvSpPr>
          <p:cNvPr id="6" name="TextBox 5"/>
          <p:cNvSpPr txBox="1"/>
          <p:nvPr/>
        </p:nvSpPr>
        <p:spPr>
          <a:xfrm>
            <a:off x="2496833" y="5562600"/>
            <a:ext cx="4056367" cy="584775"/>
          </a:xfrm>
          <a:prstGeom prst="rect">
            <a:avLst/>
          </a:prstGeom>
          <a:noFill/>
        </p:spPr>
        <p:txBody>
          <a:bodyPr wrap="none" rtlCol="0">
            <a:spAutoFit/>
          </a:bodyPr>
          <a:lstStyle/>
          <a:p>
            <a:r>
              <a:rPr lang="en-US" sz="3200" b="1" dirty="0" smtClean="0"/>
              <a:t>At Least a Great Match</a:t>
            </a:r>
            <a:endParaRPr lang="en-US" sz="3200" b="1" dirty="0"/>
          </a:p>
        </p:txBody>
      </p:sp>
      <p:sp>
        <p:nvSpPr>
          <p:cNvPr id="7" name="TextBox 6"/>
          <p:cNvSpPr txBox="1"/>
          <p:nvPr/>
        </p:nvSpPr>
        <p:spPr>
          <a:xfrm>
            <a:off x="2743200" y="1752600"/>
            <a:ext cx="3458254" cy="584775"/>
          </a:xfrm>
          <a:prstGeom prst="rect">
            <a:avLst/>
          </a:prstGeom>
          <a:noFill/>
        </p:spPr>
        <p:txBody>
          <a:bodyPr wrap="none" rtlCol="0">
            <a:spAutoFit/>
          </a:bodyPr>
          <a:lstStyle/>
          <a:p>
            <a:r>
              <a:rPr lang="en-US" sz="3200" b="1" dirty="0" smtClean="0"/>
              <a:t>Love at First Sight?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7"/>
          <p:cNvGrpSpPr/>
          <p:nvPr/>
        </p:nvGrpSpPr>
        <p:grpSpPr>
          <a:xfrm>
            <a:off x="1473678" y="1828800"/>
            <a:ext cx="5002104" cy="3886200"/>
            <a:chOff x="1272353" y="2590800"/>
            <a:chExt cx="5002104" cy="38862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grpSp>
          <p:nvGrpSpPr>
            <p:cNvPr id="3" name="Group 44"/>
            <p:cNvGrpSpPr/>
            <p:nvPr/>
          </p:nvGrpSpPr>
          <p:grpSpPr>
            <a:xfrm>
              <a:off x="1272353" y="5867400"/>
              <a:ext cx="5002091" cy="609600"/>
              <a:chOff x="1958153" y="5296486"/>
              <a:chExt cx="5002091" cy="951914"/>
            </a:xfrm>
            <a:grpFill/>
          </p:grpSpPr>
          <p:sp>
            <p:nvSpPr>
              <p:cNvPr id="111" name="Rectangle 110"/>
              <p:cNvSpPr/>
              <p:nvPr/>
            </p:nvSpPr>
            <p:spPr>
              <a:xfrm>
                <a:off x="1958153"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Accounting</a:t>
                </a:r>
              </a:p>
            </p:txBody>
          </p:sp>
          <p:sp>
            <p:nvSpPr>
              <p:cNvPr id="112" name="Rectangle 111"/>
              <p:cNvSpPr/>
              <p:nvPr/>
            </p:nvSpPr>
            <p:spPr>
              <a:xfrm>
                <a:off x="3208676"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Billing</a:t>
                </a:r>
              </a:p>
            </p:txBody>
          </p:sp>
          <p:sp>
            <p:nvSpPr>
              <p:cNvPr id="113" name="Rectangle 112"/>
              <p:cNvSpPr/>
              <p:nvPr/>
            </p:nvSpPr>
            <p:spPr>
              <a:xfrm>
                <a:off x="4459199"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Scheduling</a:t>
                </a:r>
              </a:p>
            </p:txBody>
          </p:sp>
          <p:sp>
            <p:nvSpPr>
              <p:cNvPr id="114" name="Rectangle 113"/>
              <p:cNvSpPr/>
              <p:nvPr/>
            </p:nvSpPr>
            <p:spPr>
              <a:xfrm>
                <a:off x="5709721"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Inventory</a:t>
                </a:r>
              </a:p>
            </p:txBody>
          </p:sp>
        </p:grpSp>
        <p:grpSp>
          <p:nvGrpSpPr>
            <p:cNvPr id="16" name="Group 58"/>
            <p:cNvGrpSpPr/>
            <p:nvPr/>
          </p:nvGrpSpPr>
          <p:grpSpPr>
            <a:xfrm>
              <a:off x="1272353" y="4572000"/>
              <a:ext cx="5002092" cy="685800"/>
              <a:chOff x="1958153" y="3664634"/>
              <a:chExt cx="5002092" cy="883920"/>
            </a:xfrm>
            <a:grpFill/>
          </p:grpSpPr>
          <p:sp>
            <p:nvSpPr>
              <p:cNvPr id="108" name="Rectangle 107"/>
              <p:cNvSpPr/>
              <p:nvPr/>
            </p:nvSpPr>
            <p:spPr>
              <a:xfrm>
                <a:off x="1958153" y="3664634"/>
                <a:ext cx="1667364" cy="88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Lead tracking</a:t>
                </a:r>
              </a:p>
            </p:txBody>
          </p:sp>
          <p:sp>
            <p:nvSpPr>
              <p:cNvPr id="109" name="Rectangle 108"/>
              <p:cNvSpPr/>
              <p:nvPr/>
            </p:nvSpPr>
            <p:spPr>
              <a:xfrm>
                <a:off x="3625517" y="3664634"/>
                <a:ext cx="1667364" cy="88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Deviations</a:t>
                </a:r>
              </a:p>
            </p:txBody>
          </p:sp>
          <p:sp>
            <p:nvSpPr>
              <p:cNvPr id="110" name="Rectangle 109"/>
              <p:cNvSpPr/>
              <p:nvPr/>
            </p:nvSpPr>
            <p:spPr>
              <a:xfrm>
                <a:off x="5292881" y="3664634"/>
                <a:ext cx="1667364" cy="88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Production/Sales Reports</a:t>
                </a:r>
              </a:p>
            </p:txBody>
          </p:sp>
        </p:grpSp>
        <p:grpSp>
          <p:nvGrpSpPr>
            <p:cNvPr id="21" name="Group 41"/>
            <p:cNvGrpSpPr/>
            <p:nvPr/>
          </p:nvGrpSpPr>
          <p:grpSpPr>
            <a:xfrm>
              <a:off x="1272353" y="3960055"/>
              <a:ext cx="5002091" cy="611945"/>
              <a:chOff x="1958153" y="3052689"/>
              <a:chExt cx="5002091" cy="611945"/>
            </a:xfrm>
            <a:grpFill/>
          </p:grpSpPr>
          <p:sp>
            <p:nvSpPr>
              <p:cNvPr id="104" name="Rectangle 103"/>
              <p:cNvSpPr/>
              <p:nvPr/>
            </p:nvSpPr>
            <p:spPr>
              <a:xfrm>
                <a:off x="1958153" y="3052689"/>
                <a:ext cx="1181049"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Business </a:t>
                </a:r>
                <a:br>
                  <a:rPr lang="en-US" sz="1600" dirty="0" smtClean="0">
                    <a:solidFill>
                      <a:schemeClr val="tx1"/>
                    </a:solidFill>
                  </a:rPr>
                </a:br>
                <a:r>
                  <a:rPr lang="en-US" sz="1600" dirty="0" smtClean="0">
                    <a:solidFill>
                      <a:schemeClr val="tx1"/>
                    </a:solidFill>
                  </a:rPr>
                  <a:t>Plans</a:t>
                </a:r>
              </a:p>
            </p:txBody>
          </p:sp>
          <p:sp>
            <p:nvSpPr>
              <p:cNvPr id="105" name="Rectangle 104"/>
              <p:cNvSpPr/>
              <p:nvPr/>
            </p:nvSpPr>
            <p:spPr>
              <a:xfrm>
                <a:off x="3139202"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Status reports</a:t>
                </a:r>
              </a:p>
            </p:txBody>
          </p:sp>
          <p:sp>
            <p:nvSpPr>
              <p:cNvPr id="106" name="Rectangle 105"/>
              <p:cNvSpPr/>
              <p:nvPr/>
            </p:nvSpPr>
            <p:spPr>
              <a:xfrm>
                <a:off x="4389725"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Business </a:t>
                </a:r>
                <a:br>
                  <a:rPr lang="en-US" sz="1600" dirty="0" smtClean="0">
                    <a:solidFill>
                      <a:schemeClr val="tx1"/>
                    </a:solidFill>
                  </a:rPr>
                </a:br>
                <a:r>
                  <a:rPr lang="en-US" sz="1600" dirty="0" smtClean="0">
                    <a:solidFill>
                      <a:schemeClr val="tx1"/>
                    </a:solidFill>
                  </a:rPr>
                  <a:t>Plans</a:t>
                </a:r>
              </a:p>
            </p:txBody>
          </p:sp>
          <p:sp>
            <p:nvSpPr>
              <p:cNvPr id="107" name="Rectangle 106"/>
              <p:cNvSpPr/>
              <p:nvPr/>
            </p:nvSpPr>
            <p:spPr>
              <a:xfrm>
                <a:off x="5640248" y="3052689"/>
                <a:ext cx="1319996"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Contracts</a:t>
                </a:r>
              </a:p>
            </p:txBody>
          </p:sp>
        </p:grpSp>
        <p:grpSp>
          <p:nvGrpSpPr>
            <p:cNvPr id="22" name="Group 69"/>
            <p:cNvGrpSpPr/>
            <p:nvPr/>
          </p:nvGrpSpPr>
          <p:grpSpPr>
            <a:xfrm>
              <a:off x="1272353" y="5257800"/>
              <a:ext cx="5002091" cy="609600"/>
              <a:chOff x="1958153" y="4548554"/>
              <a:chExt cx="5002091" cy="747932"/>
            </a:xfrm>
            <a:grpFill/>
          </p:grpSpPr>
          <p:sp>
            <p:nvSpPr>
              <p:cNvPr id="100" name="Rectangle 99"/>
              <p:cNvSpPr/>
              <p:nvPr/>
            </p:nvSpPr>
            <p:spPr>
              <a:xfrm>
                <a:off x="1958153"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Warehouse </a:t>
                </a:r>
              </a:p>
            </p:txBody>
          </p:sp>
          <p:sp>
            <p:nvSpPr>
              <p:cNvPr id="101" name="Rectangle 100"/>
              <p:cNvSpPr/>
              <p:nvPr/>
            </p:nvSpPr>
            <p:spPr>
              <a:xfrm>
                <a:off x="3208676"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Warehouse </a:t>
                </a:r>
              </a:p>
            </p:txBody>
          </p:sp>
          <p:sp>
            <p:nvSpPr>
              <p:cNvPr id="102" name="Rectangle 101"/>
              <p:cNvSpPr/>
              <p:nvPr/>
            </p:nvSpPr>
            <p:spPr>
              <a:xfrm>
                <a:off x="4459199"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BI Database</a:t>
                </a:r>
              </a:p>
            </p:txBody>
          </p:sp>
          <p:sp>
            <p:nvSpPr>
              <p:cNvPr id="103" name="Rectangle 102"/>
              <p:cNvSpPr/>
              <p:nvPr/>
            </p:nvSpPr>
            <p:spPr>
              <a:xfrm>
                <a:off x="5709721"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Document Mgmt</a:t>
                </a:r>
              </a:p>
            </p:txBody>
          </p:sp>
        </p:grpSp>
        <p:sp>
          <p:nvSpPr>
            <p:cNvPr id="93" name="Rectangle 92"/>
            <p:cNvSpPr/>
            <p:nvPr/>
          </p:nvSpPr>
          <p:spPr>
            <a:xfrm>
              <a:off x="1272353" y="2590800"/>
              <a:ext cx="5002092" cy="3997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Pension Funds, Mutual Funds, Endowments…</a:t>
              </a:r>
            </a:p>
          </p:txBody>
        </p:sp>
        <p:grpSp>
          <p:nvGrpSpPr>
            <p:cNvPr id="23" name="Group 41"/>
            <p:cNvGrpSpPr/>
            <p:nvPr/>
          </p:nvGrpSpPr>
          <p:grpSpPr>
            <a:xfrm>
              <a:off x="1272353" y="3421966"/>
              <a:ext cx="5002091" cy="611945"/>
              <a:chOff x="1958153" y="3052689"/>
              <a:chExt cx="5002091" cy="611945"/>
            </a:xfrm>
            <a:grpFill/>
          </p:grpSpPr>
          <p:sp>
            <p:nvSpPr>
              <p:cNvPr id="96" name="Rectangle 95"/>
              <p:cNvSpPr/>
              <p:nvPr/>
            </p:nvSpPr>
            <p:spPr>
              <a:xfrm>
                <a:off x="1958153" y="3052689"/>
                <a:ext cx="1181049"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Comp.</a:t>
                </a:r>
                <a:br>
                  <a:rPr lang="en-US" sz="1600" dirty="0" smtClean="0">
                    <a:solidFill>
                      <a:schemeClr val="tx1"/>
                    </a:solidFill>
                  </a:rPr>
                </a:br>
                <a:r>
                  <a:rPr lang="en-US" sz="1600" dirty="0" smtClean="0">
                    <a:solidFill>
                      <a:schemeClr val="tx1"/>
                    </a:solidFill>
                  </a:rPr>
                  <a:t>Analysis</a:t>
                </a:r>
              </a:p>
            </p:txBody>
          </p:sp>
          <p:sp>
            <p:nvSpPr>
              <p:cNvPr id="97" name="Rectangle 96"/>
              <p:cNvSpPr/>
              <p:nvPr/>
            </p:nvSpPr>
            <p:spPr>
              <a:xfrm>
                <a:off x="3139202"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Sales Updates</a:t>
                </a:r>
              </a:p>
            </p:txBody>
          </p:sp>
          <p:sp>
            <p:nvSpPr>
              <p:cNvPr id="98" name="Rectangle 97"/>
              <p:cNvSpPr/>
              <p:nvPr/>
            </p:nvSpPr>
            <p:spPr>
              <a:xfrm>
                <a:off x="4389725"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Business </a:t>
                </a:r>
                <a:br>
                  <a:rPr lang="en-US" sz="1600" dirty="0" smtClean="0">
                    <a:solidFill>
                      <a:schemeClr val="tx1"/>
                    </a:solidFill>
                  </a:rPr>
                </a:br>
                <a:r>
                  <a:rPr lang="en-US" sz="1600" dirty="0" smtClean="0">
                    <a:solidFill>
                      <a:schemeClr val="tx1"/>
                    </a:solidFill>
                  </a:rPr>
                  <a:t>Plans</a:t>
                </a:r>
              </a:p>
            </p:txBody>
          </p:sp>
          <p:sp>
            <p:nvSpPr>
              <p:cNvPr id="99" name="Rectangle 98"/>
              <p:cNvSpPr/>
              <p:nvPr/>
            </p:nvSpPr>
            <p:spPr>
              <a:xfrm>
                <a:off x="5640248" y="3052689"/>
                <a:ext cx="1319996"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Quarterly Updates</a:t>
                </a:r>
              </a:p>
            </p:txBody>
          </p:sp>
        </p:grpSp>
        <p:sp>
          <p:nvSpPr>
            <p:cNvPr id="95" name="Rectangle 94"/>
            <p:cNvSpPr/>
            <p:nvPr/>
          </p:nvSpPr>
          <p:spPr>
            <a:xfrm>
              <a:off x="1272365" y="2953043"/>
              <a:ext cx="5002092" cy="4759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Wiki’s, Web, Emails, Other</a:t>
              </a:r>
            </a:p>
          </p:txBody>
        </p:sp>
      </p:grpSp>
      <p:grpSp>
        <p:nvGrpSpPr>
          <p:cNvPr id="24" name="Group 83"/>
          <p:cNvGrpSpPr/>
          <p:nvPr/>
        </p:nvGrpSpPr>
        <p:grpSpPr>
          <a:xfrm>
            <a:off x="1295400" y="2133600"/>
            <a:ext cx="5002104" cy="3886200"/>
            <a:chOff x="1272353" y="2590800"/>
            <a:chExt cx="5002104" cy="38862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grpSp>
          <p:nvGrpSpPr>
            <p:cNvPr id="25" name="Group 44"/>
            <p:cNvGrpSpPr/>
            <p:nvPr/>
          </p:nvGrpSpPr>
          <p:grpSpPr>
            <a:xfrm>
              <a:off x="1272353" y="5867400"/>
              <a:ext cx="5002091" cy="609600"/>
              <a:chOff x="1958153" y="5296486"/>
              <a:chExt cx="5002091" cy="951914"/>
            </a:xfrm>
            <a:grpFill/>
          </p:grpSpPr>
          <p:sp>
            <p:nvSpPr>
              <p:cNvPr id="46" name="Rectangle 45"/>
              <p:cNvSpPr/>
              <p:nvPr/>
            </p:nvSpPr>
            <p:spPr>
              <a:xfrm>
                <a:off x="1958153"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Accounting</a:t>
                </a:r>
              </a:p>
            </p:txBody>
          </p:sp>
          <p:sp>
            <p:nvSpPr>
              <p:cNvPr id="48" name="Rectangle 47"/>
              <p:cNvSpPr/>
              <p:nvPr/>
            </p:nvSpPr>
            <p:spPr>
              <a:xfrm>
                <a:off x="3208676"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Billing</a:t>
                </a:r>
              </a:p>
            </p:txBody>
          </p:sp>
          <p:sp>
            <p:nvSpPr>
              <p:cNvPr id="57" name="Rectangle 56"/>
              <p:cNvSpPr/>
              <p:nvPr/>
            </p:nvSpPr>
            <p:spPr>
              <a:xfrm>
                <a:off x="4459199"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Scheduling</a:t>
                </a:r>
              </a:p>
            </p:txBody>
          </p:sp>
          <p:sp>
            <p:nvSpPr>
              <p:cNvPr id="58" name="Rectangle 57"/>
              <p:cNvSpPr/>
              <p:nvPr/>
            </p:nvSpPr>
            <p:spPr>
              <a:xfrm>
                <a:off x="5709721" y="5296486"/>
                <a:ext cx="1250523" cy="9519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Inventory</a:t>
                </a:r>
              </a:p>
            </p:txBody>
          </p:sp>
        </p:grpSp>
        <p:grpSp>
          <p:nvGrpSpPr>
            <p:cNvPr id="26" name="Group 58"/>
            <p:cNvGrpSpPr/>
            <p:nvPr/>
          </p:nvGrpSpPr>
          <p:grpSpPr>
            <a:xfrm>
              <a:off x="1272353" y="4572000"/>
              <a:ext cx="5002092" cy="685800"/>
              <a:chOff x="1958153" y="3664634"/>
              <a:chExt cx="5002092" cy="883920"/>
            </a:xfrm>
            <a:grpFill/>
          </p:grpSpPr>
          <p:sp>
            <p:nvSpPr>
              <p:cNvPr id="60" name="Rectangle 59"/>
              <p:cNvSpPr/>
              <p:nvPr/>
            </p:nvSpPr>
            <p:spPr>
              <a:xfrm>
                <a:off x="1958153" y="3664634"/>
                <a:ext cx="1667364" cy="88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Lead tracking</a:t>
                </a:r>
              </a:p>
            </p:txBody>
          </p:sp>
          <p:sp>
            <p:nvSpPr>
              <p:cNvPr id="61" name="Rectangle 60"/>
              <p:cNvSpPr/>
              <p:nvPr/>
            </p:nvSpPr>
            <p:spPr>
              <a:xfrm>
                <a:off x="3625517" y="3664634"/>
                <a:ext cx="1667364" cy="88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Deviations</a:t>
                </a:r>
              </a:p>
            </p:txBody>
          </p:sp>
          <p:sp>
            <p:nvSpPr>
              <p:cNvPr id="62" name="Rectangle 61"/>
              <p:cNvSpPr/>
              <p:nvPr/>
            </p:nvSpPr>
            <p:spPr>
              <a:xfrm>
                <a:off x="5292881" y="3664634"/>
                <a:ext cx="1667364" cy="88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Production/Sales Reports</a:t>
                </a:r>
              </a:p>
            </p:txBody>
          </p:sp>
        </p:grpSp>
        <p:grpSp>
          <p:nvGrpSpPr>
            <p:cNvPr id="27" name="Group 41"/>
            <p:cNvGrpSpPr/>
            <p:nvPr/>
          </p:nvGrpSpPr>
          <p:grpSpPr>
            <a:xfrm>
              <a:off x="1272353" y="3960055"/>
              <a:ext cx="5002091" cy="611945"/>
              <a:chOff x="1958153" y="3052689"/>
              <a:chExt cx="5002091" cy="611945"/>
            </a:xfrm>
            <a:grpFill/>
          </p:grpSpPr>
          <p:sp>
            <p:nvSpPr>
              <p:cNvPr id="66" name="Rectangle 65"/>
              <p:cNvSpPr/>
              <p:nvPr/>
            </p:nvSpPr>
            <p:spPr>
              <a:xfrm>
                <a:off x="1958153" y="3052689"/>
                <a:ext cx="1181049"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Business </a:t>
                </a:r>
                <a:br>
                  <a:rPr lang="en-US" sz="1600" dirty="0" smtClean="0">
                    <a:solidFill>
                      <a:schemeClr val="tx1"/>
                    </a:solidFill>
                  </a:rPr>
                </a:br>
                <a:r>
                  <a:rPr lang="en-US" sz="1600" dirty="0" smtClean="0">
                    <a:solidFill>
                      <a:schemeClr val="tx1"/>
                    </a:solidFill>
                  </a:rPr>
                  <a:t>Plans</a:t>
                </a:r>
              </a:p>
            </p:txBody>
          </p:sp>
          <p:sp>
            <p:nvSpPr>
              <p:cNvPr id="67" name="Rectangle 66"/>
              <p:cNvSpPr/>
              <p:nvPr/>
            </p:nvSpPr>
            <p:spPr>
              <a:xfrm>
                <a:off x="3139202"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Status reports</a:t>
                </a:r>
              </a:p>
            </p:txBody>
          </p:sp>
          <p:sp>
            <p:nvSpPr>
              <p:cNvPr id="68" name="Rectangle 67"/>
              <p:cNvSpPr/>
              <p:nvPr/>
            </p:nvSpPr>
            <p:spPr>
              <a:xfrm>
                <a:off x="4389725"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Business </a:t>
                </a:r>
                <a:br>
                  <a:rPr lang="en-US" sz="1600" dirty="0" smtClean="0">
                    <a:solidFill>
                      <a:schemeClr val="tx1"/>
                    </a:solidFill>
                  </a:rPr>
                </a:br>
                <a:r>
                  <a:rPr lang="en-US" sz="1600" dirty="0" smtClean="0">
                    <a:solidFill>
                      <a:schemeClr val="tx1"/>
                    </a:solidFill>
                  </a:rPr>
                  <a:t>Plans</a:t>
                </a:r>
              </a:p>
            </p:txBody>
          </p:sp>
          <p:sp>
            <p:nvSpPr>
              <p:cNvPr id="69" name="Rectangle 68"/>
              <p:cNvSpPr/>
              <p:nvPr/>
            </p:nvSpPr>
            <p:spPr>
              <a:xfrm>
                <a:off x="5640248" y="3052689"/>
                <a:ext cx="1319996"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Contracts</a:t>
                </a:r>
              </a:p>
            </p:txBody>
          </p:sp>
        </p:grpSp>
        <p:grpSp>
          <p:nvGrpSpPr>
            <p:cNvPr id="28" name="Group 69"/>
            <p:cNvGrpSpPr/>
            <p:nvPr/>
          </p:nvGrpSpPr>
          <p:grpSpPr>
            <a:xfrm>
              <a:off x="1272353" y="5257800"/>
              <a:ext cx="5002091" cy="609600"/>
              <a:chOff x="1958153" y="4548554"/>
              <a:chExt cx="5002091" cy="747932"/>
            </a:xfrm>
            <a:grpFill/>
          </p:grpSpPr>
          <p:sp>
            <p:nvSpPr>
              <p:cNvPr id="71" name="Rectangle 70"/>
              <p:cNvSpPr/>
              <p:nvPr/>
            </p:nvSpPr>
            <p:spPr>
              <a:xfrm>
                <a:off x="1958153"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Warehouse </a:t>
                </a:r>
              </a:p>
            </p:txBody>
          </p:sp>
          <p:sp>
            <p:nvSpPr>
              <p:cNvPr id="72" name="Rectangle 71"/>
              <p:cNvSpPr/>
              <p:nvPr/>
            </p:nvSpPr>
            <p:spPr>
              <a:xfrm>
                <a:off x="3208676"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Warehouse </a:t>
                </a:r>
              </a:p>
            </p:txBody>
          </p:sp>
          <p:sp>
            <p:nvSpPr>
              <p:cNvPr id="73" name="Rectangle 72"/>
              <p:cNvSpPr/>
              <p:nvPr/>
            </p:nvSpPr>
            <p:spPr>
              <a:xfrm>
                <a:off x="4459199"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BI Database</a:t>
                </a:r>
              </a:p>
            </p:txBody>
          </p:sp>
          <p:sp>
            <p:nvSpPr>
              <p:cNvPr id="74" name="Rectangle 73"/>
              <p:cNvSpPr/>
              <p:nvPr/>
            </p:nvSpPr>
            <p:spPr>
              <a:xfrm>
                <a:off x="5709721" y="4548554"/>
                <a:ext cx="1250523" cy="747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Document Mgmt</a:t>
                </a:r>
              </a:p>
            </p:txBody>
          </p:sp>
        </p:grpSp>
        <p:sp>
          <p:nvSpPr>
            <p:cNvPr id="75" name="Rectangle 74"/>
            <p:cNvSpPr/>
            <p:nvPr/>
          </p:nvSpPr>
          <p:spPr>
            <a:xfrm>
              <a:off x="1272353" y="2590800"/>
              <a:ext cx="5002092" cy="3997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Asset Owners</a:t>
              </a:r>
            </a:p>
          </p:txBody>
        </p:sp>
        <p:grpSp>
          <p:nvGrpSpPr>
            <p:cNvPr id="31" name="Group 41"/>
            <p:cNvGrpSpPr/>
            <p:nvPr/>
          </p:nvGrpSpPr>
          <p:grpSpPr>
            <a:xfrm>
              <a:off x="1272353" y="3421966"/>
              <a:ext cx="5002091" cy="611945"/>
              <a:chOff x="1958153" y="3052689"/>
              <a:chExt cx="5002091" cy="611945"/>
            </a:xfrm>
            <a:grpFill/>
          </p:grpSpPr>
          <p:sp>
            <p:nvSpPr>
              <p:cNvPr id="79" name="Rectangle 78"/>
              <p:cNvSpPr/>
              <p:nvPr/>
            </p:nvSpPr>
            <p:spPr>
              <a:xfrm>
                <a:off x="1958153" y="3052689"/>
                <a:ext cx="1181049"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Comp.</a:t>
                </a:r>
                <a:br>
                  <a:rPr lang="en-US" sz="1600" dirty="0" smtClean="0">
                    <a:solidFill>
                      <a:schemeClr val="tx1"/>
                    </a:solidFill>
                  </a:rPr>
                </a:br>
                <a:r>
                  <a:rPr lang="en-US" sz="1600" dirty="0" smtClean="0">
                    <a:solidFill>
                      <a:schemeClr val="tx1"/>
                    </a:solidFill>
                  </a:rPr>
                  <a:t>Analysis</a:t>
                </a:r>
              </a:p>
            </p:txBody>
          </p:sp>
          <p:sp>
            <p:nvSpPr>
              <p:cNvPr id="80" name="Rectangle 79"/>
              <p:cNvSpPr/>
              <p:nvPr/>
            </p:nvSpPr>
            <p:spPr>
              <a:xfrm>
                <a:off x="3139202"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Sales Updates</a:t>
                </a:r>
              </a:p>
            </p:txBody>
          </p:sp>
          <p:sp>
            <p:nvSpPr>
              <p:cNvPr id="81" name="Rectangle 80"/>
              <p:cNvSpPr/>
              <p:nvPr/>
            </p:nvSpPr>
            <p:spPr>
              <a:xfrm>
                <a:off x="4389725" y="3052689"/>
                <a:ext cx="1250523"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Business </a:t>
                </a:r>
                <a:br>
                  <a:rPr lang="en-US" sz="1600" dirty="0" smtClean="0">
                    <a:solidFill>
                      <a:schemeClr val="tx1"/>
                    </a:solidFill>
                  </a:rPr>
                </a:br>
                <a:r>
                  <a:rPr lang="en-US" sz="1600" dirty="0" smtClean="0">
                    <a:solidFill>
                      <a:schemeClr val="tx1"/>
                    </a:solidFill>
                  </a:rPr>
                  <a:t>Plans</a:t>
                </a:r>
              </a:p>
            </p:txBody>
          </p:sp>
          <p:sp>
            <p:nvSpPr>
              <p:cNvPr id="82" name="Rectangle 81"/>
              <p:cNvSpPr/>
              <p:nvPr/>
            </p:nvSpPr>
            <p:spPr>
              <a:xfrm>
                <a:off x="5640248" y="3052689"/>
                <a:ext cx="1319996" cy="6119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Quarterly Updates</a:t>
                </a:r>
              </a:p>
            </p:txBody>
          </p:sp>
        </p:grpSp>
        <p:sp>
          <p:nvSpPr>
            <p:cNvPr id="83" name="Rectangle 82"/>
            <p:cNvSpPr/>
            <p:nvPr/>
          </p:nvSpPr>
          <p:spPr>
            <a:xfrm>
              <a:off x="1272365" y="2953043"/>
              <a:ext cx="5002092" cy="4759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Wiki’s, Web, Emails, Other</a:t>
              </a:r>
            </a:p>
          </p:txBody>
        </p:sp>
      </p:grpSp>
      <p:sp>
        <p:nvSpPr>
          <p:cNvPr id="4" name="Title 3"/>
          <p:cNvSpPr>
            <a:spLocks noGrp="1"/>
          </p:cNvSpPr>
          <p:nvPr>
            <p:ph type="title"/>
          </p:nvPr>
        </p:nvSpPr>
        <p:spPr>
          <a:xfrm>
            <a:off x="457200" y="0"/>
            <a:ext cx="8686800" cy="977827"/>
          </a:xfrm>
        </p:spPr>
        <p:txBody>
          <a:bodyPr>
            <a:normAutofit fontScale="90000"/>
          </a:bodyPr>
          <a:lstStyle/>
          <a:p>
            <a:r>
              <a:rPr lang="en-US" dirty="0" smtClean="0"/>
              <a:t>Information Challenge: Limited Visibility</a:t>
            </a:r>
            <a:endParaRPr lang="en-US" dirty="0"/>
          </a:p>
        </p:txBody>
      </p:sp>
      <p:sp>
        <p:nvSpPr>
          <p:cNvPr id="5" name="Rectangle 4"/>
          <p:cNvSpPr/>
          <p:nvPr/>
        </p:nvSpPr>
        <p:spPr>
          <a:xfrm>
            <a:off x="1112330" y="2438399"/>
            <a:ext cx="5002092" cy="38862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Enterprise Data</a:t>
            </a:r>
            <a:endParaRPr lang="en-US" sz="2800" b="1" dirty="0">
              <a:solidFill>
                <a:schemeClr val="tx1"/>
              </a:solidFill>
            </a:endParaRPr>
          </a:p>
        </p:txBody>
      </p:sp>
      <p:grpSp>
        <p:nvGrpSpPr>
          <p:cNvPr id="37" name="Group 86"/>
          <p:cNvGrpSpPr/>
          <p:nvPr/>
        </p:nvGrpSpPr>
        <p:grpSpPr>
          <a:xfrm>
            <a:off x="-15424" y="5486398"/>
            <a:ext cx="6122044" cy="838202"/>
            <a:chOff x="0" y="5486399"/>
            <a:chExt cx="6122044" cy="838202"/>
          </a:xfrm>
        </p:grpSpPr>
        <p:sp>
          <p:nvSpPr>
            <p:cNvPr id="9" name="TextBox 8"/>
            <p:cNvSpPr txBox="1"/>
            <p:nvPr/>
          </p:nvSpPr>
          <p:spPr>
            <a:xfrm>
              <a:off x="0" y="5739825"/>
              <a:ext cx="914738" cy="523220"/>
            </a:xfrm>
            <a:prstGeom prst="rect">
              <a:avLst/>
            </a:prstGeom>
            <a:noFill/>
          </p:spPr>
          <p:txBody>
            <a:bodyPr wrap="none" rtlCol="0">
              <a:spAutoFit/>
            </a:bodyPr>
            <a:lstStyle/>
            <a:p>
              <a:r>
                <a:rPr lang="en-US" sz="1400" b="1" dirty="0" smtClean="0"/>
                <a:t>Formal </a:t>
              </a:r>
            </a:p>
            <a:p>
              <a:r>
                <a:rPr lang="en-US" sz="1400" b="1" dirty="0" smtClean="0"/>
                <a:t>Bus. Apps</a:t>
              </a:r>
              <a:endParaRPr lang="en-US" sz="1400" b="1" dirty="0"/>
            </a:p>
          </p:txBody>
        </p:sp>
        <p:grpSp>
          <p:nvGrpSpPr>
            <p:cNvPr id="38" name="Group 36"/>
            <p:cNvGrpSpPr/>
            <p:nvPr/>
          </p:nvGrpSpPr>
          <p:grpSpPr>
            <a:xfrm>
              <a:off x="1119953" y="5486399"/>
              <a:ext cx="5002091" cy="838202"/>
              <a:chOff x="1958153" y="4939518"/>
              <a:chExt cx="5002091" cy="1308885"/>
            </a:xfrm>
          </p:grpSpPr>
          <p:sp>
            <p:nvSpPr>
              <p:cNvPr id="6" name="Rectangle 5"/>
              <p:cNvSpPr/>
              <p:nvPr/>
            </p:nvSpPr>
            <p:spPr>
              <a:xfrm>
                <a:off x="1958153" y="4939518"/>
                <a:ext cx="1250523" cy="130888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Accounting</a:t>
                </a:r>
              </a:p>
            </p:txBody>
          </p:sp>
          <p:sp>
            <p:nvSpPr>
              <p:cNvPr id="10" name="Rectangle 9"/>
              <p:cNvSpPr/>
              <p:nvPr/>
            </p:nvSpPr>
            <p:spPr>
              <a:xfrm>
                <a:off x="3208676" y="4939520"/>
                <a:ext cx="1250523" cy="130888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Custody</a:t>
                </a:r>
                <a:br>
                  <a:rPr lang="en-US" sz="1400" dirty="0" smtClean="0">
                    <a:solidFill>
                      <a:schemeClr val="tx1"/>
                    </a:solidFill>
                  </a:rPr>
                </a:br>
                <a:r>
                  <a:rPr lang="en-US" sz="1400" dirty="0" smtClean="0">
                    <a:solidFill>
                      <a:schemeClr val="tx1"/>
                    </a:solidFill>
                  </a:rPr>
                  <a:t>Analysis &amp; Research</a:t>
                </a:r>
              </a:p>
            </p:txBody>
          </p:sp>
          <p:sp>
            <p:nvSpPr>
              <p:cNvPr id="11" name="Rectangle 10"/>
              <p:cNvSpPr/>
              <p:nvPr/>
            </p:nvSpPr>
            <p:spPr>
              <a:xfrm>
                <a:off x="4459199" y="4939521"/>
                <a:ext cx="1250523" cy="130888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Asset Management</a:t>
                </a:r>
              </a:p>
            </p:txBody>
          </p:sp>
          <p:sp>
            <p:nvSpPr>
              <p:cNvPr id="12" name="Rectangle 11"/>
              <p:cNvSpPr/>
              <p:nvPr/>
            </p:nvSpPr>
            <p:spPr>
              <a:xfrm>
                <a:off x="5709721" y="4939520"/>
                <a:ext cx="1250523" cy="130888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Global Markets</a:t>
                </a:r>
              </a:p>
            </p:txBody>
          </p:sp>
        </p:grpSp>
      </p:grpSp>
      <p:grpSp>
        <p:nvGrpSpPr>
          <p:cNvPr id="39" name="Group 84"/>
          <p:cNvGrpSpPr/>
          <p:nvPr/>
        </p:nvGrpSpPr>
        <p:grpSpPr>
          <a:xfrm>
            <a:off x="-15424" y="4190999"/>
            <a:ext cx="6122045" cy="457200"/>
            <a:chOff x="0" y="4419600"/>
            <a:chExt cx="6122045" cy="457200"/>
          </a:xfrm>
        </p:grpSpPr>
        <p:sp>
          <p:nvSpPr>
            <p:cNvPr id="13" name="TextBox 12"/>
            <p:cNvSpPr txBox="1"/>
            <p:nvPr/>
          </p:nvSpPr>
          <p:spPr>
            <a:xfrm>
              <a:off x="0" y="4493455"/>
              <a:ext cx="560474" cy="307777"/>
            </a:xfrm>
            <a:prstGeom prst="rect">
              <a:avLst/>
            </a:prstGeom>
            <a:noFill/>
          </p:spPr>
          <p:txBody>
            <a:bodyPr wrap="none" rtlCol="0">
              <a:spAutoFit/>
            </a:bodyPr>
            <a:lstStyle/>
            <a:p>
              <a:r>
                <a:rPr lang="en-US" sz="1400" b="1" dirty="0" smtClean="0"/>
                <a:t>Excel</a:t>
              </a:r>
              <a:endParaRPr lang="en-US" sz="1400" b="1" dirty="0"/>
            </a:p>
          </p:txBody>
        </p:sp>
        <p:grpSp>
          <p:nvGrpSpPr>
            <p:cNvPr id="40" name="Group 40"/>
            <p:cNvGrpSpPr/>
            <p:nvPr/>
          </p:nvGrpSpPr>
          <p:grpSpPr>
            <a:xfrm>
              <a:off x="1119953" y="4419600"/>
              <a:ext cx="5002092" cy="457200"/>
              <a:chOff x="1958153" y="3664634"/>
              <a:chExt cx="5002092" cy="589280"/>
            </a:xfrm>
          </p:grpSpPr>
          <p:sp>
            <p:nvSpPr>
              <p:cNvPr id="7" name="Rectangle 6"/>
              <p:cNvSpPr/>
              <p:nvPr/>
            </p:nvSpPr>
            <p:spPr>
              <a:xfrm>
                <a:off x="1958153" y="3664634"/>
                <a:ext cx="1667364" cy="58928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Illiquid securities</a:t>
                </a:r>
              </a:p>
            </p:txBody>
          </p:sp>
          <p:sp>
            <p:nvSpPr>
              <p:cNvPr id="14" name="Rectangle 13"/>
              <p:cNvSpPr/>
              <p:nvPr/>
            </p:nvSpPr>
            <p:spPr>
              <a:xfrm>
                <a:off x="3625517" y="3664634"/>
                <a:ext cx="1667364" cy="58928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Side Pockets for Hedge Funds</a:t>
                </a:r>
              </a:p>
            </p:txBody>
          </p:sp>
          <p:sp>
            <p:nvSpPr>
              <p:cNvPr id="19" name="Rectangle 18"/>
              <p:cNvSpPr/>
              <p:nvPr/>
            </p:nvSpPr>
            <p:spPr>
              <a:xfrm>
                <a:off x="5292881" y="3664634"/>
                <a:ext cx="1667364" cy="58928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PE Waterfall Calculations</a:t>
                </a:r>
              </a:p>
            </p:txBody>
          </p:sp>
        </p:grpSp>
      </p:grpSp>
      <p:sp>
        <p:nvSpPr>
          <p:cNvPr id="30" name="TextBox 29"/>
          <p:cNvSpPr txBox="1"/>
          <p:nvPr/>
        </p:nvSpPr>
        <p:spPr>
          <a:xfrm>
            <a:off x="381000" y="2286000"/>
            <a:ext cx="646331" cy="338554"/>
          </a:xfrm>
          <a:prstGeom prst="rect">
            <a:avLst/>
          </a:prstGeom>
          <a:noFill/>
        </p:spPr>
        <p:txBody>
          <a:bodyPr wrap="none" rtlCol="0">
            <a:spAutoFit/>
          </a:bodyPr>
          <a:lstStyle/>
          <a:p>
            <a:r>
              <a:rPr lang="en-US" sz="1600" b="1" dirty="0" smtClean="0"/>
              <a:t>100%</a:t>
            </a:r>
            <a:endParaRPr lang="en-US" sz="1600" b="1" dirty="0"/>
          </a:p>
        </p:txBody>
      </p:sp>
      <p:grpSp>
        <p:nvGrpSpPr>
          <p:cNvPr id="41" name="Group 38"/>
          <p:cNvGrpSpPr/>
          <p:nvPr/>
        </p:nvGrpSpPr>
        <p:grpSpPr>
          <a:xfrm>
            <a:off x="6172200" y="4724399"/>
            <a:ext cx="1745989" cy="1524000"/>
            <a:chOff x="7029718" y="4123593"/>
            <a:chExt cx="1745989" cy="2124808"/>
          </a:xfrm>
        </p:grpSpPr>
        <p:sp>
          <p:nvSpPr>
            <p:cNvPr id="33" name="Right Brace 32"/>
            <p:cNvSpPr/>
            <p:nvPr/>
          </p:nvSpPr>
          <p:spPr>
            <a:xfrm>
              <a:off x="7029718" y="4123593"/>
              <a:ext cx="486314" cy="212480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4" name="TextBox 33"/>
            <p:cNvSpPr txBox="1"/>
            <p:nvPr/>
          </p:nvSpPr>
          <p:spPr>
            <a:xfrm>
              <a:off x="7410718" y="4654795"/>
              <a:ext cx="1364989" cy="1158600"/>
            </a:xfrm>
            <a:prstGeom prst="rect">
              <a:avLst/>
            </a:prstGeom>
            <a:noFill/>
          </p:spPr>
          <p:txBody>
            <a:bodyPr wrap="none" rtlCol="0">
              <a:spAutoFit/>
            </a:bodyPr>
            <a:lstStyle/>
            <a:p>
              <a:pPr>
                <a:lnSpc>
                  <a:spcPct val="150000"/>
                </a:lnSpc>
              </a:pPr>
              <a:r>
                <a:rPr lang="en-US" sz="1600" dirty="0" smtClean="0"/>
                <a:t>Easy to access</a:t>
              </a:r>
            </a:p>
            <a:p>
              <a:pPr>
                <a:lnSpc>
                  <a:spcPct val="150000"/>
                </a:lnSpc>
              </a:pPr>
              <a:r>
                <a:rPr lang="en-US" sz="1600" dirty="0" smtClean="0"/>
                <a:t> Hard to reuse</a:t>
              </a:r>
              <a:endParaRPr lang="en-US" sz="1600" dirty="0"/>
            </a:p>
          </p:txBody>
        </p:sp>
      </p:grpSp>
      <p:grpSp>
        <p:nvGrpSpPr>
          <p:cNvPr id="42" name="Group 43"/>
          <p:cNvGrpSpPr/>
          <p:nvPr/>
        </p:nvGrpSpPr>
        <p:grpSpPr>
          <a:xfrm>
            <a:off x="6172200" y="2438399"/>
            <a:ext cx="2021474" cy="2209800"/>
            <a:chOff x="6183895" y="3276600"/>
            <a:chExt cx="2021474" cy="1371600"/>
          </a:xfrm>
        </p:grpSpPr>
        <p:sp>
          <p:nvSpPr>
            <p:cNvPr id="32" name="Right Brace 31"/>
            <p:cNvSpPr/>
            <p:nvPr/>
          </p:nvSpPr>
          <p:spPr>
            <a:xfrm>
              <a:off x="6183895" y="3276600"/>
              <a:ext cx="486314" cy="13716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5" name="TextBox 34"/>
            <p:cNvSpPr txBox="1"/>
            <p:nvPr/>
          </p:nvSpPr>
          <p:spPr>
            <a:xfrm>
              <a:off x="6641095" y="3560379"/>
              <a:ext cx="1564274" cy="745032"/>
            </a:xfrm>
            <a:prstGeom prst="rect">
              <a:avLst/>
            </a:prstGeom>
            <a:noFill/>
          </p:spPr>
          <p:txBody>
            <a:bodyPr wrap="square" rtlCol="0">
              <a:spAutoFit/>
            </a:bodyPr>
            <a:lstStyle/>
            <a:p>
              <a:pPr>
                <a:lnSpc>
                  <a:spcPct val="150000"/>
                </a:lnSpc>
              </a:pPr>
              <a:r>
                <a:rPr lang="en-US" sz="1600" dirty="0" smtClean="0"/>
                <a:t>Hard to:</a:t>
              </a:r>
              <a:br>
                <a:rPr lang="en-US" sz="1600" dirty="0" smtClean="0"/>
              </a:br>
              <a:r>
                <a:rPr lang="en-US" sz="1600" dirty="0" smtClean="0"/>
                <a:t>Find/Access</a:t>
              </a:r>
              <a:br>
                <a:rPr lang="en-US" sz="1600" dirty="0" smtClean="0"/>
              </a:br>
              <a:r>
                <a:rPr lang="en-US" sz="1600" dirty="0" smtClean="0"/>
                <a:t>Hard to reuse</a:t>
              </a:r>
              <a:endParaRPr lang="en-US" sz="1600" dirty="0"/>
            </a:p>
          </p:txBody>
        </p:sp>
      </p:grpSp>
      <p:sp>
        <p:nvSpPr>
          <p:cNvPr id="36" name="TextBox 35"/>
          <p:cNvSpPr txBox="1"/>
          <p:nvPr/>
        </p:nvSpPr>
        <p:spPr>
          <a:xfrm>
            <a:off x="304800" y="1138535"/>
            <a:ext cx="8382000" cy="461665"/>
          </a:xfrm>
          <a:prstGeom prst="rect">
            <a:avLst/>
          </a:prstGeom>
          <a:noFill/>
        </p:spPr>
        <p:txBody>
          <a:bodyPr wrap="square" rtlCol="0">
            <a:spAutoFit/>
          </a:bodyPr>
          <a:lstStyle/>
          <a:p>
            <a:r>
              <a:rPr lang="en-US" sz="2400" b="1" dirty="0" smtClean="0"/>
              <a:t>Limiting Factors: Format, Location, Timeliness &amp; </a:t>
            </a:r>
            <a:r>
              <a:rPr lang="en-US" sz="2400" b="1" i="1" u="sng" dirty="0" smtClean="0"/>
              <a:t>Understanding</a:t>
            </a:r>
            <a:endParaRPr lang="en-US" sz="2400" b="1" i="1" u="sng" dirty="0"/>
          </a:p>
        </p:txBody>
      </p:sp>
      <p:grpSp>
        <p:nvGrpSpPr>
          <p:cNvPr id="43" name="Group 48"/>
          <p:cNvGrpSpPr/>
          <p:nvPr/>
        </p:nvGrpSpPr>
        <p:grpSpPr>
          <a:xfrm>
            <a:off x="-15424" y="3269566"/>
            <a:ext cx="6130670" cy="464234"/>
            <a:chOff x="0" y="3128890"/>
            <a:chExt cx="6130670" cy="464234"/>
          </a:xfrm>
        </p:grpSpPr>
        <p:sp>
          <p:nvSpPr>
            <p:cNvPr id="50" name="TextBox 49"/>
            <p:cNvSpPr txBox="1"/>
            <p:nvPr/>
          </p:nvSpPr>
          <p:spPr>
            <a:xfrm>
              <a:off x="0" y="3264877"/>
              <a:ext cx="1050737" cy="307777"/>
            </a:xfrm>
            <a:prstGeom prst="rect">
              <a:avLst/>
            </a:prstGeom>
            <a:noFill/>
          </p:spPr>
          <p:txBody>
            <a:bodyPr wrap="none" rtlCol="0">
              <a:spAutoFit/>
            </a:bodyPr>
            <a:lstStyle/>
            <a:p>
              <a:r>
                <a:rPr lang="en-US" sz="1400" b="1" dirty="0" smtClean="0"/>
                <a:t>PowerPoint</a:t>
              </a:r>
            </a:p>
          </p:txBody>
        </p:sp>
        <p:grpSp>
          <p:nvGrpSpPr>
            <p:cNvPr id="44" name="Group 41"/>
            <p:cNvGrpSpPr/>
            <p:nvPr/>
          </p:nvGrpSpPr>
          <p:grpSpPr>
            <a:xfrm>
              <a:off x="1128579" y="3128890"/>
              <a:ext cx="5002091" cy="464234"/>
              <a:chOff x="1966779" y="3052690"/>
              <a:chExt cx="5002091" cy="464234"/>
            </a:xfrm>
          </p:grpSpPr>
          <p:sp>
            <p:nvSpPr>
              <p:cNvPr id="52" name="Rectangle 51"/>
              <p:cNvSpPr/>
              <p:nvPr/>
            </p:nvSpPr>
            <p:spPr>
              <a:xfrm>
                <a:off x="1966779" y="3052690"/>
                <a:ext cx="1181049" cy="46423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Comp.</a:t>
                </a:r>
                <a:br>
                  <a:rPr lang="en-US" sz="1200" dirty="0" smtClean="0">
                    <a:solidFill>
                      <a:schemeClr val="tx1"/>
                    </a:solidFill>
                  </a:rPr>
                </a:br>
                <a:r>
                  <a:rPr lang="en-US" sz="1200" dirty="0" smtClean="0">
                    <a:solidFill>
                      <a:schemeClr val="tx1"/>
                    </a:solidFill>
                  </a:rPr>
                  <a:t>Analysis</a:t>
                </a:r>
              </a:p>
            </p:txBody>
          </p:sp>
          <p:sp>
            <p:nvSpPr>
              <p:cNvPr id="53" name="Rectangle 52"/>
              <p:cNvSpPr/>
              <p:nvPr/>
            </p:nvSpPr>
            <p:spPr>
              <a:xfrm>
                <a:off x="3147828" y="3052690"/>
                <a:ext cx="1250523" cy="46423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Customer Presentations</a:t>
                </a:r>
              </a:p>
            </p:txBody>
          </p:sp>
          <p:sp>
            <p:nvSpPr>
              <p:cNvPr id="54" name="Rectangle 53"/>
              <p:cNvSpPr/>
              <p:nvPr/>
            </p:nvSpPr>
            <p:spPr>
              <a:xfrm>
                <a:off x="4398351" y="3052690"/>
                <a:ext cx="1250523" cy="46423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Business </a:t>
                </a:r>
                <a:br>
                  <a:rPr lang="en-US" sz="1200" dirty="0" smtClean="0">
                    <a:solidFill>
                      <a:schemeClr val="tx1"/>
                    </a:solidFill>
                  </a:rPr>
                </a:br>
                <a:r>
                  <a:rPr lang="en-US" sz="1200" dirty="0" smtClean="0">
                    <a:solidFill>
                      <a:schemeClr val="tx1"/>
                    </a:solidFill>
                  </a:rPr>
                  <a:t>Plans</a:t>
                </a:r>
              </a:p>
            </p:txBody>
          </p:sp>
          <p:sp>
            <p:nvSpPr>
              <p:cNvPr id="55" name="Rectangle 54"/>
              <p:cNvSpPr/>
              <p:nvPr/>
            </p:nvSpPr>
            <p:spPr>
              <a:xfrm>
                <a:off x="5648874" y="3052690"/>
                <a:ext cx="1319996" cy="46423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Sales Updates</a:t>
                </a:r>
              </a:p>
            </p:txBody>
          </p:sp>
        </p:grpSp>
      </p:grpSp>
      <p:grpSp>
        <p:nvGrpSpPr>
          <p:cNvPr id="45" name="Group 119"/>
          <p:cNvGrpSpPr/>
          <p:nvPr/>
        </p:nvGrpSpPr>
        <p:grpSpPr>
          <a:xfrm>
            <a:off x="7130513" y="1752600"/>
            <a:ext cx="1861087" cy="4788932"/>
            <a:chOff x="7663913" y="1752600"/>
            <a:chExt cx="1861087" cy="4788932"/>
          </a:xfrm>
        </p:grpSpPr>
        <p:cxnSp>
          <p:nvCxnSpPr>
            <p:cNvPr id="116" name="Straight Arrow Connector 115"/>
            <p:cNvCxnSpPr/>
            <p:nvPr/>
          </p:nvCxnSpPr>
          <p:spPr>
            <a:xfrm rot="5400000" flipH="1" flipV="1">
              <a:off x="6666309" y="4152503"/>
              <a:ext cx="403939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7740113" y="6172200"/>
              <a:ext cx="1639616" cy="369332"/>
            </a:xfrm>
            <a:prstGeom prst="rect">
              <a:avLst/>
            </a:prstGeom>
            <a:noFill/>
          </p:spPr>
          <p:txBody>
            <a:bodyPr wrap="none" rtlCol="0">
              <a:spAutoFit/>
            </a:bodyPr>
            <a:lstStyle/>
            <a:p>
              <a:r>
                <a:rPr lang="en-US" dirty="0" smtClean="0"/>
                <a:t>Improve Access</a:t>
              </a:r>
              <a:endParaRPr lang="en-US" dirty="0"/>
            </a:p>
          </p:txBody>
        </p:sp>
        <p:sp>
          <p:nvSpPr>
            <p:cNvPr id="119" name="TextBox 118"/>
            <p:cNvSpPr txBox="1"/>
            <p:nvPr/>
          </p:nvSpPr>
          <p:spPr>
            <a:xfrm>
              <a:off x="7663913" y="1752600"/>
              <a:ext cx="1861087" cy="369332"/>
            </a:xfrm>
            <a:prstGeom prst="rect">
              <a:avLst/>
            </a:prstGeom>
            <a:noFill/>
          </p:spPr>
          <p:txBody>
            <a:bodyPr wrap="none" rtlCol="0">
              <a:spAutoFit/>
            </a:bodyPr>
            <a:lstStyle/>
            <a:p>
              <a:r>
                <a:rPr lang="en-US" dirty="0" smtClean="0"/>
                <a:t>Change the Game</a:t>
              </a:r>
              <a:endParaRPr lang="en-US" dirty="0"/>
            </a:p>
          </p:txBody>
        </p:sp>
      </p:grpSp>
      <p:grpSp>
        <p:nvGrpSpPr>
          <p:cNvPr id="47" name="Group 125"/>
          <p:cNvGrpSpPr/>
          <p:nvPr/>
        </p:nvGrpSpPr>
        <p:grpSpPr>
          <a:xfrm>
            <a:off x="0" y="4648199"/>
            <a:ext cx="6113252" cy="838200"/>
            <a:chOff x="0" y="4648200"/>
            <a:chExt cx="6113252" cy="838200"/>
          </a:xfrm>
        </p:grpSpPr>
        <p:sp>
          <p:nvSpPr>
            <p:cNvPr id="29" name="TextBox 28"/>
            <p:cNvSpPr txBox="1"/>
            <p:nvPr/>
          </p:nvSpPr>
          <p:spPr>
            <a:xfrm>
              <a:off x="0" y="4800600"/>
              <a:ext cx="1104341" cy="523220"/>
            </a:xfrm>
            <a:prstGeom prst="rect">
              <a:avLst/>
            </a:prstGeom>
            <a:noFill/>
          </p:spPr>
          <p:txBody>
            <a:bodyPr wrap="none" rtlCol="0">
              <a:spAutoFit/>
            </a:bodyPr>
            <a:lstStyle/>
            <a:p>
              <a:r>
                <a:rPr lang="en-US" sz="1400" b="1" dirty="0" smtClean="0"/>
                <a:t>Data </a:t>
              </a:r>
              <a:br>
                <a:rPr lang="en-US" sz="1400" b="1" dirty="0" smtClean="0"/>
              </a:br>
              <a:r>
                <a:rPr lang="en-US" sz="1400" b="1" dirty="0" smtClean="0"/>
                <a:t>Warehouses</a:t>
              </a:r>
              <a:endParaRPr lang="en-US" sz="1400" b="1" dirty="0"/>
            </a:p>
          </p:txBody>
        </p:sp>
        <p:sp>
          <p:nvSpPr>
            <p:cNvPr id="121" name="Rectangle 120"/>
            <p:cNvSpPr/>
            <p:nvPr/>
          </p:nvSpPr>
          <p:spPr>
            <a:xfrm>
              <a:off x="1102534" y="4648200"/>
              <a:ext cx="1667364" cy="8382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Middle Office</a:t>
              </a:r>
            </a:p>
          </p:txBody>
        </p:sp>
        <p:sp>
          <p:nvSpPr>
            <p:cNvPr id="122" name="Rectangle 121"/>
            <p:cNvSpPr/>
            <p:nvPr/>
          </p:nvSpPr>
          <p:spPr>
            <a:xfrm>
              <a:off x="2778524" y="4648200"/>
              <a:ext cx="1667364" cy="8382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Mutual Funds</a:t>
              </a:r>
            </a:p>
          </p:txBody>
        </p:sp>
        <p:sp>
          <p:nvSpPr>
            <p:cNvPr id="123" name="Rectangle 122"/>
            <p:cNvSpPr/>
            <p:nvPr/>
          </p:nvSpPr>
          <p:spPr>
            <a:xfrm>
              <a:off x="4445888" y="4648200"/>
              <a:ext cx="1667364" cy="8382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Hedge Funds</a:t>
              </a:r>
            </a:p>
          </p:txBody>
        </p:sp>
      </p:grpSp>
      <p:grpSp>
        <p:nvGrpSpPr>
          <p:cNvPr id="49" name="Group 124"/>
          <p:cNvGrpSpPr/>
          <p:nvPr/>
        </p:nvGrpSpPr>
        <p:grpSpPr>
          <a:xfrm>
            <a:off x="-15424" y="3733800"/>
            <a:ext cx="6120050" cy="457201"/>
            <a:chOff x="-15424" y="3733801"/>
            <a:chExt cx="6120050" cy="457201"/>
          </a:xfrm>
        </p:grpSpPr>
        <p:grpSp>
          <p:nvGrpSpPr>
            <p:cNvPr id="51" name="Group 46"/>
            <p:cNvGrpSpPr/>
            <p:nvPr/>
          </p:nvGrpSpPr>
          <p:grpSpPr>
            <a:xfrm>
              <a:off x="-15424" y="3733801"/>
              <a:ext cx="5205650" cy="457201"/>
              <a:chOff x="0" y="3128890"/>
              <a:chExt cx="5205650" cy="457201"/>
            </a:xfrm>
          </p:grpSpPr>
          <p:sp>
            <p:nvSpPr>
              <p:cNvPr id="15" name="TextBox 14"/>
              <p:cNvSpPr txBox="1"/>
              <p:nvPr/>
            </p:nvSpPr>
            <p:spPr>
              <a:xfrm>
                <a:off x="0" y="3264877"/>
                <a:ext cx="836191" cy="307777"/>
              </a:xfrm>
              <a:prstGeom prst="rect">
                <a:avLst/>
              </a:prstGeom>
              <a:noFill/>
            </p:spPr>
            <p:txBody>
              <a:bodyPr wrap="none" rtlCol="0">
                <a:spAutoFit/>
              </a:bodyPr>
              <a:lstStyle/>
              <a:p>
                <a:r>
                  <a:rPr lang="en-US" sz="1400" b="1" dirty="0" smtClean="0"/>
                  <a:t>MSWord</a:t>
                </a:r>
              </a:p>
            </p:txBody>
          </p:sp>
          <p:grpSp>
            <p:nvGrpSpPr>
              <p:cNvPr id="56" name="Group 41"/>
              <p:cNvGrpSpPr/>
              <p:nvPr/>
            </p:nvGrpSpPr>
            <p:grpSpPr>
              <a:xfrm>
                <a:off x="1128578" y="3128890"/>
                <a:ext cx="4077072" cy="457201"/>
                <a:chOff x="1966778" y="3052690"/>
                <a:chExt cx="4077072" cy="457201"/>
              </a:xfrm>
            </p:grpSpPr>
            <p:sp>
              <p:nvSpPr>
                <p:cNvPr id="8" name="Rectangle 7"/>
                <p:cNvSpPr/>
                <p:nvPr/>
              </p:nvSpPr>
              <p:spPr>
                <a:xfrm>
                  <a:off x="1966778" y="3052691"/>
                  <a:ext cx="1029071"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Opportunity</a:t>
                  </a:r>
                </a:p>
                <a:p>
                  <a:pPr algn="ctr"/>
                  <a:r>
                    <a:rPr lang="en-US" sz="1200" dirty="0" smtClean="0">
                      <a:solidFill>
                        <a:schemeClr val="tx1"/>
                      </a:solidFill>
                    </a:rPr>
                    <a:t>Analysis</a:t>
                  </a:r>
                </a:p>
              </p:txBody>
            </p:sp>
            <p:sp>
              <p:nvSpPr>
                <p:cNvPr id="17" name="Rectangle 16"/>
                <p:cNvSpPr/>
                <p:nvPr/>
              </p:nvSpPr>
              <p:spPr>
                <a:xfrm>
                  <a:off x="2995850" y="3052691"/>
                  <a:ext cx="10668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Customer Interactions</a:t>
                  </a:r>
                </a:p>
              </p:txBody>
            </p:sp>
            <p:sp>
              <p:nvSpPr>
                <p:cNvPr id="18" name="Rectangle 17"/>
                <p:cNvSpPr/>
                <p:nvPr/>
              </p:nvSpPr>
              <p:spPr>
                <a:xfrm>
                  <a:off x="4062650" y="3052690"/>
                  <a:ext cx="9906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Research</a:t>
                  </a:r>
                </a:p>
              </p:txBody>
            </p:sp>
            <p:sp>
              <p:nvSpPr>
                <p:cNvPr id="20" name="Rectangle 19"/>
                <p:cNvSpPr/>
                <p:nvPr/>
              </p:nvSpPr>
              <p:spPr>
                <a:xfrm>
                  <a:off x="5053250" y="3052690"/>
                  <a:ext cx="9906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Contracts</a:t>
                  </a:r>
                </a:p>
              </p:txBody>
            </p:sp>
          </p:grpSp>
        </p:grpSp>
        <p:sp>
          <p:nvSpPr>
            <p:cNvPr id="124" name="Rectangle 123"/>
            <p:cNvSpPr/>
            <p:nvPr/>
          </p:nvSpPr>
          <p:spPr>
            <a:xfrm>
              <a:off x="5190226" y="3733801"/>
              <a:ext cx="9144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RFP Responses</a:t>
              </a:r>
            </a:p>
          </p:txBody>
        </p:sp>
      </p:grpSp>
      <p:sp>
        <p:nvSpPr>
          <p:cNvPr id="127" name="TextBox 126"/>
          <p:cNvSpPr txBox="1"/>
          <p:nvPr/>
        </p:nvSpPr>
        <p:spPr>
          <a:xfrm>
            <a:off x="2590800" y="2667000"/>
            <a:ext cx="1937518" cy="369332"/>
          </a:xfrm>
          <a:prstGeom prst="rect">
            <a:avLst/>
          </a:prstGeom>
          <a:noFill/>
        </p:spPr>
        <p:txBody>
          <a:bodyPr wrap="none" rtlCol="0">
            <a:spAutoFit/>
          </a:bodyPr>
          <a:lstStyle/>
          <a:p>
            <a:r>
              <a:rPr lang="en-US" dirty="0" smtClean="0"/>
              <a:t>Wiki’s, Web, Other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0-#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ppt_x</p:attrName>
                                        </p:attrNameLst>
                                      </p:cBhvr>
                                      <p:tavLst>
                                        <p:tav tm="0">
                                          <p:val>
                                            <p:strVal val="#ppt_x-#ppt_w/2"/>
                                          </p:val>
                                        </p:tav>
                                        <p:tav tm="100000">
                                          <p:val>
                                            <p:strVal val="#ppt_x"/>
                                          </p:val>
                                        </p:tav>
                                      </p:tavLst>
                                    </p:anim>
                                    <p:anim calcmode="lin" valueType="num">
                                      <p:cBhvr>
                                        <p:cTn id="20" dur="500" fill="hold"/>
                                        <p:tgtEl>
                                          <p:spTgt spid="41"/>
                                        </p:tgtEl>
                                        <p:attrNameLst>
                                          <p:attrName>ppt_y</p:attrName>
                                        </p:attrNameLst>
                                      </p:cBhvr>
                                      <p:tavLst>
                                        <p:tav tm="0">
                                          <p:val>
                                            <p:strVal val="#ppt_y"/>
                                          </p:val>
                                        </p:tav>
                                        <p:tav tm="100000">
                                          <p:val>
                                            <p:strVal val="#ppt_y"/>
                                          </p:val>
                                        </p:tav>
                                      </p:tavLst>
                                    </p:anim>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0-#ppt_w/2"/>
                                          </p:val>
                                        </p:tav>
                                        <p:tav tm="100000">
                                          <p:val>
                                            <p:strVal val="#ppt_x"/>
                                          </p:val>
                                        </p:tav>
                                      </p:tavLst>
                                    </p:anim>
                                    <p:anim calcmode="lin" valueType="num">
                                      <p:cBhvr additive="base">
                                        <p:cTn id="2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0-#ppt_w/2"/>
                                          </p:val>
                                        </p:tav>
                                        <p:tav tm="100000">
                                          <p:val>
                                            <p:strVal val="#ppt_x"/>
                                          </p:val>
                                        </p:tav>
                                      </p:tavLst>
                                    </p:anim>
                                    <p:anim calcmode="lin" valueType="num">
                                      <p:cBhvr additive="base">
                                        <p:cTn id="3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0-#ppt_w/2"/>
                                          </p:val>
                                        </p:tav>
                                        <p:tav tm="100000">
                                          <p:val>
                                            <p:strVal val="#ppt_x"/>
                                          </p:val>
                                        </p:tav>
                                      </p:tavLst>
                                    </p:anim>
                                    <p:anim calcmode="lin" valueType="num">
                                      <p:cBhvr additive="base">
                                        <p:cTn id="4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7" presetClass="entr" presetSubtype="8"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ppt_x</p:attrName>
                                        </p:attrNameLst>
                                      </p:cBhvr>
                                      <p:tavLst>
                                        <p:tav tm="0">
                                          <p:val>
                                            <p:strVal val="#ppt_x-#ppt_w/2"/>
                                          </p:val>
                                        </p:tav>
                                        <p:tav tm="100000">
                                          <p:val>
                                            <p:strVal val="#ppt_x"/>
                                          </p:val>
                                        </p:tav>
                                      </p:tavLst>
                                    </p:anim>
                                    <p:anim calcmode="lin" valueType="num">
                                      <p:cBhvr>
                                        <p:cTn id="50" dur="500" fill="hold"/>
                                        <p:tgtEl>
                                          <p:spTgt spid="42"/>
                                        </p:tgtEl>
                                        <p:attrNameLst>
                                          <p:attrName>ppt_y</p:attrName>
                                        </p:attrNameLst>
                                      </p:cBhvr>
                                      <p:tavLst>
                                        <p:tav tm="0">
                                          <p:val>
                                            <p:strVal val="#ppt_y"/>
                                          </p:val>
                                        </p:tav>
                                        <p:tav tm="100000">
                                          <p:val>
                                            <p:strVal val="#ppt_y"/>
                                          </p:val>
                                        </p:tav>
                                      </p:tavLst>
                                    </p:anim>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par>
                                <p:cTn id="58" presetID="9"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dissolv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7" presetClass="entr" presetSubtype="4"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p:cTn id="69" dur="2000" fill="hold"/>
                                        <p:tgtEl>
                                          <p:spTgt spid="45"/>
                                        </p:tgtEl>
                                        <p:attrNameLst>
                                          <p:attrName>ppt_x</p:attrName>
                                        </p:attrNameLst>
                                      </p:cBhvr>
                                      <p:tavLst>
                                        <p:tav tm="0">
                                          <p:val>
                                            <p:strVal val="#ppt_x"/>
                                          </p:val>
                                        </p:tav>
                                        <p:tav tm="100000">
                                          <p:val>
                                            <p:strVal val="#ppt_x"/>
                                          </p:val>
                                        </p:tav>
                                      </p:tavLst>
                                    </p:anim>
                                    <p:anim calcmode="lin" valueType="num">
                                      <p:cBhvr>
                                        <p:cTn id="70" dur="2000" fill="hold"/>
                                        <p:tgtEl>
                                          <p:spTgt spid="45"/>
                                        </p:tgtEl>
                                        <p:attrNameLst>
                                          <p:attrName>ppt_y</p:attrName>
                                        </p:attrNameLst>
                                      </p:cBhvr>
                                      <p:tavLst>
                                        <p:tav tm="0">
                                          <p:val>
                                            <p:strVal val="#ppt_y+#ppt_h/2"/>
                                          </p:val>
                                        </p:tav>
                                        <p:tav tm="100000">
                                          <p:val>
                                            <p:strVal val="#ppt_y"/>
                                          </p:val>
                                        </p:tav>
                                      </p:tavLst>
                                    </p:anim>
                                    <p:anim calcmode="lin" valueType="num">
                                      <p:cBhvr>
                                        <p:cTn id="71" dur="2000" fill="hold"/>
                                        <p:tgtEl>
                                          <p:spTgt spid="45"/>
                                        </p:tgtEl>
                                        <p:attrNameLst>
                                          <p:attrName>ppt_w</p:attrName>
                                        </p:attrNameLst>
                                      </p:cBhvr>
                                      <p:tavLst>
                                        <p:tav tm="0">
                                          <p:val>
                                            <p:strVal val="#ppt_w"/>
                                          </p:val>
                                        </p:tav>
                                        <p:tav tm="100000">
                                          <p:val>
                                            <p:strVal val="#ppt_w"/>
                                          </p:val>
                                        </p:tav>
                                      </p:tavLst>
                                    </p:anim>
                                    <p:anim calcmode="lin" valueType="num">
                                      <p:cBhvr>
                                        <p:cTn id="72" dur="2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457200" y="0"/>
            <a:ext cx="8229600" cy="9778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5"/>
          <p:cNvSpPr>
            <a:spLocks noGrp="1"/>
          </p:cNvSpPr>
          <p:nvPr>
            <p:ph type="ctrTitle"/>
          </p:nvPr>
        </p:nvSpPr>
        <p:spPr/>
        <p:txBody>
          <a:bodyPr/>
          <a:lstStyle/>
          <a:p>
            <a:r>
              <a:rPr lang="en-US" dirty="0" smtClean="0"/>
              <a:t>Practical Semantics Applied to Recovery.gov</a:t>
            </a:r>
            <a:endParaRPr lang="en-US" dirty="0"/>
          </a:p>
        </p:txBody>
      </p:sp>
      <p:sp>
        <p:nvSpPr>
          <p:cNvPr id="7" name="Subtitle 6"/>
          <p:cNvSpPr>
            <a:spLocks noGrp="1"/>
          </p:cNvSpPr>
          <p:nvPr>
            <p:ph type="subTitle" idx="1"/>
          </p:nvPr>
        </p:nvSpPr>
        <p:spPr/>
        <p:txBody>
          <a:bodyPr>
            <a:normAutofit/>
          </a:bodyPr>
          <a:lstStyle/>
          <a:p>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Simple Questions, Hard to Answer</a:t>
            </a:r>
            <a:endParaRPr lang="en-US" dirty="0"/>
          </a:p>
        </p:txBody>
      </p:sp>
      <p:sp>
        <p:nvSpPr>
          <p:cNvPr id="3" name="Text Placeholder 2"/>
          <p:cNvSpPr>
            <a:spLocks noGrp="1"/>
          </p:cNvSpPr>
          <p:nvPr>
            <p:ph type="body" sz="quarter" idx="12"/>
          </p:nvPr>
        </p:nvSpPr>
        <p:spPr>
          <a:xfrm>
            <a:off x="381000" y="1447800"/>
            <a:ext cx="8305800" cy="2068259"/>
          </a:xfrm>
        </p:spPr>
        <p:txBody>
          <a:bodyPr wrap="square" lIns="0" tIns="0" rIns="0" bIns="0" anchor="t">
            <a:spAutoFit/>
          </a:bodyPr>
          <a:lstStyle/>
          <a:p>
            <a:r>
              <a:rPr lang="en-US" b="1" i="0" dirty="0" smtClean="0"/>
              <a:t>Example:</a:t>
            </a:r>
          </a:p>
          <a:p>
            <a:r>
              <a:rPr lang="en-US" i="0" dirty="0" smtClean="0"/>
              <a:t>Is there a correlation between geographic distribution of recovery dollars, population and new jobs created? </a:t>
            </a:r>
          </a:p>
        </p:txBody>
      </p:sp>
      <p:sp>
        <p:nvSpPr>
          <p:cNvPr id="5" name="TextBox 4"/>
          <p:cNvSpPr txBox="1"/>
          <p:nvPr/>
        </p:nvSpPr>
        <p:spPr>
          <a:xfrm>
            <a:off x="1219200" y="3465255"/>
            <a:ext cx="6392519" cy="2554545"/>
          </a:xfrm>
          <a:prstGeom prst="rect">
            <a:avLst/>
          </a:prstGeom>
          <a:noFill/>
        </p:spPr>
        <p:txBody>
          <a:bodyPr wrap="none" rtlCol="0">
            <a:spAutoFit/>
          </a:bodyPr>
          <a:lstStyle/>
          <a:p>
            <a:r>
              <a:rPr lang="en-US" sz="3200" dirty="0" smtClean="0"/>
              <a:t>To get the answer, you need to know:</a:t>
            </a:r>
          </a:p>
          <a:p>
            <a:pPr lvl="1">
              <a:buFont typeface="Arial" pitchFamily="34" charset="0"/>
              <a:buChar char="•"/>
            </a:pPr>
            <a:r>
              <a:rPr lang="en-US" sz="3200" dirty="0" smtClean="0"/>
              <a:t>Recovery spending by state</a:t>
            </a:r>
          </a:p>
          <a:p>
            <a:pPr lvl="1">
              <a:buFont typeface="Arial" pitchFamily="34" charset="0"/>
              <a:buChar char="•"/>
            </a:pPr>
            <a:r>
              <a:rPr lang="en-US" sz="3200" dirty="0" smtClean="0"/>
              <a:t>Population by state</a:t>
            </a:r>
          </a:p>
          <a:p>
            <a:pPr lvl="1">
              <a:buFont typeface="Arial" pitchFamily="34" charset="0"/>
              <a:buChar char="•"/>
            </a:pPr>
            <a:r>
              <a:rPr lang="en-US" sz="3200" dirty="0" smtClean="0"/>
              <a:t>New jobs by state</a:t>
            </a:r>
          </a:p>
          <a:p>
            <a:endParaRPr lang="en-US" sz="3200" dirty="0"/>
          </a:p>
        </p:txBody>
      </p:sp>
      <p:sp>
        <p:nvSpPr>
          <p:cNvPr id="6" name="TextBox 5"/>
          <p:cNvSpPr txBox="1"/>
          <p:nvPr/>
        </p:nvSpPr>
        <p:spPr>
          <a:xfrm>
            <a:off x="914400" y="5562600"/>
            <a:ext cx="7362015" cy="523220"/>
          </a:xfrm>
          <a:prstGeom prst="rect">
            <a:avLst/>
          </a:prstGeom>
          <a:noFill/>
        </p:spPr>
        <p:txBody>
          <a:bodyPr wrap="none" rtlCol="0">
            <a:spAutoFit/>
          </a:bodyPr>
          <a:lstStyle/>
          <a:p>
            <a:r>
              <a:rPr lang="en-US" sz="2800" b="1" dirty="0" smtClean="0"/>
              <a:t>Recovery.gov alone cannot answer this question</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77827"/>
          </a:xfrm>
        </p:spPr>
        <p:txBody>
          <a:bodyPr/>
          <a:lstStyle/>
          <a:p>
            <a:r>
              <a:rPr lang="en-US" dirty="0" smtClean="0"/>
              <a:t>The Answers Live in Three Sources </a:t>
            </a:r>
            <a:endParaRPr lang="en-US" dirty="0"/>
          </a:p>
        </p:txBody>
      </p:sp>
      <p:sp>
        <p:nvSpPr>
          <p:cNvPr id="8" name="TextBox 7"/>
          <p:cNvSpPr txBox="1"/>
          <p:nvPr/>
        </p:nvSpPr>
        <p:spPr>
          <a:xfrm>
            <a:off x="1604919" y="5609767"/>
            <a:ext cx="6010363" cy="646331"/>
          </a:xfrm>
          <a:prstGeom prst="rect">
            <a:avLst/>
          </a:prstGeom>
          <a:noFill/>
        </p:spPr>
        <p:txBody>
          <a:bodyPr wrap="none" rtlCol="0">
            <a:spAutoFit/>
          </a:bodyPr>
          <a:lstStyle/>
          <a:p>
            <a:r>
              <a:rPr lang="en-US" sz="3600" b="1" dirty="0" smtClean="0"/>
              <a:t>Show the answer graphically…</a:t>
            </a:r>
            <a:endParaRPr lang="en-US" sz="3600" b="1" dirty="0"/>
          </a:p>
        </p:txBody>
      </p:sp>
      <p:pic>
        <p:nvPicPr>
          <p:cNvPr id="16" name="Picture 4"/>
          <p:cNvPicPr>
            <a:picLocks noChangeArrowheads="1"/>
          </p:cNvPicPr>
          <p:nvPr/>
        </p:nvPicPr>
        <p:blipFill>
          <a:blip r:embed="rId3"/>
          <a:srcRect/>
          <a:stretch>
            <a:fillRect/>
          </a:stretch>
        </p:blipFill>
        <p:spPr bwMode="auto">
          <a:xfrm>
            <a:off x="838200" y="1121664"/>
            <a:ext cx="7543800" cy="5660136"/>
          </a:xfrm>
          <a:prstGeom prst="rect">
            <a:avLst/>
          </a:prstGeom>
          <a:noFill/>
          <a:ln w="9525">
            <a:noFill/>
            <a:miter lim="800000"/>
            <a:headEnd/>
            <a:tailEnd/>
          </a:ln>
          <a:effectLst/>
        </p:spPr>
      </p:pic>
      <p:pic>
        <p:nvPicPr>
          <p:cNvPr id="7" name="Picture 6" descr="recovery-gov-raw-data-spreadsheet.jpg"/>
          <p:cNvPicPr>
            <a:picLocks noChangeAspect="1"/>
          </p:cNvPicPr>
          <p:nvPr/>
        </p:nvPicPr>
        <p:blipFill>
          <a:blip r:embed="rId4" cstate="print"/>
          <a:stretch>
            <a:fillRect/>
          </a:stretch>
        </p:blipFill>
        <p:spPr>
          <a:xfrm>
            <a:off x="838200" y="1122807"/>
            <a:ext cx="7543800" cy="5657850"/>
          </a:xfrm>
          <a:prstGeom prst="rect">
            <a:avLst/>
          </a:prstGeom>
        </p:spPr>
      </p:pic>
      <p:pic>
        <p:nvPicPr>
          <p:cNvPr id="18" name="Picture 7"/>
          <p:cNvPicPr>
            <a:picLocks noChangeArrowheads="1"/>
          </p:cNvPicPr>
          <p:nvPr/>
        </p:nvPicPr>
        <p:blipFill>
          <a:blip r:embed="rId5"/>
          <a:srcRect/>
          <a:stretch>
            <a:fillRect/>
          </a:stretch>
        </p:blipFill>
        <p:spPr bwMode="auto">
          <a:xfrm>
            <a:off x="838200" y="1121664"/>
            <a:ext cx="7543800" cy="5660136"/>
          </a:xfrm>
          <a:prstGeom prst="rect">
            <a:avLst/>
          </a:prstGeom>
          <a:noFill/>
          <a:ln w="9525">
            <a:solidFill>
              <a:schemeClr val="tx1"/>
            </a:solidFill>
            <a:miter lim="800000"/>
            <a:headEnd/>
            <a:tailEnd/>
          </a:ln>
          <a:effectLst/>
        </p:spPr>
      </p:pic>
      <p:pic>
        <p:nvPicPr>
          <p:cNvPr id="11" name="Picture 10" descr="census-population-raw-data-spreadsheet.jpg"/>
          <p:cNvPicPr>
            <a:picLocks noChangeAspect="1"/>
          </p:cNvPicPr>
          <p:nvPr/>
        </p:nvPicPr>
        <p:blipFill>
          <a:blip r:embed="rId6" cstate="print"/>
          <a:stretch>
            <a:fillRect/>
          </a:stretch>
        </p:blipFill>
        <p:spPr>
          <a:xfrm>
            <a:off x="838200" y="1122807"/>
            <a:ext cx="7543800" cy="5657850"/>
          </a:xfrm>
          <a:prstGeom prst="rect">
            <a:avLst/>
          </a:prstGeom>
        </p:spPr>
      </p:pic>
      <p:pic>
        <p:nvPicPr>
          <p:cNvPr id="17" name="Picture 5"/>
          <p:cNvPicPr>
            <a:picLocks noChangeArrowheads="1"/>
          </p:cNvPicPr>
          <p:nvPr/>
        </p:nvPicPr>
        <p:blipFill>
          <a:blip r:embed="rId7"/>
          <a:srcRect/>
          <a:stretch>
            <a:fillRect/>
          </a:stretch>
        </p:blipFill>
        <p:spPr bwMode="auto">
          <a:xfrm>
            <a:off x="838200" y="1121664"/>
            <a:ext cx="7543800" cy="5660136"/>
          </a:xfrm>
          <a:prstGeom prst="rect">
            <a:avLst/>
          </a:prstGeom>
          <a:noFill/>
          <a:ln w="9525">
            <a:noFill/>
            <a:miter lim="800000"/>
            <a:headEnd/>
            <a:tailEnd/>
          </a:ln>
          <a:effectLst/>
        </p:spPr>
      </p:pic>
      <p:pic>
        <p:nvPicPr>
          <p:cNvPr id="12" name="Picture 11" descr="democratic-policy-committee-raw-data-spreadsheet.jpg"/>
          <p:cNvPicPr>
            <a:picLocks/>
          </p:cNvPicPr>
          <p:nvPr/>
        </p:nvPicPr>
        <p:blipFill>
          <a:blip r:embed="rId8" cstate="print"/>
          <a:stretch>
            <a:fillRect/>
          </a:stretch>
        </p:blipFill>
        <p:spPr>
          <a:xfrm>
            <a:off x="838200" y="1121664"/>
            <a:ext cx="7543800" cy="5660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50000" y="50000"/>
                                    </p:animScale>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0 4.44444E-6 L -0.27917 -0.19028 " pathEditMode="relative" rAng="0" ptsTypes="AA">
                                      <p:cBhvr>
                                        <p:cTn id="9" dur="2000" fill="hold"/>
                                        <p:tgtEl>
                                          <p:spTgt spid="16"/>
                                        </p:tgtEl>
                                        <p:attrNameLst>
                                          <p:attrName>ppt_x</p:attrName>
                                          <p:attrName>ppt_y</p:attrName>
                                        </p:attrNameLst>
                                      </p:cBhvr>
                                      <p:rCtr x="-140" y="-95"/>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7"/>
                                        </p:tgtEl>
                                      </p:cBhvr>
                                      <p:by x="50000" y="50000"/>
                                    </p:animScale>
                                  </p:childTnLst>
                                </p:cTn>
                              </p:par>
                            </p:childTnLst>
                          </p:cTn>
                        </p:par>
                        <p:par>
                          <p:cTn id="18" fill="hold">
                            <p:stCondLst>
                              <p:cond delay="2000"/>
                            </p:stCondLst>
                            <p:childTnLst>
                              <p:par>
                                <p:cTn id="19" presetID="35" presetClass="path" presetSubtype="0" accel="50000" decel="50000" fill="hold" nodeType="afterEffect">
                                  <p:stCondLst>
                                    <p:cond delay="0"/>
                                  </p:stCondLst>
                                  <p:childTnLst>
                                    <p:animMotion origin="layout" path="M 0 3.7037E-6 L -0.24583 -0.17616 " pathEditMode="relative" rAng="0" ptsTypes="AA">
                                      <p:cBhvr>
                                        <p:cTn id="20" dur="2000" fill="hold"/>
                                        <p:tgtEl>
                                          <p:spTgt spid="7"/>
                                        </p:tgtEl>
                                        <p:attrNameLst>
                                          <p:attrName>ppt_x</p:attrName>
                                          <p:attrName>ppt_y</p:attrName>
                                        </p:attrNameLst>
                                      </p:cBhvr>
                                      <p:rCtr x="-123" y="-88"/>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18"/>
                                        </p:tgtEl>
                                      </p:cBhvr>
                                      <p:by x="50000" y="50000"/>
                                    </p:animScale>
                                  </p:childTnLst>
                                </p:cTn>
                              </p:par>
                            </p:childTnLst>
                          </p:cTn>
                        </p:par>
                        <p:par>
                          <p:cTn id="29" fill="hold">
                            <p:stCondLst>
                              <p:cond delay="2000"/>
                            </p:stCondLst>
                            <p:childTnLst>
                              <p:par>
                                <p:cTn id="30" presetID="56" presetClass="path" presetSubtype="0" accel="50000" decel="50000" fill="hold" nodeType="afterEffect">
                                  <p:stCondLst>
                                    <p:cond delay="0"/>
                                  </p:stCondLst>
                                  <p:childTnLst>
                                    <p:animMotion origin="layout" path="M 0 4.44444E-6 L 0.27083 -0.19028 " pathEditMode="relative" rAng="0" ptsTypes="AA">
                                      <p:cBhvr>
                                        <p:cTn id="31" dur="2000" fill="hold"/>
                                        <p:tgtEl>
                                          <p:spTgt spid="18"/>
                                        </p:tgtEl>
                                        <p:attrNameLst>
                                          <p:attrName>ppt_x</p:attrName>
                                          <p:attrName>ppt_y</p:attrName>
                                        </p:attrNameLst>
                                      </p:cBhvr>
                                      <p:rCtr x="135" y="-95"/>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2000" fill="hold"/>
                                        <p:tgtEl>
                                          <p:spTgt spid="11"/>
                                        </p:tgtEl>
                                      </p:cBhvr>
                                      <p:by x="50000" y="50000"/>
                                    </p:animScale>
                                  </p:childTnLst>
                                </p:cTn>
                              </p:par>
                            </p:childTnLst>
                          </p:cTn>
                        </p:par>
                        <p:par>
                          <p:cTn id="40" fill="hold">
                            <p:stCondLst>
                              <p:cond delay="2000"/>
                            </p:stCondLst>
                            <p:childTnLst>
                              <p:par>
                                <p:cTn id="41" presetID="56" presetClass="path" presetSubtype="0" accel="50000" decel="50000" fill="hold" nodeType="afterEffect">
                                  <p:stCondLst>
                                    <p:cond delay="0"/>
                                  </p:stCondLst>
                                  <p:childTnLst>
                                    <p:animMotion origin="layout" path="M 0 2.59259E-6 L 0.2375 -0.17616 " pathEditMode="relative" rAng="0" ptsTypes="AA">
                                      <p:cBhvr>
                                        <p:cTn id="42" dur="2000" fill="hold"/>
                                        <p:tgtEl>
                                          <p:spTgt spid="11"/>
                                        </p:tgtEl>
                                        <p:attrNameLst>
                                          <p:attrName>ppt_x</p:attrName>
                                          <p:attrName>ppt_y</p:attrName>
                                        </p:attrNameLst>
                                      </p:cBhvr>
                                      <p:rCtr x="119" y="-8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17"/>
                                        </p:tgtEl>
                                      </p:cBhvr>
                                      <p:by x="50000" y="5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nodeType="clickEffect">
                                  <p:stCondLst>
                                    <p:cond delay="0"/>
                                  </p:stCondLst>
                                  <p:childTnLst>
                                    <p:animScale>
                                      <p:cBhvr>
                                        <p:cTn id="58" dur="2000" fill="hold"/>
                                        <p:tgtEl>
                                          <p:spTgt spid="12"/>
                                        </p:tgtEl>
                                      </p:cBhvr>
                                      <p:by x="45000" y="4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b.jpg"/>
          <p:cNvPicPr>
            <a:picLocks noChangeAspect="1"/>
          </p:cNvPicPr>
          <p:nvPr/>
        </p:nvPicPr>
        <p:blipFill>
          <a:blip r:embed="rId3"/>
          <a:stretch>
            <a:fillRect/>
          </a:stretch>
        </p:blipFill>
        <p:spPr>
          <a:xfrm>
            <a:off x="685800" y="1143000"/>
            <a:ext cx="7848600" cy="5638800"/>
          </a:xfrm>
          <a:prstGeom prst="rect">
            <a:avLst/>
          </a:prstGeom>
        </p:spPr>
      </p:pic>
      <p:sp>
        <p:nvSpPr>
          <p:cNvPr id="4" name="Title 3"/>
          <p:cNvSpPr>
            <a:spLocks noGrp="1"/>
          </p:cNvSpPr>
          <p:nvPr>
            <p:ph type="title"/>
          </p:nvPr>
        </p:nvSpPr>
        <p:spPr/>
        <p:txBody>
          <a:bodyPr/>
          <a:lstStyle/>
          <a:p>
            <a:r>
              <a:rPr lang="en-US" dirty="0" smtClean="0"/>
              <a:t>Like This…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 this…</a:t>
            </a:r>
            <a:endParaRPr lang="en-US" dirty="0"/>
          </a:p>
        </p:txBody>
      </p:sp>
      <p:pic>
        <p:nvPicPr>
          <p:cNvPr id="5" name="Picture 4" descr="chart-1b.jpg"/>
          <p:cNvPicPr>
            <a:picLocks noChangeAspect="1"/>
          </p:cNvPicPr>
          <p:nvPr/>
        </p:nvPicPr>
        <p:blipFill>
          <a:blip r:embed="rId3"/>
          <a:stretch>
            <a:fillRect/>
          </a:stretch>
        </p:blipFill>
        <p:spPr>
          <a:xfrm>
            <a:off x="685800" y="1143000"/>
            <a:ext cx="7848600" cy="5638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it’s Done:</a:t>
            </a:r>
            <a:br>
              <a:rPr lang="en-US" dirty="0" smtClean="0"/>
            </a:br>
            <a:r>
              <a:rPr lang="en-US" sz="3600" dirty="0" smtClean="0"/>
              <a:t>Leave Data Where it Lives and</a:t>
            </a:r>
            <a:r>
              <a:rPr lang="en-US" dirty="0" smtClean="0"/>
              <a:t>…</a:t>
            </a:r>
            <a:endParaRPr lang="en-US" dirty="0"/>
          </a:p>
        </p:txBody>
      </p:sp>
      <p:sp>
        <p:nvSpPr>
          <p:cNvPr id="13" name="TextBox 12"/>
          <p:cNvSpPr txBox="1"/>
          <p:nvPr/>
        </p:nvSpPr>
        <p:spPr>
          <a:xfrm>
            <a:off x="4495800" y="5867400"/>
            <a:ext cx="4419600" cy="369332"/>
          </a:xfrm>
          <a:prstGeom prst="rect">
            <a:avLst/>
          </a:prstGeom>
          <a:noFill/>
        </p:spPr>
        <p:txBody>
          <a:bodyPr wrap="square" rtlCol="0">
            <a:spAutoFit/>
          </a:bodyPr>
          <a:lstStyle/>
          <a:p>
            <a:r>
              <a:rPr lang="en-US" b="1" dirty="0" smtClean="0"/>
              <a:t>3. Fill the picture with the appropriate data</a:t>
            </a:r>
          </a:p>
        </p:txBody>
      </p:sp>
      <p:pic>
        <p:nvPicPr>
          <p:cNvPr id="36" name="Picture 35" descr="connectedballs.png"/>
          <p:cNvPicPr>
            <a:picLocks noChangeAspect="1"/>
          </p:cNvPicPr>
          <p:nvPr/>
        </p:nvPicPr>
        <p:blipFill>
          <a:blip r:embed="rId3"/>
          <a:stretch>
            <a:fillRect/>
          </a:stretch>
        </p:blipFill>
        <p:spPr>
          <a:xfrm>
            <a:off x="1219200" y="3200400"/>
            <a:ext cx="2047875" cy="2057400"/>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3" name="Group 30"/>
          <p:cNvGrpSpPr/>
          <p:nvPr/>
        </p:nvGrpSpPr>
        <p:grpSpPr>
          <a:xfrm>
            <a:off x="3267075" y="2971800"/>
            <a:ext cx="5648325" cy="2897505"/>
            <a:chOff x="3267075" y="2971800"/>
            <a:chExt cx="5648325" cy="2897505"/>
          </a:xfrm>
        </p:grpSpPr>
        <p:sp>
          <p:nvSpPr>
            <p:cNvPr id="10" name="TextBox 9"/>
            <p:cNvSpPr txBox="1"/>
            <p:nvPr/>
          </p:nvSpPr>
          <p:spPr>
            <a:xfrm>
              <a:off x="3886200" y="2971800"/>
              <a:ext cx="4988545" cy="369332"/>
            </a:xfrm>
            <a:prstGeom prst="rect">
              <a:avLst/>
            </a:prstGeom>
            <a:noFill/>
          </p:spPr>
          <p:txBody>
            <a:bodyPr wrap="none" rtlCol="0">
              <a:spAutoFit/>
            </a:bodyPr>
            <a:lstStyle/>
            <a:p>
              <a:r>
                <a:rPr lang="en-US" b="1" dirty="0" smtClean="0"/>
                <a:t>2. Let the </a:t>
              </a:r>
              <a:r>
                <a:rPr lang="en-US" b="1" u="sng" dirty="0" smtClean="0"/>
                <a:t>user “draw” a picture </a:t>
              </a:r>
              <a:r>
                <a:rPr lang="en-US" b="1" dirty="0" smtClean="0"/>
                <a:t>of what they want</a:t>
              </a:r>
            </a:p>
          </p:txBody>
        </p:sp>
        <p:pic>
          <p:nvPicPr>
            <p:cNvPr id="45" name="Picture 44" descr="chart-1b.jpg"/>
            <p:cNvPicPr>
              <a:picLocks noChangeAspect="1"/>
            </p:cNvPicPr>
            <p:nvPr/>
          </p:nvPicPr>
          <p:blipFill>
            <a:blip r:embed="rId4" cstate="print"/>
            <a:stretch>
              <a:fillRect/>
            </a:stretch>
          </p:blipFill>
          <p:spPr>
            <a:xfrm>
              <a:off x="4343400" y="3352800"/>
              <a:ext cx="2438400" cy="1828800"/>
            </a:xfrm>
            <a:prstGeom prst="rect">
              <a:avLst/>
            </a:prstGeom>
          </p:spPr>
        </p:pic>
        <p:pic>
          <p:nvPicPr>
            <p:cNvPr id="46" name="Picture 45" descr="chart-1b.jpg"/>
            <p:cNvPicPr>
              <a:picLocks noChangeAspect="1"/>
            </p:cNvPicPr>
            <p:nvPr/>
          </p:nvPicPr>
          <p:blipFill>
            <a:blip r:embed="rId5" cstate="print"/>
            <a:stretch>
              <a:fillRect/>
            </a:stretch>
          </p:blipFill>
          <p:spPr>
            <a:xfrm>
              <a:off x="6324600" y="3962400"/>
              <a:ext cx="2590800" cy="1906905"/>
            </a:xfrm>
            <a:prstGeom prst="rect">
              <a:avLst/>
            </a:prstGeom>
          </p:spPr>
        </p:pic>
        <p:cxnSp>
          <p:nvCxnSpPr>
            <p:cNvPr id="48" name="Straight Arrow Connector 47"/>
            <p:cNvCxnSpPr>
              <a:stCxn id="36" idx="6"/>
              <a:endCxn id="45" idx="1"/>
            </p:cNvCxnSpPr>
            <p:nvPr/>
          </p:nvCxnSpPr>
          <p:spPr>
            <a:xfrm>
              <a:off x="3267075" y="4229100"/>
              <a:ext cx="1076325" cy="381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6" idx="6"/>
              <a:endCxn id="46" idx="1"/>
            </p:cNvCxnSpPr>
            <p:nvPr/>
          </p:nvCxnSpPr>
          <p:spPr>
            <a:xfrm>
              <a:off x="3267075" y="4229100"/>
              <a:ext cx="3057525" cy="68675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762000" y="5269468"/>
            <a:ext cx="3158878" cy="369332"/>
          </a:xfrm>
          <a:prstGeom prst="rect">
            <a:avLst/>
          </a:prstGeom>
          <a:noFill/>
        </p:spPr>
        <p:txBody>
          <a:bodyPr wrap="none" rtlCol="0">
            <a:spAutoFit/>
          </a:bodyPr>
          <a:lstStyle/>
          <a:p>
            <a:r>
              <a:rPr lang="en-US" dirty="0" smtClean="0"/>
              <a:t>Anzo Data Collaboration Server</a:t>
            </a:r>
            <a:endParaRPr lang="en-US" dirty="0"/>
          </a:p>
        </p:txBody>
      </p:sp>
      <p:grpSp>
        <p:nvGrpSpPr>
          <p:cNvPr id="4" name="Group 31"/>
          <p:cNvGrpSpPr/>
          <p:nvPr/>
        </p:nvGrpSpPr>
        <p:grpSpPr>
          <a:xfrm>
            <a:off x="533400" y="1307068"/>
            <a:ext cx="7086600" cy="1893332"/>
            <a:chOff x="533400" y="1307068"/>
            <a:chExt cx="7086600" cy="1893332"/>
          </a:xfrm>
        </p:grpSpPr>
        <p:sp>
          <p:nvSpPr>
            <p:cNvPr id="5" name="TextBox 4"/>
            <p:cNvSpPr txBox="1"/>
            <p:nvPr/>
          </p:nvSpPr>
          <p:spPr>
            <a:xfrm>
              <a:off x="533400" y="1307068"/>
              <a:ext cx="6172200" cy="369332"/>
            </a:xfrm>
            <a:prstGeom prst="rect">
              <a:avLst/>
            </a:prstGeom>
            <a:noFill/>
          </p:spPr>
          <p:txBody>
            <a:bodyPr wrap="square" rtlCol="0">
              <a:spAutoFit/>
            </a:bodyPr>
            <a:lstStyle/>
            <a:p>
              <a:r>
                <a:rPr lang="en-US" b="1" dirty="0" smtClean="0"/>
                <a:t>1. Link Source Data to the Anzo Data Collaboration Server</a:t>
              </a:r>
            </a:p>
          </p:txBody>
        </p:sp>
        <p:sp>
          <p:nvSpPr>
            <p:cNvPr id="21" name="Can 20"/>
            <p:cNvSpPr/>
            <p:nvPr/>
          </p:nvSpPr>
          <p:spPr>
            <a:xfrm>
              <a:off x="6248400" y="1600200"/>
              <a:ext cx="1371600" cy="104792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RDBMS</a:t>
              </a:r>
              <a:endParaRPr lang="en-US" sz="1200" dirty="0"/>
            </a:p>
          </p:txBody>
        </p:sp>
        <p:cxnSp>
          <p:nvCxnSpPr>
            <p:cNvPr id="23" name="Straight Arrow Connector 22"/>
            <p:cNvCxnSpPr>
              <a:stCxn id="36" idx="0"/>
            </p:cNvCxnSpPr>
            <p:nvPr/>
          </p:nvCxnSpPr>
          <p:spPr>
            <a:xfrm rot="5400000" flipH="1" flipV="1">
              <a:off x="2502783" y="2464683"/>
              <a:ext cx="476072" cy="995362"/>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6" idx="0"/>
            </p:cNvCxnSpPr>
            <p:nvPr/>
          </p:nvCxnSpPr>
          <p:spPr>
            <a:xfrm rot="5400000" flipH="1" flipV="1">
              <a:off x="3379083" y="1588383"/>
              <a:ext cx="476072" cy="2747962"/>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3"/>
              <a:endCxn id="36" idx="0"/>
            </p:cNvCxnSpPr>
            <p:nvPr/>
          </p:nvCxnSpPr>
          <p:spPr>
            <a:xfrm rot="5400000">
              <a:off x="4312533" y="578733"/>
              <a:ext cx="552272" cy="4691062"/>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6" idx="0"/>
            </p:cNvCxnSpPr>
            <p:nvPr/>
          </p:nvCxnSpPr>
          <p:spPr>
            <a:xfrm rot="16200000" flipV="1">
              <a:off x="1664583" y="2621845"/>
              <a:ext cx="476072" cy="68103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pic>
          <p:nvPicPr>
            <p:cNvPr id="20" name="Picture 19" descr="recovery-gov-raw-data-spreadsheet.jpg"/>
            <p:cNvPicPr>
              <a:picLocks/>
            </p:cNvPicPr>
            <p:nvPr/>
          </p:nvPicPr>
          <p:blipFill>
            <a:blip r:embed="rId6" cstate="print"/>
            <a:stretch>
              <a:fillRect/>
            </a:stretch>
          </p:blipFill>
          <p:spPr>
            <a:xfrm>
              <a:off x="994756" y="1633728"/>
              <a:ext cx="1371600" cy="1033272"/>
            </a:xfrm>
            <a:prstGeom prst="rect">
              <a:avLst/>
            </a:prstGeom>
            <a:noFill/>
            <a:ln>
              <a:noFill/>
            </a:ln>
          </p:spPr>
        </p:pic>
        <p:pic>
          <p:nvPicPr>
            <p:cNvPr id="24" name="Picture 23" descr="census-population-raw-data-spreadsheet.jpg"/>
            <p:cNvPicPr>
              <a:picLocks/>
            </p:cNvPicPr>
            <p:nvPr/>
          </p:nvPicPr>
          <p:blipFill>
            <a:blip r:embed="rId7" cstate="print"/>
            <a:stretch>
              <a:fillRect/>
            </a:stretch>
          </p:blipFill>
          <p:spPr>
            <a:xfrm>
              <a:off x="2747356" y="1633728"/>
              <a:ext cx="1371600" cy="1033272"/>
            </a:xfrm>
            <a:prstGeom prst="rect">
              <a:avLst/>
            </a:prstGeom>
            <a:noFill/>
            <a:ln>
              <a:noFill/>
            </a:ln>
          </p:spPr>
        </p:pic>
        <p:pic>
          <p:nvPicPr>
            <p:cNvPr id="30" name="Picture 29" descr="democratic-policy-committee-raw-data-spreadsheet.jpg"/>
            <p:cNvPicPr preferRelativeResize="0">
              <a:picLocks/>
            </p:cNvPicPr>
            <p:nvPr/>
          </p:nvPicPr>
          <p:blipFill>
            <a:blip r:embed="rId8" cstate="print"/>
            <a:stretch>
              <a:fillRect/>
            </a:stretch>
          </p:blipFill>
          <p:spPr>
            <a:xfrm>
              <a:off x="4499956" y="1633728"/>
              <a:ext cx="1367444" cy="103327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ppt_w/2"/>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cataldo\My Documents\Cambridge Semantics\Presentations\Screen Shots\sdtm_anzo_on_the_web_01.jpg"/>
          <p:cNvPicPr>
            <a:picLocks noChangeAspect="1" noChangeArrowheads="1"/>
          </p:cNvPicPr>
          <p:nvPr/>
        </p:nvPicPr>
        <p:blipFill>
          <a:blip r:embed="rId3"/>
          <a:srcRect/>
          <a:stretch>
            <a:fillRect/>
          </a:stretch>
        </p:blipFill>
        <p:spPr bwMode="auto">
          <a:xfrm>
            <a:off x="304800" y="1143000"/>
            <a:ext cx="8610600" cy="563880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Linking Source Data is Simple</a:t>
            </a:r>
            <a:endParaRPr lang="en-US" dirty="0"/>
          </a:p>
        </p:txBody>
      </p:sp>
      <p:sp>
        <p:nvSpPr>
          <p:cNvPr id="6" name="Rectangle 5"/>
          <p:cNvSpPr/>
          <p:nvPr/>
        </p:nvSpPr>
        <p:spPr>
          <a:xfrm>
            <a:off x="5867400" y="2057400"/>
            <a:ext cx="3124200" cy="48006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3581400" y="1219200"/>
            <a:ext cx="533400" cy="4572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5486400" y="990600"/>
            <a:ext cx="1981200" cy="685800"/>
          </a:xfrm>
          <a:prstGeom prst="rect">
            <a:avLst/>
          </a:prstGeom>
          <a:solidFill>
            <a:schemeClr val="bg1">
              <a:lumMod val="8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Anzo for Excel Plug in</a:t>
            </a:r>
            <a:endParaRPr lang="en-US" sz="2000" b="1" dirty="0">
              <a:solidFill>
                <a:schemeClr val="tx1"/>
              </a:solidFill>
            </a:endParaRPr>
          </a:p>
        </p:txBody>
      </p:sp>
      <p:cxnSp>
        <p:nvCxnSpPr>
          <p:cNvPr id="10" name="Straight Connector 9"/>
          <p:cNvCxnSpPr>
            <a:stCxn id="7" idx="1"/>
            <a:endCxn id="8" idx="3"/>
          </p:cNvCxnSpPr>
          <p:nvPr/>
        </p:nvCxnSpPr>
        <p:spPr>
          <a:xfrm flipV="1">
            <a:off x="4114800" y="1333500"/>
            <a:ext cx="1371600" cy="114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2"/>
            <a:endCxn id="6" idx="0"/>
          </p:cNvCxnSpPr>
          <p:nvPr/>
        </p:nvCxnSpPr>
        <p:spPr>
          <a:xfrm rot="16200000" flipH="1">
            <a:off x="6762750" y="1390650"/>
            <a:ext cx="381000" cy="9525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mcataldo\My Documents\Cambridge Semantics\Presentations\Screen Shots\sdtm_anzo_on_the_web_01.jpg"/>
          <p:cNvPicPr>
            <a:picLocks noChangeAspect="1" noChangeArrowheads="1"/>
          </p:cNvPicPr>
          <p:nvPr/>
        </p:nvPicPr>
        <p:blipFill>
          <a:blip r:embed="rId3"/>
          <a:srcRect/>
          <a:stretch>
            <a:fillRect/>
          </a:stretch>
        </p:blipFill>
        <p:spPr bwMode="auto">
          <a:xfrm>
            <a:off x="304800" y="1143000"/>
            <a:ext cx="8610600" cy="5671820"/>
          </a:xfrm>
          <a:prstGeom prst="rect">
            <a:avLst/>
          </a:prstGeom>
          <a:noFill/>
          <a:ln w="9525">
            <a:noFill/>
            <a:miter lim="800000"/>
            <a:headEnd/>
            <a:tailEnd/>
          </a:ln>
        </p:spPr>
      </p:pic>
      <p:sp>
        <p:nvSpPr>
          <p:cNvPr id="6" name="TextBox 5"/>
          <p:cNvSpPr txBox="1"/>
          <p:nvPr/>
        </p:nvSpPr>
        <p:spPr>
          <a:xfrm>
            <a:off x="2743200" y="1295400"/>
            <a:ext cx="5943600" cy="646331"/>
          </a:xfrm>
          <a:prstGeom prst="rect">
            <a:avLst/>
          </a:prstGeom>
          <a:solidFill>
            <a:schemeClr val="bg1">
              <a:lumMod val="85000"/>
            </a:schemeClr>
          </a:solidFill>
          <a:ln w="28575">
            <a:solidFill>
              <a:srgbClr val="002060"/>
            </a:solidFill>
          </a:ln>
        </p:spPr>
        <p:txBody>
          <a:bodyPr wrap="square" rtlCol="0">
            <a:spAutoFit/>
          </a:bodyPr>
          <a:lstStyle/>
          <a:p>
            <a:pPr algn="ctr"/>
            <a:r>
              <a:rPr lang="en-US" dirty="0" smtClean="0"/>
              <a:t>Link data (columns in the spreadsheet) to classes and properties in an ontology exposed in the plug in</a:t>
            </a:r>
            <a:endParaRPr lang="en-US" sz="1200" dirty="0" smtClean="0"/>
          </a:p>
        </p:txBody>
      </p:sp>
      <p:cxnSp>
        <p:nvCxnSpPr>
          <p:cNvPr id="8" name="Straight Arrow Connector 7"/>
          <p:cNvCxnSpPr>
            <a:stCxn id="6" idx="2"/>
          </p:cNvCxnSpPr>
          <p:nvPr/>
        </p:nvCxnSpPr>
        <p:spPr>
          <a:xfrm rot="16200000" flipH="1">
            <a:off x="5123765" y="2532966"/>
            <a:ext cx="2325471" cy="1143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2"/>
          </p:cNvCxnSpPr>
          <p:nvPr/>
        </p:nvCxnSpPr>
        <p:spPr>
          <a:xfrm rot="5400000">
            <a:off x="5314265" y="2342466"/>
            <a:ext cx="801471"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05400" y="2743200"/>
            <a:ext cx="990600" cy="27432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lstStyle/>
          <a:p>
            <a:r>
              <a:rPr lang="en-US" dirty="0" smtClean="0"/>
              <a:t>Linking Source Data is Simple</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Different Source, Same Process</a:t>
            </a:r>
            <a:endParaRPr lang="en-US" dirty="0"/>
          </a:p>
        </p:txBody>
      </p:sp>
      <p:pic>
        <p:nvPicPr>
          <p:cNvPr id="7" name="Picture 6" descr="untitled-3636.jpg"/>
          <p:cNvPicPr>
            <a:picLocks/>
          </p:cNvPicPr>
          <p:nvPr/>
        </p:nvPicPr>
        <p:blipFill>
          <a:blip r:embed="rId3"/>
          <a:stretch>
            <a:fillRect/>
          </a:stretch>
        </p:blipFill>
        <p:spPr>
          <a:xfrm>
            <a:off x="304800" y="1122045"/>
            <a:ext cx="8610600" cy="566928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titled-3737.jpg"/>
          <p:cNvPicPr>
            <a:picLocks/>
          </p:cNvPicPr>
          <p:nvPr/>
        </p:nvPicPr>
        <p:blipFill>
          <a:blip r:embed="rId3"/>
          <a:stretch>
            <a:fillRect/>
          </a:stretch>
        </p:blipFill>
        <p:spPr>
          <a:xfrm>
            <a:off x="304800" y="1114425"/>
            <a:ext cx="8613648" cy="5669280"/>
          </a:xfrm>
          <a:prstGeom prst="rect">
            <a:avLst/>
          </a:prstGeom>
        </p:spPr>
      </p:pic>
      <p:sp>
        <p:nvSpPr>
          <p:cNvPr id="4" name="Title 3"/>
          <p:cNvSpPr>
            <a:spLocks noGrp="1"/>
          </p:cNvSpPr>
          <p:nvPr>
            <p:ph type="title"/>
          </p:nvPr>
        </p:nvSpPr>
        <p:spPr/>
        <p:txBody>
          <a:bodyPr/>
          <a:lstStyle/>
          <a:p>
            <a:r>
              <a:rPr lang="en-US" dirty="0" smtClean="0"/>
              <a:t>Select a Data Set</a:t>
            </a:r>
            <a:endParaRPr lang="en-US" dirty="0"/>
          </a:p>
        </p:txBody>
      </p:sp>
      <p:sp>
        <p:nvSpPr>
          <p:cNvPr id="5" name="TextBox 4"/>
          <p:cNvSpPr txBox="1"/>
          <p:nvPr/>
        </p:nvSpPr>
        <p:spPr>
          <a:xfrm>
            <a:off x="3733800" y="1447800"/>
            <a:ext cx="2590800" cy="400110"/>
          </a:xfrm>
          <a:prstGeom prst="rect">
            <a:avLst/>
          </a:prstGeom>
          <a:solidFill>
            <a:schemeClr val="bg1">
              <a:lumMod val="85000"/>
            </a:schemeClr>
          </a:solidFill>
          <a:ln w="28575">
            <a:solidFill>
              <a:srgbClr val="002060"/>
            </a:solidFill>
          </a:ln>
        </p:spPr>
        <p:txBody>
          <a:bodyPr wrap="square" rtlCol="0">
            <a:spAutoFit/>
          </a:bodyPr>
          <a:lstStyle/>
          <a:p>
            <a:pPr algn="ctr"/>
            <a:r>
              <a:rPr lang="en-US" sz="2000" dirty="0" smtClean="0"/>
              <a:t>Select a description</a:t>
            </a:r>
            <a:endParaRPr lang="en-US" sz="1400" dirty="0" smtClean="0"/>
          </a:p>
        </p:txBody>
      </p:sp>
      <p:cxnSp>
        <p:nvCxnSpPr>
          <p:cNvPr id="6" name="Straight Arrow Connector 5"/>
          <p:cNvCxnSpPr>
            <a:stCxn id="5" idx="2"/>
          </p:cNvCxnSpPr>
          <p:nvPr/>
        </p:nvCxnSpPr>
        <p:spPr>
          <a:xfrm rot="16200000" flipH="1">
            <a:off x="4657755" y="2219355"/>
            <a:ext cx="2114490" cy="1371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2"/>
          </p:cNvCxnSpPr>
          <p:nvPr/>
        </p:nvCxnSpPr>
        <p:spPr>
          <a:xfrm rot="5400000">
            <a:off x="2905155" y="542955"/>
            <a:ext cx="819090" cy="3429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3400" y="2438400"/>
            <a:ext cx="1219200" cy="4191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73"/>
            <a:ext cx="8229600" cy="977827"/>
          </a:xfrm>
        </p:spPr>
        <p:txBody>
          <a:bodyPr>
            <a:normAutofit fontScale="90000"/>
          </a:bodyPr>
          <a:lstStyle/>
          <a:p>
            <a:pPr>
              <a:lnSpc>
                <a:spcPts val="3500"/>
              </a:lnSpc>
            </a:pPr>
            <a:r>
              <a:rPr lang="en-US" dirty="0" smtClean="0"/>
              <a:t>The Power of a Semantic Fabric:</a:t>
            </a:r>
            <a:br>
              <a:rPr lang="en-US" dirty="0" smtClean="0"/>
            </a:br>
            <a:r>
              <a:rPr lang="en-US" sz="3600" dirty="0" smtClean="0"/>
              <a:t>Data lives at the source, anyone can leverage it</a:t>
            </a:r>
            <a:endParaRPr lang="en-US" sz="3600" dirty="0"/>
          </a:p>
        </p:txBody>
      </p:sp>
      <p:grpSp>
        <p:nvGrpSpPr>
          <p:cNvPr id="3" name="Group 32"/>
          <p:cNvGrpSpPr/>
          <p:nvPr/>
        </p:nvGrpSpPr>
        <p:grpSpPr>
          <a:xfrm>
            <a:off x="609600" y="1143000"/>
            <a:ext cx="5486400" cy="990600"/>
            <a:chOff x="609600" y="1143000"/>
            <a:chExt cx="5486400" cy="990600"/>
          </a:xfrm>
        </p:grpSpPr>
        <p:sp>
          <p:nvSpPr>
            <p:cNvPr id="5" name="TextBox 4"/>
            <p:cNvSpPr txBox="1"/>
            <p:nvPr/>
          </p:nvSpPr>
          <p:spPr>
            <a:xfrm>
              <a:off x="609600" y="1143000"/>
              <a:ext cx="5486400" cy="369332"/>
            </a:xfrm>
            <a:prstGeom prst="rect">
              <a:avLst/>
            </a:prstGeom>
            <a:noFill/>
          </p:spPr>
          <p:txBody>
            <a:bodyPr wrap="square" rtlCol="0">
              <a:spAutoFit/>
            </a:bodyPr>
            <a:lstStyle/>
            <a:p>
              <a:r>
                <a:rPr lang="en-US" b="1" dirty="0" smtClean="0"/>
                <a:t>1. </a:t>
              </a:r>
              <a:r>
                <a:rPr lang="en-US" b="1" u="sng" dirty="0" err="1" smtClean="0"/>
                <a:t>Virtualize</a:t>
              </a:r>
              <a:r>
                <a:rPr lang="en-US" b="1" dirty="0" smtClean="0"/>
                <a:t> it to be location and format independent</a:t>
              </a:r>
            </a:p>
          </p:txBody>
        </p:sp>
        <p:cxnSp>
          <p:nvCxnSpPr>
            <p:cNvPr id="12" name="Straight Arrow Connector 11"/>
            <p:cNvCxnSpPr/>
            <p:nvPr/>
          </p:nvCxnSpPr>
          <p:spPr>
            <a:xfrm rot="16200000" flipH="1">
              <a:off x="1600200" y="1752600"/>
              <a:ext cx="609600" cy="152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324600" y="4876800"/>
            <a:ext cx="2819400" cy="1200329"/>
          </a:xfrm>
          <a:prstGeom prst="rect">
            <a:avLst/>
          </a:prstGeom>
          <a:noFill/>
        </p:spPr>
        <p:txBody>
          <a:bodyPr wrap="square" rtlCol="0">
            <a:spAutoFit/>
          </a:bodyPr>
          <a:lstStyle/>
          <a:p>
            <a:r>
              <a:rPr lang="en-US" b="1" dirty="0" smtClean="0"/>
              <a:t>4. Fill the picture with the desired data</a:t>
            </a:r>
          </a:p>
          <a:p>
            <a:r>
              <a:rPr lang="en-US" b="1" dirty="0" smtClean="0"/>
              <a:t>5. Updates anywhere …</a:t>
            </a:r>
            <a:r>
              <a:rPr lang="en-US" b="1" u="sng" dirty="0" smtClean="0"/>
              <a:t>update everywhere</a:t>
            </a:r>
          </a:p>
        </p:txBody>
      </p:sp>
      <p:pic>
        <p:nvPicPr>
          <p:cNvPr id="18" name="Picture 5" descr="anzoPoCUpload (Time 0_01_15;01).png"/>
          <p:cNvPicPr>
            <a:picLocks noChangeAspect="1"/>
          </p:cNvPicPr>
          <p:nvPr/>
        </p:nvPicPr>
        <p:blipFill>
          <a:blip r:embed="rId3" cstate="print"/>
          <a:srcRect/>
          <a:stretch>
            <a:fillRect/>
          </a:stretch>
        </p:blipFill>
        <p:spPr bwMode="auto">
          <a:xfrm>
            <a:off x="4953000" y="5029200"/>
            <a:ext cx="1295400" cy="971550"/>
          </a:xfrm>
          <a:prstGeom prst="rect">
            <a:avLst/>
          </a:prstGeom>
          <a:ln>
            <a:noFill/>
          </a:ln>
          <a:effectLst>
            <a:outerShdw blurRad="292100" dist="139700" dir="2700000" algn="tl" rotWithShape="0">
              <a:srgbClr val="333333">
                <a:alpha val="65000"/>
              </a:srgbClr>
            </a:outerShdw>
          </a:effectLst>
        </p:spPr>
      </p:pic>
      <p:sp>
        <p:nvSpPr>
          <p:cNvPr id="20" name="mainfrm"/>
          <p:cNvSpPr>
            <a:spLocks noEditPoints="1" noChangeArrowheads="1"/>
          </p:cNvSpPr>
          <p:nvPr/>
        </p:nvSpPr>
        <p:spPr bwMode="auto">
          <a:xfrm>
            <a:off x="228600" y="5029200"/>
            <a:ext cx="676275" cy="981075"/>
          </a:xfrm>
          <a:custGeom>
            <a:avLst/>
            <a:gdLst>
              <a:gd name="T0" fmla="*/ 0 w 21600"/>
              <a:gd name="T1" fmla="*/ 0 h 21600"/>
              <a:gd name="T2" fmla="*/ 10800 w 21600"/>
              <a:gd name="T3" fmla="*/ 0 h 21600"/>
              <a:gd name="T4" fmla="*/ 21600 w 21600"/>
              <a:gd name="T5" fmla="*/ 0 h 21600"/>
              <a:gd name="T6" fmla="*/ 21600 w 21600"/>
              <a:gd name="T7" fmla="*/ 10800 h 21600"/>
              <a:gd name="T8" fmla="*/ 20603 w 21600"/>
              <a:gd name="T9" fmla="*/ 21600 h 21600"/>
              <a:gd name="T10" fmla="*/ 10800 w 21600"/>
              <a:gd name="T11" fmla="*/ 21600 h 21600"/>
              <a:gd name="T12" fmla="*/ 1163 w 21600"/>
              <a:gd name="T13" fmla="*/ 21600 h 21600"/>
              <a:gd name="T14" fmla="*/ 0 w 21600"/>
              <a:gd name="T15" fmla="*/ 10800 h 21600"/>
              <a:gd name="T16" fmla="*/ 332 w 21600"/>
              <a:gd name="T17" fmla="*/ 22174 h 21600"/>
              <a:gd name="T18" fmla="*/ 21579 w 21600"/>
              <a:gd name="T19" fmla="*/ 27914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Can 20"/>
          <p:cNvSpPr/>
          <p:nvPr/>
        </p:nvSpPr>
        <p:spPr>
          <a:xfrm>
            <a:off x="1600200" y="5334000"/>
            <a:ext cx="1371600"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RDBMS</a:t>
            </a:r>
            <a:endParaRPr lang="en-US" sz="1200" dirty="0"/>
          </a:p>
        </p:txBody>
      </p:sp>
      <p:grpSp>
        <p:nvGrpSpPr>
          <p:cNvPr id="4" name="Group 34"/>
          <p:cNvGrpSpPr/>
          <p:nvPr/>
        </p:nvGrpSpPr>
        <p:grpSpPr>
          <a:xfrm>
            <a:off x="609600" y="4191000"/>
            <a:ext cx="4800600" cy="1066800"/>
            <a:chOff x="685800" y="4495800"/>
            <a:chExt cx="4800600" cy="1066800"/>
          </a:xfrm>
        </p:grpSpPr>
        <p:cxnSp>
          <p:nvCxnSpPr>
            <p:cNvPr id="23" name="Straight Arrow Connector 22"/>
            <p:cNvCxnSpPr/>
            <p:nvPr/>
          </p:nvCxnSpPr>
          <p:spPr>
            <a:xfrm flipV="1">
              <a:off x="685800" y="4495800"/>
              <a:ext cx="1447800" cy="7620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203" y="4953397"/>
              <a:ext cx="1066800" cy="151606"/>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2286000" y="4495800"/>
              <a:ext cx="1981200" cy="9144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2514600" y="4495800"/>
              <a:ext cx="2971800" cy="7620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grpSp>
      <p:sp>
        <p:nvSpPr>
          <p:cNvPr id="32" name="Left-Right Arrow 31"/>
          <p:cNvSpPr/>
          <p:nvPr/>
        </p:nvSpPr>
        <p:spPr>
          <a:xfrm>
            <a:off x="3276600" y="2895600"/>
            <a:ext cx="1676400" cy="609600"/>
          </a:xfrm>
          <a:prstGeom prst="leftRightArrow">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connectedballs.png"/>
          <p:cNvPicPr>
            <a:picLocks noChangeAspect="1"/>
          </p:cNvPicPr>
          <p:nvPr/>
        </p:nvPicPr>
        <p:blipFill>
          <a:blip r:embed="rId4"/>
          <a:stretch>
            <a:fillRect/>
          </a:stretch>
        </p:blipFill>
        <p:spPr>
          <a:xfrm>
            <a:off x="1169701" y="2227052"/>
            <a:ext cx="2030699" cy="1943100"/>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4" name="Can 23"/>
          <p:cNvSpPr/>
          <p:nvPr/>
        </p:nvSpPr>
        <p:spPr>
          <a:xfrm>
            <a:off x="3657600" y="5181600"/>
            <a:ext cx="990600" cy="838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RDF</a:t>
            </a:r>
            <a:endParaRPr lang="en-US" sz="1200" dirty="0"/>
          </a:p>
        </p:txBody>
      </p:sp>
      <p:grpSp>
        <p:nvGrpSpPr>
          <p:cNvPr id="6" name="Group 27"/>
          <p:cNvGrpSpPr/>
          <p:nvPr/>
        </p:nvGrpSpPr>
        <p:grpSpPr>
          <a:xfrm>
            <a:off x="2819400" y="1981200"/>
            <a:ext cx="6348020" cy="2667000"/>
            <a:chOff x="3581400" y="1752600"/>
            <a:chExt cx="6348020" cy="2667000"/>
          </a:xfrm>
        </p:grpSpPr>
        <p:grpSp>
          <p:nvGrpSpPr>
            <p:cNvPr id="7" name="Group 33"/>
            <p:cNvGrpSpPr/>
            <p:nvPr/>
          </p:nvGrpSpPr>
          <p:grpSpPr>
            <a:xfrm>
              <a:off x="3581400" y="1752600"/>
              <a:ext cx="6348020" cy="609600"/>
              <a:chOff x="3581400" y="1752600"/>
              <a:chExt cx="6348020" cy="609600"/>
            </a:xfrm>
          </p:grpSpPr>
          <p:cxnSp>
            <p:nvCxnSpPr>
              <p:cNvPr id="9" name="Straight Arrow Connector 8"/>
              <p:cNvCxnSpPr/>
              <p:nvPr/>
            </p:nvCxnSpPr>
            <p:spPr>
              <a:xfrm>
                <a:off x="5257800" y="2057400"/>
                <a:ext cx="3810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81400" y="1752600"/>
                <a:ext cx="6348020" cy="369332"/>
              </a:xfrm>
              <a:prstGeom prst="rect">
                <a:avLst/>
              </a:prstGeom>
              <a:noFill/>
            </p:spPr>
            <p:txBody>
              <a:bodyPr wrap="none" rtlCol="0">
                <a:spAutoFit/>
              </a:bodyPr>
              <a:lstStyle/>
              <a:p>
                <a:r>
                  <a:rPr lang="en-US" b="1" dirty="0" smtClean="0"/>
                  <a:t>3. Let the </a:t>
                </a:r>
                <a:r>
                  <a:rPr lang="en-US" b="1" u="sng" dirty="0" smtClean="0"/>
                  <a:t>user</a:t>
                </a:r>
                <a:r>
                  <a:rPr lang="en-US" b="1" dirty="0" smtClean="0"/>
                  <a:t> (partners, customers…) create the view they want</a:t>
                </a:r>
              </a:p>
            </p:txBody>
          </p:sp>
        </p:grpSp>
        <p:pic>
          <p:nvPicPr>
            <p:cNvPr id="22" name="Picture 21" descr="chart-1b.jpg"/>
            <p:cNvPicPr>
              <a:picLocks noChangeAspect="1"/>
            </p:cNvPicPr>
            <p:nvPr/>
          </p:nvPicPr>
          <p:blipFill>
            <a:blip r:embed="rId5" cstate="print"/>
            <a:stretch>
              <a:fillRect/>
            </a:stretch>
          </p:blipFill>
          <p:spPr>
            <a:xfrm>
              <a:off x="5867400" y="2247900"/>
              <a:ext cx="2895600" cy="2171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sp>
        <p:nvSpPr>
          <p:cNvPr id="30" name="TextBox 29"/>
          <p:cNvSpPr txBox="1"/>
          <p:nvPr/>
        </p:nvSpPr>
        <p:spPr>
          <a:xfrm>
            <a:off x="2819400" y="1524000"/>
            <a:ext cx="5486400" cy="369332"/>
          </a:xfrm>
          <a:prstGeom prst="rect">
            <a:avLst/>
          </a:prstGeom>
          <a:noFill/>
        </p:spPr>
        <p:txBody>
          <a:bodyPr wrap="square" rtlCol="0">
            <a:spAutoFit/>
          </a:bodyPr>
          <a:lstStyle/>
          <a:p>
            <a:r>
              <a:rPr lang="en-US" b="1" dirty="0" smtClean="0"/>
              <a:t>2. Establish </a:t>
            </a:r>
            <a:r>
              <a:rPr lang="en-US" b="1" u="sng" dirty="0" smtClean="0"/>
              <a:t>common meaning </a:t>
            </a:r>
            <a:r>
              <a:rPr lang="en-US" b="1" dirty="0" smtClean="0"/>
              <a:t>across data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1+#ppt_w/2"/>
                                          </p:val>
                                        </p:tav>
                                        <p:tav tm="100000">
                                          <p:val>
                                            <p:strVal val="#ppt_x"/>
                                          </p:val>
                                        </p:tav>
                                      </p:tavLst>
                                    </p:anim>
                                    <p:anim calcmode="lin" valueType="num">
                                      <p:cBhvr additive="base">
                                        <p:cTn id="1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ppt_w/2"/>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p:stCondLst>
                              <p:cond delay="500"/>
                            </p:stCondLst>
                            <p:childTnLst>
                              <p:par>
                                <p:cTn id="40" presetID="17" presetClass="entr" presetSubtype="1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32" grpId="0" animBg="1"/>
      <p:bldP spid="24" grpId="0" animBg="1"/>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Repeat the Process</a:t>
            </a:r>
            <a:endParaRPr lang="en-US" dirty="0"/>
          </a:p>
        </p:txBody>
      </p:sp>
      <p:pic>
        <p:nvPicPr>
          <p:cNvPr id="4" name="Picture 3" descr="untitled-3939.jpg"/>
          <p:cNvPicPr>
            <a:picLocks/>
          </p:cNvPicPr>
          <p:nvPr/>
        </p:nvPicPr>
        <p:blipFill>
          <a:blip r:embed="rId3"/>
          <a:stretch>
            <a:fillRect/>
          </a:stretch>
        </p:blipFill>
        <p:spPr>
          <a:xfrm>
            <a:off x="301752" y="1114425"/>
            <a:ext cx="8613648" cy="566928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Repeat the Process</a:t>
            </a:r>
            <a:endParaRPr lang="en-US" dirty="0"/>
          </a:p>
        </p:txBody>
      </p:sp>
      <p:sp>
        <p:nvSpPr>
          <p:cNvPr id="4" name="TextBox 3"/>
          <p:cNvSpPr txBox="1"/>
          <p:nvPr/>
        </p:nvSpPr>
        <p:spPr>
          <a:xfrm>
            <a:off x="2667000" y="5410200"/>
            <a:ext cx="5057667" cy="584775"/>
          </a:xfrm>
          <a:prstGeom prst="rect">
            <a:avLst/>
          </a:prstGeom>
          <a:solidFill>
            <a:schemeClr val="bg1"/>
          </a:solidFill>
          <a:ln w="28575">
            <a:solidFill>
              <a:schemeClr val="tx1"/>
            </a:solidFill>
          </a:ln>
        </p:spPr>
        <p:txBody>
          <a:bodyPr wrap="none" rtlCol="0">
            <a:spAutoFit/>
          </a:bodyPr>
          <a:lstStyle/>
          <a:p>
            <a:r>
              <a:rPr lang="en-US" sz="3200" dirty="0" smtClean="0"/>
              <a:t>Now that the data is linked…</a:t>
            </a:r>
            <a:endParaRPr lang="en-US" sz="3200" dirty="0"/>
          </a:p>
        </p:txBody>
      </p:sp>
      <p:pic>
        <p:nvPicPr>
          <p:cNvPr id="6" name="Picture 5" descr="untitled-4040.jpg"/>
          <p:cNvPicPr>
            <a:picLocks/>
          </p:cNvPicPr>
          <p:nvPr/>
        </p:nvPicPr>
        <p:blipFill>
          <a:blip r:embed="rId3"/>
          <a:stretch>
            <a:fillRect/>
          </a:stretch>
        </p:blipFill>
        <p:spPr>
          <a:xfrm>
            <a:off x="301752" y="1114425"/>
            <a:ext cx="8613648" cy="5669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2020.jpg"/>
          <p:cNvPicPr>
            <a:picLocks/>
          </p:cNvPicPr>
          <p:nvPr/>
        </p:nvPicPr>
        <p:blipFill>
          <a:blip r:embed="rId3"/>
          <a:stretch>
            <a:fillRect/>
          </a:stretch>
        </p:blipFill>
        <p:spPr>
          <a:xfrm>
            <a:off x="311277" y="1104900"/>
            <a:ext cx="8613648" cy="5669280"/>
          </a:xfrm>
          <a:prstGeom prst="rect">
            <a:avLst/>
          </a:prstGeom>
        </p:spPr>
      </p:pic>
      <p:sp>
        <p:nvSpPr>
          <p:cNvPr id="5" name="Title 4"/>
          <p:cNvSpPr>
            <a:spLocks noGrp="1"/>
          </p:cNvSpPr>
          <p:nvPr>
            <p:ph type="title"/>
          </p:nvPr>
        </p:nvSpPr>
        <p:spPr/>
        <p:txBody>
          <a:bodyPr>
            <a:normAutofit/>
          </a:bodyPr>
          <a:lstStyle/>
          <a:p>
            <a:r>
              <a:rPr lang="en-US" dirty="0" smtClean="0"/>
              <a:t>Anzo on the Web Can Work With It</a:t>
            </a:r>
            <a:endParaRPr lang="en-US" dirty="0"/>
          </a:p>
        </p:txBody>
      </p:sp>
      <p:cxnSp>
        <p:nvCxnSpPr>
          <p:cNvPr id="7" name="Straight Arrow Connector 6"/>
          <p:cNvCxnSpPr>
            <a:stCxn id="6" idx="2"/>
          </p:cNvCxnSpPr>
          <p:nvPr/>
        </p:nvCxnSpPr>
        <p:spPr>
          <a:xfrm rot="5400000">
            <a:off x="2762257" y="2331476"/>
            <a:ext cx="849870" cy="43078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81200" y="1752600"/>
            <a:ext cx="2842766" cy="369332"/>
          </a:xfrm>
          <a:prstGeom prst="rect">
            <a:avLst/>
          </a:prstGeom>
          <a:solidFill>
            <a:schemeClr val="bg1">
              <a:lumMod val="85000"/>
            </a:schemeClr>
          </a:solidFill>
          <a:ln w="28575">
            <a:solidFill>
              <a:srgbClr val="002060"/>
            </a:solidFill>
          </a:ln>
        </p:spPr>
        <p:txBody>
          <a:bodyPr wrap="none" rtlCol="0">
            <a:spAutoFit/>
          </a:bodyPr>
          <a:lstStyle/>
          <a:p>
            <a:r>
              <a:rPr lang="en-US" dirty="0" smtClean="0"/>
              <a:t>Select from Linked Data Sets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2222.jpg"/>
          <p:cNvPicPr>
            <a:picLocks/>
          </p:cNvPicPr>
          <p:nvPr/>
        </p:nvPicPr>
        <p:blipFill>
          <a:blip r:embed="rId3"/>
          <a:stretch>
            <a:fillRect/>
          </a:stretch>
        </p:blipFill>
        <p:spPr>
          <a:xfrm>
            <a:off x="301752" y="1112520"/>
            <a:ext cx="8613648" cy="5669280"/>
          </a:xfrm>
          <a:prstGeom prst="rect">
            <a:avLst/>
          </a:prstGeom>
        </p:spPr>
      </p:pic>
      <p:sp>
        <p:nvSpPr>
          <p:cNvPr id="3" name="TextBox 2"/>
          <p:cNvSpPr txBox="1"/>
          <p:nvPr/>
        </p:nvSpPr>
        <p:spPr>
          <a:xfrm>
            <a:off x="3276600" y="1447800"/>
            <a:ext cx="1676400" cy="369332"/>
          </a:xfrm>
          <a:prstGeom prst="rect">
            <a:avLst/>
          </a:prstGeom>
          <a:solidFill>
            <a:schemeClr val="bg1">
              <a:lumMod val="85000"/>
            </a:schemeClr>
          </a:solidFill>
          <a:ln w="38100">
            <a:solidFill>
              <a:srgbClr val="002060"/>
            </a:solidFill>
          </a:ln>
        </p:spPr>
        <p:txBody>
          <a:bodyPr wrap="square" rtlCol="0">
            <a:spAutoFit/>
          </a:bodyPr>
          <a:lstStyle/>
          <a:p>
            <a:pPr algn="ctr"/>
            <a:r>
              <a:rPr lang="en-US" dirty="0" smtClean="0"/>
              <a:t>Choose a Lens</a:t>
            </a:r>
          </a:p>
        </p:txBody>
      </p:sp>
      <p:cxnSp>
        <p:nvCxnSpPr>
          <p:cNvPr id="4" name="Straight Arrow Connector 3"/>
          <p:cNvCxnSpPr>
            <a:stCxn id="3" idx="2"/>
          </p:cNvCxnSpPr>
          <p:nvPr/>
        </p:nvCxnSpPr>
        <p:spPr>
          <a:xfrm rot="5400000">
            <a:off x="3385066" y="1632466"/>
            <a:ext cx="545068" cy="9144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Lenses Allow Various Views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jpg"/>
          <p:cNvPicPr>
            <a:picLocks/>
          </p:cNvPicPr>
          <p:nvPr/>
        </p:nvPicPr>
        <p:blipFill>
          <a:blip r:embed="rId3"/>
          <a:stretch>
            <a:fillRect/>
          </a:stretch>
        </p:blipFill>
        <p:spPr>
          <a:xfrm>
            <a:off x="301752" y="1112520"/>
            <a:ext cx="8613648" cy="5669280"/>
          </a:xfrm>
          <a:prstGeom prst="rect">
            <a:avLst/>
          </a:prstGeom>
        </p:spPr>
      </p:pic>
      <p:sp>
        <p:nvSpPr>
          <p:cNvPr id="5" name="Title 4"/>
          <p:cNvSpPr>
            <a:spLocks noGrp="1"/>
          </p:cNvSpPr>
          <p:nvPr>
            <p:ph type="title"/>
          </p:nvPr>
        </p:nvSpPr>
        <p:spPr/>
        <p:txBody>
          <a:bodyPr>
            <a:normAutofit fontScale="90000"/>
          </a:bodyPr>
          <a:lstStyle/>
          <a:p>
            <a:r>
              <a:rPr lang="en-US" dirty="0" smtClean="0"/>
              <a:t>Combined Data Displayed Graphically</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606.jpg"/>
          <p:cNvPicPr>
            <a:picLocks/>
          </p:cNvPicPr>
          <p:nvPr/>
        </p:nvPicPr>
        <p:blipFill>
          <a:blip r:embed="rId3"/>
          <a:stretch>
            <a:fillRect/>
          </a:stretch>
        </p:blipFill>
        <p:spPr>
          <a:xfrm>
            <a:off x="301752" y="1112520"/>
            <a:ext cx="8613648" cy="5669280"/>
          </a:xfrm>
          <a:prstGeom prst="rect">
            <a:avLst/>
          </a:prstGeom>
        </p:spPr>
      </p:pic>
      <p:sp>
        <p:nvSpPr>
          <p:cNvPr id="4" name="TextBox 3"/>
          <p:cNvSpPr txBox="1"/>
          <p:nvPr/>
        </p:nvSpPr>
        <p:spPr>
          <a:xfrm>
            <a:off x="5181600" y="2286000"/>
            <a:ext cx="2590800" cy="707886"/>
          </a:xfrm>
          <a:prstGeom prst="rect">
            <a:avLst/>
          </a:prstGeom>
          <a:solidFill>
            <a:schemeClr val="bg1">
              <a:lumMod val="85000"/>
            </a:schemeClr>
          </a:solidFill>
          <a:ln w="28575">
            <a:solidFill>
              <a:srgbClr val="002060"/>
            </a:solidFill>
          </a:ln>
        </p:spPr>
        <p:txBody>
          <a:bodyPr wrap="square" rtlCol="0">
            <a:spAutoFit/>
          </a:bodyPr>
          <a:lstStyle/>
          <a:p>
            <a:pPr algn="ctr"/>
            <a:r>
              <a:rPr lang="en-US" sz="2000" dirty="0" smtClean="0"/>
              <a:t>Notice multiple sources (agencies)</a:t>
            </a:r>
            <a:endParaRPr lang="en-US" sz="1400" dirty="0" smtClean="0"/>
          </a:p>
        </p:txBody>
      </p:sp>
      <p:cxnSp>
        <p:nvCxnSpPr>
          <p:cNvPr id="5" name="Straight Arrow Connector 4"/>
          <p:cNvCxnSpPr>
            <a:stCxn id="4" idx="2"/>
            <a:endCxn id="6" idx="3"/>
          </p:cNvCxnSpPr>
          <p:nvPr/>
        </p:nvCxnSpPr>
        <p:spPr>
          <a:xfrm rot="5400000">
            <a:off x="4735443" y="2906643"/>
            <a:ext cx="1654314" cy="1828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00400" y="2895600"/>
            <a:ext cx="1447800" cy="35052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p:txBody>
          <a:bodyPr>
            <a:normAutofit fontScale="90000"/>
          </a:bodyPr>
          <a:lstStyle/>
          <a:p>
            <a:r>
              <a:rPr lang="en-US" dirty="0" smtClean="0"/>
              <a:t>Another Option…</a:t>
            </a:r>
            <a:br>
              <a:rPr lang="en-US" dirty="0" smtClean="0"/>
            </a:br>
            <a:r>
              <a:rPr lang="en-US" sz="3100" dirty="0" smtClean="0"/>
              <a:t>Combining and Filtering Data</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808.jpg"/>
          <p:cNvPicPr preferRelativeResize="0">
            <a:picLocks/>
          </p:cNvPicPr>
          <p:nvPr/>
        </p:nvPicPr>
        <p:blipFill>
          <a:blip r:embed="rId3"/>
          <a:stretch>
            <a:fillRect/>
          </a:stretch>
        </p:blipFill>
        <p:spPr>
          <a:xfrm>
            <a:off x="304800" y="1188720"/>
            <a:ext cx="8613648" cy="5669280"/>
          </a:xfrm>
          <a:prstGeom prst="rect">
            <a:avLst/>
          </a:prstGeom>
        </p:spPr>
      </p:pic>
      <p:sp>
        <p:nvSpPr>
          <p:cNvPr id="3" name="TextBox 2"/>
          <p:cNvSpPr txBox="1"/>
          <p:nvPr/>
        </p:nvSpPr>
        <p:spPr>
          <a:xfrm>
            <a:off x="1676400" y="1524000"/>
            <a:ext cx="4709494" cy="400110"/>
          </a:xfrm>
          <a:prstGeom prst="rect">
            <a:avLst/>
          </a:prstGeom>
          <a:solidFill>
            <a:schemeClr val="bg1">
              <a:lumMod val="85000"/>
            </a:schemeClr>
          </a:solidFill>
          <a:ln w="28575">
            <a:solidFill>
              <a:srgbClr val="002060"/>
            </a:solidFill>
          </a:ln>
        </p:spPr>
        <p:txBody>
          <a:bodyPr wrap="none" rtlCol="0">
            <a:spAutoFit/>
          </a:bodyPr>
          <a:lstStyle/>
          <a:p>
            <a:r>
              <a:rPr lang="en-US" sz="2000" dirty="0" smtClean="0"/>
              <a:t>Click to sort and filter the data to on-the-fly</a:t>
            </a:r>
            <a:endParaRPr lang="en-US" sz="2000" dirty="0"/>
          </a:p>
        </p:txBody>
      </p:sp>
      <p:cxnSp>
        <p:nvCxnSpPr>
          <p:cNvPr id="4" name="Straight Arrow Connector 3"/>
          <p:cNvCxnSpPr>
            <a:stCxn id="3" idx="2"/>
          </p:cNvCxnSpPr>
          <p:nvPr/>
        </p:nvCxnSpPr>
        <p:spPr>
          <a:xfrm rot="5400000">
            <a:off x="2482328" y="1880183"/>
            <a:ext cx="1504892" cy="159274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Manipulate As Desired</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1010.jpg"/>
          <p:cNvPicPr>
            <a:picLocks/>
          </p:cNvPicPr>
          <p:nvPr/>
        </p:nvPicPr>
        <p:blipFill>
          <a:blip r:embed="rId3"/>
          <a:stretch>
            <a:fillRect/>
          </a:stretch>
        </p:blipFill>
        <p:spPr>
          <a:xfrm>
            <a:off x="301752" y="1112520"/>
            <a:ext cx="8613648" cy="5669280"/>
          </a:xfrm>
          <a:prstGeom prst="rect">
            <a:avLst/>
          </a:prstGeom>
        </p:spPr>
      </p:pic>
      <p:sp>
        <p:nvSpPr>
          <p:cNvPr id="3" name="TextBox 2"/>
          <p:cNvSpPr txBox="1"/>
          <p:nvPr/>
        </p:nvSpPr>
        <p:spPr>
          <a:xfrm>
            <a:off x="609600" y="5791200"/>
            <a:ext cx="2603854" cy="400110"/>
          </a:xfrm>
          <a:prstGeom prst="rect">
            <a:avLst/>
          </a:prstGeom>
          <a:solidFill>
            <a:schemeClr val="bg1">
              <a:lumMod val="85000"/>
            </a:schemeClr>
          </a:solidFill>
          <a:ln w="28575">
            <a:solidFill>
              <a:srgbClr val="002060"/>
            </a:solidFill>
          </a:ln>
        </p:spPr>
        <p:txBody>
          <a:bodyPr wrap="none" rtlCol="0">
            <a:spAutoFit/>
          </a:bodyPr>
          <a:lstStyle/>
          <a:p>
            <a:r>
              <a:rPr lang="en-US" sz="2000" dirty="0" smtClean="0"/>
              <a:t>Check the desired filter</a:t>
            </a:r>
            <a:endParaRPr lang="en-US" sz="2000" dirty="0"/>
          </a:p>
        </p:txBody>
      </p:sp>
      <p:cxnSp>
        <p:nvCxnSpPr>
          <p:cNvPr id="4" name="Straight Arrow Connector 3"/>
          <p:cNvCxnSpPr>
            <a:stCxn id="3" idx="0"/>
          </p:cNvCxnSpPr>
          <p:nvPr/>
        </p:nvCxnSpPr>
        <p:spPr>
          <a:xfrm rot="5400000" flipH="1" flipV="1">
            <a:off x="2289283" y="4803884"/>
            <a:ext cx="609560" cy="136507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0"/>
          </p:cNvCxnSpPr>
          <p:nvPr/>
        </p:nvCxnSpPr>
        <p:spPr>
          <a:xfrm rot="5400000" flipH="1" flipV="1">
            <a:off x="1336764" y="4765763"/>
            <a:ext cx="1600200" cy="45067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smtClean="0"/>
              <a:t>Apply a Finer Filter</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1414.jpg"/>
          <p:cNvPicPr>
            <a:picLocks/>
          </p:cNvPicPr>
          <p:nvPr/>
        </p:nvPicPr>
        <p:blipFill>
          <a:blip r:embed="rId3"/>
          <a:stretch>
            <a:fillRect/>
          </a:stretch>
        </p:blipFill>
        <p:spPr>
          <a:xfrm>
            <a:off x="301752" y="1112520"/>
            <a:ext cx="8613648" cy="5669280"/>
          </a:xfrm>
          <a:prstGeom prst="rect">
            <a:avLst/>
          </a:prstGeom>
        </p:spPr>
      </p:pic>
      <p:sp>
        <p:nvSpPr>
          <p:cNvPr id="3" name="TextBox 2"/>
          <p:cNvSpPr txBox="1"/>
          <p:nvPr/>
        </p:nvSpPr>
        <p:spPr>
          <a:xfrm>
            <a:off x="4343400" y="1371600"/>
            <a:ext cx="3163110" cy="707886"/>
          </a:xfrm>
          <a:prstGeom prst="rect">
            <a:avLst/>
          </a:prstGeom>
          <a:solidFill>
            <a:schemeClr val="bg1">
              <a:lumMod val="85000"/>
            </a:schemeClr>
          </a:solidFill>
          <a:ln w="28575">
            <a:solidFill>
              <a:srgbClr val="002060"/>
            </a:solidFill>
          </a:ln>
        </p:spPr>
        <p:txBody>
          <a:bodyPr wrap="none" rtlCol="0">
            <a:spAutoFit/>
          </a:bodyPr>
          <a:lstStyle/>
          <a:p>
            <a:pPr algn="ctr"/>
            <a:r>
              <a:rPr lang="en-US" sz="2000" dirty="0" smtClean="0"/>
              <a:t>The ontology guides users</a:t>
            </a:r>
            <a:br>
              <a:rPr lang="en-US" sz="2000" dirty="0" smtClean="0"/>
            </a:br>
            <a:r>
              <a:rPr lang="en-US" sz="2000" dirty="0" smtClean="0"/>
              <a:t>as they explore relationships</a:t>
            </a:r>
          </a:p>
        </p:txBody>
      </p:sp>
      <p:cxnSp>
        <p:nvCxnSpPr>
          <p:cNvPr id="4" name="Straight Arrow Connector 3"/>
          <p:cNvCxnSpPr>
            <a:stCxn id="3" idx="2"/>
          </p:cNvCxnSpPr>
          <p:nvPr/>
        </p:nvCxnSpPr>
        <p:spPr>
          <a:xfrm rot="5400000">
            <a:off x="4840420" y="2192067"/>
            <a:ext cx="1197116" cy="97195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Add More Data to Your View</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1515.jpg"/>
          <p:cNvPicPr>
            <a:picLocks/>
          </p:cNvPicPr>
          <p:nvPr/>
        </p:nvPicPr>
        <p:blipFill>
          <a:blip r:embed="rId3"/>
          <a:stretch>
            <a:fillRect/>
          </a:stretch>
        </p:blipFill>
        <p:spPr>
          <a:xfrm>
            <a:off x="301752" y="1112520"/>
            <a:ext cx="8613648" cy="5669280"/>
          </a:xfrm>
          <a:prstGeom prst="rect">
            <a:avLst/>
          </a:prstGeom>
        </p:spPr>
      </p:pic>
      <p:sp>
        <p:nvSpPr>
          <p:cNvPr id="5" name="Title 4"/>
          <p:cNvSpPr>
            <a:spLocks noGrp="1"/>
          </p:cNvSpPr>
          <p:nvPr>
            <p:ph type="title"/>
          </p:nvPr>
        </p:nvSpPr>
        <p:spPr>
          <a:xfrm>
            <a:off x="152400" y="0"/>
            <a:ext cx="8534400" cy="977827"/>
          </a:xfrm>
        </p:spPr>
        <p:txBody>
          <a:bodyPr>
            <a:normAutofit fontScale="90000"/>
          </a:bodyPr>
          <a:lstStyle/>
          <a:p>
            <a:r>
              <a:rPr lang="en-US" dirty="0" smtClean="0"/>
              <a:t>The New Data is Immediately Available</a:t>
            </a:r>
            <a:endParaRPr lang="en-US" dirty="0"/>
          </a:p>
        </p:txBody>
      </p:sp>
      <p:sp>
        <p:nvSpPr>
          <p:cNvPr id="6" name="Rectangle 5"/>
          <p:cNvSpPr/>
          <p:nvPr/>
        </p:nvSpPr>
        <p:spPr>
          <a:xfrm>
            <a:off x="7543800" y="2895600"/>
            <a:ext cx="1066800" cy="3429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XBRL Meets Semantic Standards</a:t>
            </a:r>
            <a:endParaRPr lang="en-US" sz="3600" dirty="0"/>
          </a:p>
        </p:txBody>
      </p:sp>
      <p:sp>
        <p:nvSpPr>
          <p:cNvPr id="5" name="TextBox 4"/>
          <p:cNvSpPr txBox="1"/>
          <p:nvPr/>
        </p:nvSpPr>
        <p:spPr>
          <a:xfrm>
            <a:off x="762000" y="3505200"/>
            <a:ext cx="7905049" cy="1200329"/>
          </a:xfrm>
          <a:prstGeom prst="rect">
            <a:avLst/>
          </a:prstGeom>
          <a:noFill/>
        </p:spPr>
        <p:txBody>
          <a:bodyPr wrap="none" rtlCol="0">
            <a:spAutoFit/>
          </a:bodyPr>
          <a:lstStyle/>
          <a:p>
            <a:pPr>
              <a:buFont typeface="Arial" pitchFamily="34" charset="0"/>
              <a:buChar char="•"/>
            </a:pPr>
            <a:r>
              <a:rPr lang="en-US" sz="2400" dirty="0" smtClean="0"/>
              <a:t>XBRL adds structure to data</a:t>
            </a:r>
          </a:p>
          <a:p>
            <a:pPr>
              <a:buFont typeface="Arial" pitchFamily="34" charset="0"/>
              <a:buChar char="•"/>
            </a:pPr>
            <a:r>
              <a:rPr lang="en-US" sz="2400" dirty="0" smtClean="0"/>
              <a:t>Semantic standards attach meaning to the data</a:t>
            </a:r>
          </a:p>
          <a:p>
            <a:pPr>
              <a:buFont typeface="Arial" pitchFamily="34" charset="0"/>
              <a:buChar char="•"/>
            </a:pPr>
            <a:r>
              <a:rPr lang="en-US" sz="2400" dirty="0" smtClean="0"/>
              <a:t>Structured data with meaning is consumable, re-usable, agile</a:t>
            </a:r>
            <a:endParaRPr lang="en-US" sz="2400" i="1" dirty="0" smtClean="0"/>
          </a:p>
        </p:txBody>
      </p:sp>
      <p:sp>
        <p:nvSpPr>
          <p:cNvPr id="6" name="TextBox 5"/>
          <p:cNvSpPr txBox="1"/>
          <p:nvPr/>
        </p:nvSpPr>
        <p:spPr>
          <a:xfrm>
            <a:off x="838200" y="5562600"/>
            <a:ext cx="7745647" cy="523220"/>
          </a:xfrm>
          <a:prstGeom prst="rect">
            <a:avLst/>
          </a:prstGeom>
          <a:noFill/>
        </p:spPr>
        <p:txBody>
          <a:bodyPr wrap="none" rtlCol="0">
            <a:spAutoFit/>
          </a:bodyPr>
          <a:lstStyle/>
          <a:p>
            <a:r>
              <a:rPr lang="en-US" sz="2800" b="1" dirty="0" smtClean="0"/>
              <a:t>Much Greater Insight into Financial Reporting Data</a:t>
            </a:r>
            <a:endParaRPr lang="en-US" sz="2800" b="1" dirty="0"/>
          </a:p>
        </p:txBody>
      </p:sp>
      <p:sp>
        <p:nvSpPr>
          <p:cNvPr id="7" name="TextBox 6"/>
          <p:cNvSpPr txBox="1"/>
          <p:nvPr/>
        </p:nvSpPr>
        <p:spPr>
          <a:xfrm>
            <a:off x="2209800" y="1828800"/>
            <a:ext cx="4632037" cy="1077218"/>
          </a:xfrm>
          <a:prstGeom prst="rect">
            <a:avLst/>
          </a:prstGeom>
          <a:noFill/>
        </p:spPr>
        <p:txBody>
          <a:bodyPr wrap="none" rtlCol="0">
            <a:spAutoFit/>
          </a:bodyPr>
          <a:lstStyle/>
          <a:p>
            <a:pPr algn="ctr"/>
            <a:r>
              <a:rPr lang="en-US" sz="3200" b="1" dirty="0" smtClean="0"/>
              <a:t>A Case of Compliance</a:t>
            </a:r>
            <a:r>
              <a:rPr lang="en-US" sz="3200" b="1" dirty="0" smtClean="0"/>
              <a:t>?</a:t>
            </a:r>
          </a:p>
          <a:p>
            <a:pPr algn="ctr"/>
            <a:r>
              <a:rPr lang="en-US" sz="3200" b="1" dirty="0" smtClean="0"/>
              <a:t>A </a:t>
            </a:r>
            <a:r>
              <a:rPr lang="en-US" sz="3200" b="1" dirty="0" smtClean="0"/>
              <a:t>Case of Internet </a:t>
            </a:r>
            <a:r>
              <a:rPr lang="en-US" sz="3200" b="1" dirty="0" smtClean="0"/>
              <a:t>Dating?</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1616.jpg"/>
          <p:cNvPicPr>
            <a:picLocks/>
          </p:cNvPicPr>
          <p:nvPr/>
        </p:nvPicPr>
        <p:blipFill>
          <a:blip r:embed="rId3"/>
          <a:stretch>
            <a:fillRect/>
          </a:stretch>
        </p:blipFill>
        <p:spPr>
          <a:xfrm>
            <a:off x="301752" y="1112520"/>
            <a:ext cx="8613648" cy="5669280"/>
          </a:xfrm>
          <a:prstGeom prst="rect">
            <a:avLst/>
          </a:prstGeom>
        </p:spPr>
      </p:pic>
      <p:cxnSp>
        <p:nvCxnSpPr>
          <p:cNvPr id="4" name="Straight Arrow Connector 3"/>
          <p:cNvCxnSpPr>
            <a:stCxn id="8" idx="2"/>
          </p:cNvCxnSpPr>
          <p:nvPr/>
        </p:nvCxnSpPr>
        <p:spPr>
          <a:xfrm rot="5400000">
            <a:off x="2887421" y="1187911"/>
            <a:ext cx="496669" cy="108990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 idx="2"/>
          </p:cNvCxnSpPr>
          <p:nvPr/>
        </p:nvCxnSpPr>
        <p:spPr>
          <a:xfrm rot="5400000">
            <a:off x="3116021" y="2026111"/>
            <a:ext cx="1106269" cy="2310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smtClean="0"/>
              <a:t>Add Filters on the Fly</a:t>
            </a:r>
            <a:endParaRPr lang="en-US" dirty="0"/>
          </a:p>
        </p:txBody>
      </p:sp>
      <p:sp>
        <p:nvSpPr>
          <p:cNvPr id="8" name="TextBox 7"/>
          <p:cNvSpPr txBox="1"/>
          <p:nvPr/>
        </p:nvSpPr>
        <p:spPr>
          <a:xfrm>
            <a:off x="2286000" y="838200"/>
            <a:ext cx="2789418" cy="646331"/>
          </a:xfrm>
          <a:prstGeom prst="rect">
            <a:avLst/>
          </a:prstGeom>
          <a:solidFill>
            <a:schemeClr val="bg1">
              <a:lumMod val="85000"/>
            </a:schemeClr>
          </a:solidFill>
          <a:ln w="28575">
            <a:solidFill>
              <a:srgbClr val="002060"/>
            </a:solidFill>
          </a:ln>
        </p:spPr>
        <p:txBody>
          <a:bodyPr wrap="none" rtlCol="0">
            <a:spAutoFit/>
          </a:bodyPr>
          <a:lstStyle/>
          <a:p>
            <a:r>
              <a:rPr lang="en-US" dirty="0" smtClean="0"/>
              <a:t>The system Guides the User</a:t>
            </a:r>
            <a:br>
              <a:rPr lang="en-US" dirty="0" smtClean="0"/>
            </a:br>
            <a:r>
              <a:rPr lang="en-US" dirty="0" smtClean="0"/>
              <a:t>Just click and add</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untitled-1717.jpg"/>
          <p:cNvPicPr>
            <a:picLocks/>
          </p:cNvPicPr>
          <p:nvPr/>
        </p:nvPicPr>
        <p:blipFill>
          <a:blip r:embed="rId2"/>
          <a:srcRect/>
          <a:stretch>
            <a:fillRect/>
          </a:stretch>
        </p:blipFill>
        <p:spPr bwMode="auto">
          <a:xfrm>
            <a:off x="301752" y="1112520"/>
            <a:ext cx="8613648" cy="5669280"/>
          </a:xfrm>
          <a:prstGeom prst="rect">
            <a:avLst/>
          </a:prstGeom>
          <a:noFill/>
          <a:ln w="9525">
            <a:noFill/>
            <a:miter lim="800000"/>
            <a:headEnd/>
            <a:tailEnd/>
          </a:ln>
        </p:spPr>
      </p:pic>
      <p:sp>
        <p:nvSpPr>
          <p:cNvPr id="3" name="TextBox 2"/>
          <p:cNvSpPr txBox="1"/>
          <p:nvPr/>
        </p:nvSpPr>
        <p:spPr>
          <a:xfrm>
            <a:off x="381000" y="3733800"/>
            <a:ext cx="1631344" cy="707886"/>
          </a:xfrm>
          <a:prstGeom prst="rect">
            <a:avLst/>
          </a:prstGeom>
          <a:solidFill>
            <a:schemeClr val="bg1">
              <a:lumMod val="85000"/>
            </a:schemeClr>
          </a:solidFill>
          <a:ln w="28575">
            <a:solidFill>
              <a:srgbClr val="002060"/>
            </a:solidFill>
          </a:ln>
        </p:spPr>
        <p:txBody>
          <a:bodyPr wrap="none" rtlCol="0">
            <a:spAutoFit/>
          </a:bodyPr>
          <a:lstStyle/>
          <a:p>
            <a:pPr algn="ctr"/>
            <a:r>
              <a:rPr lang="en-US" sz="2000" dirty="0" smtClean="0"/>
              <a:t>The new filter</a:t>
            </a:r>
          </a:p>
          <a:p>
            <a:pPr algn="ctr"/>
            <a:r>
              <a:rPr lang="en-US" sz="2000" dirty="0" smtClean="0"/>
              <a:t>appears here</a:t>
            </a:r>
          </a:p>
        </p:txBody>
      </p:sp>
      <p:cxnSp>
        <p:nvCxnSpPr>
          <p:cNvPr id="4" name="Straight Arrow Connector 3"/>
          <p:cNvCxnSpPr>
            <a:stCxn id="3" idx="2"/>
          </p:cNvCxnSpPr>
          <p:nvPr/>
        </p:nvCxnSpPr>
        <p:spPr>
          <a:xfrm rot="16200000" flipH="1">
            <a:off x="609384" y="5028973"/>
            <a:ext cx="1197116" cy="2254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The Filter is Added</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untitled-1818.jpg"/>
          <p:cNvPicPr>
            <a:picLocks/>
          </p:cNvPicPr>
          <p:nvPr/>
        </p:nvPicPr>
        <p:blipFill>
          <a:blip r:embed="rId2"/>
          <a:srcRect/>
          <a:stretch>
            <a:fillRect/>
          </a:stretch>
        </p:blipFill>
        <p:spPr bwMode="auto">
          <a:xfrm>
            <a:off x="301752" y="1112520"/>
            <a:ext cx="8613648" cy="5669280"/>
          </a:xfrm>
          <a:prstGeom prst="rect">
            <a:avLst/>
          </a:prstGeom>
          <a:noFill/>
          <a:ln w="9525">
            <a:noFill/>
            <a:miter lim="800000"/>
            <a:headEnd/>
            <a:tailEnd/>
          </a:ln>
        </p:spPr>
      </p:pic>
      <p:sp>
        <p:nvSpPr>
          <p:cNvPr id="3" name="TextBox 2"/>
          <p:cNvSpPr txBox="1"/>
          <p:nvPr/>
        </p:nvSpPr>
        <p:spPr>
          <a:xfrm>
            <a:off x="5943600" y="1981200"/>
            <a:ext cx="2057400" cy="707886"/>
          </a:xfrm>
          <a:prstGeom prst="rect">
            <a:avLst/>
          </a:prstGeom>
          <a:solidFill>
            <a:schemeClr val="bg1">
              <a:lumMod val="85000"/>
            </a:schemeClr>
          </a:solidFill>
          <a:ln w="28575">
            <a:solidFill>
              <a:srgbClr val="002060"/>
            </a:solidFill>
          </a:ln>
        </p:spPr>
        <p:txBody>
          <a:bodyPr wrap="square" rtlCol="0">
            <a:spAutoFit/>
          </a:bodyPr>
          <a:lstStyle/>
          <a:p>
            <a:pPr algn="ctr"/>
            <a:r>
              <a:rPr lang="en-US" sz="2000" dirty="0" smtClean="0"/>
              <a:t>The view is </a:t>
            </a:r>
            <a:br>
              <a:rPr lang="en-US" sz="2000" dirty="0" smtClean="0"/>
            </a:br>
            <a:r>
              <a:rPr lang="en-US" sz="2000" dirty="0" smtClean="0"/>
              <a:t>narrowed further</a:t>
            </a:r>
          </a:p>
        </p:txBody>
      </p:sp>
      <p:cxnSp>
        <p:nvCxnSpPr>
          <p:cNvPr id="4" name="Straight Arrow Connector 3"/>
          <p:cNvCxnSpPr>
            <a:stCxn id="3" idx="2"/>
          </p:cNvCxnSpPr>
          <p:nvPr/>
        </p:nvCxnSpPr>
        <p:spPr>
          <a:xfrm rot="5400000">
            <a:off x="6697593" y="2697093"/>
            <a:ext cx="282714" cy="2667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smtClean="0"/>
              <a:t>…and Works Immediately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srcRect/>
          <a:stretch>
            <a:fillRect/>
          </a:stretch>
        </p:blipFill>
        <p:spPr bwMode="auto">
          <a:xfrm>
            <a:off x="1981200" y="1371600"/>
            <a:ext cx="5616575" cy="4572000"/>
          </a:xfrm>
          <a:prstGeom prst="rect">
            <a:avLst/>
          </a:prstGeom>
          <a:noFill/>
        </p:spPr>
      </p:pic>
      <p:sp>
        <p:nvSpPr>
          <p:cNvPr id="18437" name="AutoShape 5"/>
          <p:cNvSpPr>
            <a:spLocks noChangeArrowheads="1"/>
          </p:cNvSpPr>
          <p:nvPr/>
        </p:nvSpPr>
        <p:spPr bwMode="auto">
          <a:xfrm>
            <a:off x="1981200" y="3352800"/>
            <a:ext cx="1447800" cy="304800"/>
          </a:xfrm>
          <a:prstGeom prst="roundRect">
            <a:avLst>
              <a:gd name="adj" fmla="val 16667"/>
            </a:avLst>
          </a:prstGeom>
          <a:noFill/>
          <a:ln w="38100">
            <a:solidFill>
              <a:srgbClr val="FF0066"/>
            </a:solidFill>
            <a:round/>
            <a:headEnd/>
            <a:tailEnd/>
          </a:ln>
          <a:effectLst/>
        </p:spPr>
        <p:txBody>
          <a:bodyPr wrap="none" anchor="ctr"/>
          <a:lstStyle/>
          <a:p>
            <a:endParaRPr lang="en-US"/>
          </a:p>
        </p:txBody>
      </p:sp>
      <p:sp>
        <p:nvSpPr>
          <p:cNvPr id="18438" name="AutoShape 6"/>
          <p:cNvSpPr>
            <a:spLocks noChangeArrowheads="1"/>
          </p:cNvSpPr>
          <p:nvPr/>
        </p:nvSpPr>
        <p:spPr bwMode="auto">
          <a:xfrm>
            <a:off x="4953000" y="3581400"/>
            <a:ext cx="1447800" cy="228600"/>
          </a:xfrm>
          <a:prstGeom prst="roundRect">
            <a:avLst>
              <a:gd name="adj" fmla="val 16667"/>
            </a:avLst>
          </a:prstGeom>
          <a:noFill/>
          <a:ln w="38100">
            <a:solidFill>
              <a:srgbClr val="FF0066"/>
            </a:solidFill>
            <a:round/>
            <a:headEnd/>
            <a:tailEnd/>
          </a:ln>
          <a:effectLst/>
        </p:spPr>
        <p:txBody>
          <a:bodyPr wrap="none" anchor="ctr"/>
          <a:lstStyle/>
          <a:p>
            <a:endParaRPr lang="en-US"/>
          </a:p>
        </p:txBody>
      </p:sp>
      <p:sp>
        <p:nvSpPr>
          <p:cNvPr id="5" name="Title 4"/>
          <p:cNvSpPr>
            <a:spLocks noGrp="1"/>
          </p:cNvSpPr>
          <p:nvPr>
            <p:ph type="title"/>
          </p:nvPr>
        </p:nvSpPr>
        <p:spPr/>
        <p:txBody>
          <a:bodyPr/>
          <a:lstStyle/>
          <a:p>
            <a:r>
              <a:rPr lang="en-US" dirty="0" smtClean="0"/>
              <a:t>A Word (Picture) on Structure</a:t>
            </a:r>
            <a:endParaRPr lang="en-US" dirty="0"/>
          </a:p>
        </p:txBody>
      </p:sp>
      <p:sp>
        <p:nvSpPr>
          <p:cNvPr id="6" name="TextBox 5"/>
          <p:cNvSpPr txBox="1"/>
          <p:nvPr/>
        </p:nvSpPr>
        <p:spPr>
          <a:xfrm>
            <a:off x="4572000" y="5638800"/>
            <a:ext cx="4207819" cy="584775"/>
          </a:xfrm>
          <a:prstGeom prst="rect">
            <a:avLst/>
          </a:prstGeom>
          <a:noFill/>
        </p:spPr>
        <p:txBody>
          <a:bodyPr wrap="none" rtlCol="0">
            <a:spAutoFit/>
          </a:bodyPr>
          <a:lstStyle/>
          <a:p>
            <a:r>
              <a:rPr lang="en-US" sz="3200" b="1" dirty="0" smtClean="0"/>
              <a:t>Meaning is not Obvious</a:t>
            </a:r>
            <a:endParaRPr lang="en-US" sz="32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1143000"/>
          </a:xfrm>
        </p:spPr>
        <p:txBody>
          <a:bodyPr>
            <a:noAutofit/>
          </a:bodyPr>
          <a:lstStyle/>
          <a:p>
            <a:r>
              <a:rPr lang="en-US" sz="3200" b="1" i="1" dirty="0" smtClean="0"/>
              <a:t>Add tools for non-technical users and </a:t>
            </a:r>
            <a:r>
              <a:rPr lang="en-US" sz="3200" b="1" i="1" u="sng" dirty="0" smtClean="0"/>
              <a:t>anyone</a:t>
            </a:r>
            <a:r>
              <a:rPr lang="en-US" sz="3200" b="1" i="1" dirty="0" smtClean="0"/>
              <a:t> can</a:t>
            </a:r>
            <a:br>
              <a:rPr lang="en-US" sz="3200" b="1" i="1" dirty="0" smtClean="0"/>
            </a:br>
            <a:r>
              <a:rPr lang="en-US" sz="3200" b="1" i="1" dirty="0" smtClean="0"/>
              <a:t>answer their own </a:t>
            </a:r>
            <a:r>
              <a:rPr lang="en-US" sz="3200" b="1" i="1" dirty="0" smtClean="0"/>
              <a:t>questions</a:t>
            </a:r>
            <a:r>
              <a:rPr lang="en-US" sz="3200" b="1" i="1" dirty="0" smtClean="0"/>
              <a:t> </a:t>
            </a:r>
            <a:r>
              <a:rPr lang="en-US" sz="3200" b="1" i="1" dirty="0" smtClean="0"/>
              <a:t>quickly</a:t>
            </a:r>
            <a:r>
              <a:rPr lang="en-US" sz="3200" b="1" i="1" dirty="0" smtClean="0"/>
              <a:t/>
            </a:r>
            <a:br>
              <a:rPr lang="en-US" sz="3200" b="1" i="1" dirty="0" smtClean="0"/>
            </a:br>
            <a:endParaRPr lang="en-US" sz="3200" dirty="0"/>
          </a:p>
        </p:txBody>
      </p:sp>
      <p:sp>
        <p:nvSpPr>
          <p:cNvPr id="3" name="TextBox 2"/>
          <p:cNvSpPr txBox="1"/>
          <p:nvPr/>
        </p:nvSpPr>
        <p:spPr>
          <a:xfrm>
            <a:off x="838200" y="2362200"/>
            <a:ext cx="8030212" cy="1815882"/>
          </a:xfrm>
          <a:prstGeom prst="rect">
            <a:avLst/>
          </a:prstGeom>
          <a:noFill/>
        </p:spPr>
        <p:txBody>
          <a:bodyPr wrap="none" rtlCol="0">
            <a:spAutoFit/>
          </a:bodyPr>
          <a:lstStyle/>
          <a:p>
            <a:pPr>
              <a:buFont typeface="Arial" pitchFamily="34" charset="0"/>
              <a:buChar char="•"/>
            </a:pPr>
            <a:r>
              <a:rPr lang="en-US" sz="2800" dirty="0" smtClean="0"/>
              <a:t>Combine </a:t>
            </a:r>
            <a:r>
              <a:rPr lang="en-US" sz="2800" dirty="0" smtClean="0"/>
              <a:t>financial reporting data with any other data</a:t>
            </a:r>
          </a:p>
          <a:p>
            <a:pPr>
              <a:buFont typeface="Arial" pitchFamily="34" charset="0"/>
              <a:buChar char="•"/>
            </a:pPr>
            <a:r>
              <a:rPr lang="en-US" sz="2800" dirty="0" smtClean="0"/>
              <a:t>Create </a:t>
            </a:r>
            <a:r>
              <a:rPr lang="en-US" sz="2800" u="sng" dirty="0" smtClean="0"/>
              <a:t>live</a:t>
            </a:r>
            <a:r>
              <a:rPr lang="en-US" sz="2800" dirty="0" smtClean="0"/>
              <a:t> </a:t>
            </a:r>
            <a:r>
              <a:rPr lang="en-US" sz="2800" dirty="0" err="1" smtClean="0"/>
              <a:t>mashups</a:t>
            </a:r>
            <a:r>
              <a:rPr lang="en-US" sz="2800" dirty="0" smtClean="0"/>
              <a:t> that </a:t>
            </a:r>
            <a:r>
              <a:rPr lang="en-US" sz="2800" u="sng" dirty="0" smtClean="0"/>
              <a:t>stay linked </a:t>
            </a:r>
            <a:r>
              <a:rPr lang="en-US" sz="2800" dirty="0" smtClean="0"/>
              <a:t>to the source</a:t>
            </a:r>
          </a:p>
          <a:p>
            <a:pPr>
              <a:buFont typeface="Arial" pitchFamily="34" charset="0"/>
              <a:buChar char="•"/>
            </a:pPr>
            <a:r>
              <a:rPr lang="en-US" sz="2800" dirty="0" smtClean="0"/>
              <a:t>Share the result with others who can add to it…</a:t>
            </a:r>
          </a:p>
          <a:p>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Identify potential cases of naked short selling by semantically linking XBRL filings with </a:t>
            </a:r>
            <a:r>
              <a:rPr lang="en-US" dirty="0" smtClean="0"/>
              <a:t>fails-to-deliver reports found at: </a:t>
            </a:r>
            <a:r>
              <a:rPr lang="en-US" dirty="0" smtClean="0">
                <a:hlinkClick r:id="rId3"/>
              </a:rPr>
              <a:t>http://www.sec.gov/foia/docs/failsdata.htm</a:t>
            </a:r>
            <a:endParaRPr lang="en-US" dirty="0" smtClean="0"/>
          </a:p>
          <a:p>
            <a:r>
              <a:rPr lang="en-US" dirty="0" smtClean="0"/>
              <a:t>10-Q </a:t>
            </a:r>
            <a:r>
              <a:rPr lang="en-US" dirty="0" smtClean="0"/>
              <a:t>and 10-K Interactive Data</a:t>
            </a:r>
          </a:p>
          <a:p>
            <a:r>
              <a:rPr lang="en-US" dirty="0" smtClean="0"/>
              <a:t>Fail-To-Deliver </a:t>
            </a:r>
            <a:r>
              <a:rPr lang="en-US" dirty="0" smtClean="0"/>
              <a:t>Data</a:t>
            </a:r>
          </a:p>
          <a:p>
            <a:pPr marL="0" indent="0">
              <a:buNone/>
            </a:pPr>
            <a:endParaRPr lang="en-US" dirty="0" smtClean="0"/>
          </a:p>
          <a:p>
            <a:pPr>
              <a:buNone/>
            </a:pPr>
            <a:endParaRPr lang="en-US" dirty="0"/>
          </a:p>
        </p:txBody>
      </p:sp>
      <p:sp>
        <p:nvSpPr>
          <p:cNvPr id="2" name="Title 1"/>
          <p:cNvSpPr>
            <a:spLocks noGrp="1"/>
          </p:cNvSpPr>
          <p:nvPr>
            <p:ph type="title"/>
          </p:nvPr>
        </p:nvSpPr>
        <p:spPr/>
        <p:txBody>
          <a:bodyPr/>
          <a:lstStyle/>
          <a:p>
            <a:r>
              <a:rPr lang="en-US" dirty="0" smtClean="0"/>
              <a:t>Scenario</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mbridge-semantics-1">
  <a:themeElements>
    <a:clrScheme name="Cambridge Semantics">
      <a:dk1>
        <a:sysClr val="windowText" lastClr="000000"/>
      </a:dk1>
      <a:lt1>
        <a:sysClr val="window" lastClr="FFFFFF"/>
      </a:lt1>
      <a:dk2>
        <a:srgbClr val="5C8BA4"/>
      </a:dk2>
      <a:lt2>
        <a:srgbClr val="EEECE1"/>
      </a:lt2>
      <a:accent1>
        <a:srgbClr val="27145F"/>
      </a:accent1>
      <a:accent2>
        <a:srgbClr val="770D0D"/>
      </a:accent2>
      <a:accent3>
        <a:srgbClr val="7CCBA5"/>
      </a:accent3>
      <a:accent4>
        <a:srgbClr val="7CB0CB"/>
      </a:accent4>
      <a:accent5>
        <a:srgbClr val="E9DA7F"/>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Overview Presentation</Template>
  <TotalTime>1302</TotalTime>
  <Words>2184</Words>
  <Application>Microsoft Office PowerPoint</Application>
  <PresentationFormat>On-screen Show (4:3)</PresentationFormat>
  <Paragraphs>324</Paragraphs>
  <Slides>62</Slides>
  <Notes>51</Notes>
  <HiddenSlides>9</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cambridge-semantics-1</vt:lpstr>
      <vt:lpstr>Slide 1</vt:lpstr>
      <vt:lpstr>Semantics Offers a New Paradigm</vt:lpstr>
      <vt:lpstr>A New Paradigm for Responsiveness and Agility</vt:lpstr>
      <vt:lpstr>Information Challenge: Limited Visibility</vt:lpstr>
      <vt:lpstr>The Power of a Semantic Fabric: Data lives at the source, anyone can leverage it</vt:lpstr>
      <vt:lpstr>XBRL Meets Semantic Standards</vt:lpstr>
      <vt:lpstr>A Word (Picture) on Structure</vt:lpstr>
      <vt:lpstr>Add tools for non-technical users and anyone can answer their own questions quickly </vt:lpstr>
      <vt:lpstr>Scenario</vt:lpstr>
      <vt:lpstr>Financial Statement Facts</vt:lpstr>
      <vt:lpstr>Interactive Data Relationships</vt:lpstr>
      <vt:lpstr>Ratings</vt:lpstr>
      <vt:lpstr>Fail-to-Deliver</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XBRL Meets Semantic Standards</vt:lpstr>
      <vt:lpstr>Practical Semantics Applied to Recovery.gov</vt:lpstr>
      <vt:lpstr>Simple Questions, Hard to Answer</vt:lpstr>
      <vt:lpstr>The Answers Live in Three Sources </vt:lpstr>
      <vt:lpstr>Like This…</vt:lpstr>
      <vt:lpstr>Or this…</vt:lpstr>
      <vt:lpstr>How it’s Done: Leave Data Where it Lives and…</vt:lpstr>
      <vt:lpstr>Linking Source Data is Simple</vt:lpstr>
      <vt:lpstr>Linking Source Data is Simple</vt:lpstr>
      <vt:lpstr>Different Source, Same Process</vt:lpstr>
      <vt:lpstr>Select a Data Set</vt:lpstr>
      <vt:lpstr>Repeat the Process</vt:lpstr>
      <vt:lpstr>Repeat the Process</vt:lpstr>
      <vt:lpstr>Anzo on the Web Can Work With It</vt:lpstr>
      <vt:lpstr>Lenses Allow Various Views</vt:lpstr>
      <vt:lpstr>Combined Data Displayed Graphically</vt:lpstr>
      <vt:lpstr>Another Option… Combining and Filtering Data</vt:lpstr>
      <vt:lpstr>Manipulate As Desired</vt:lpstr>
      <vt:lpstr>Apply a Finer Filter</vt:lpstr>
      <vt:lpstr>Add More Data to Your View</vt:lpstr>
      <vt:lpstr>The New Data is Immediately Available</vt:lpstr>
      <vt:lpstr>Add Filters on the Fly</vt:lpstr>
      <vt:lpstr>The Filter is Added</vt:lpstr>
      <vt:lpstr>…and Works Immediately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Standard Data Means More Data With Lower Barriers</dc:title>
  <dc:creator> Lee</dc:creator>
  <cp:lastModifiedBy>Michael Cataldo</cp:lastModifiedBy>
  <cp:revision>21</cp:revision>
  <dcterms:created xsi:type="dcterms:W3CDTF">2009-10-05T00:15:38Z</dcterms:created>
  <dcterms:modified xsi:type="dcterms:W3CDTF">2009-10-06T15:07:27Z</dcterms:modified>
</cp:coreProperties>
</file>