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6" r:id="rId7"/>
    <p:sldId id="262" r:id="rId8"/>
    <p:sldId id="263" r:id="rId9"/>
    <p:sldId id="277" r:id="rId10"/>
    <p:sldId id="278" r:id="rId11"/>
    <p:sldId id="274" r:id="rId12"/>
    <p:sldId id="276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88344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85800" y="1531938"/>
            <a:ext cx="7772400" cy="1470025"/>
          </a:xfrm>
        </p:spPr>
        <p:txBody>
          <a:bodyPr/>
          <a:lstStyle>
            <a:lvl1pPr algn="ctr">
              <a:buNone/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41" descr="logoba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575"/>
            <a:ext cx="9144000" cy="585788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>
            <a:off x="535753" y="6286520"/>
            <a:ext cx="8072494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" descr="C:\temp\IBBT_Logo_WEB\WEB\ZONDER BASELINE\IBBT_logo.png"/>
          <p:cNvPicPr>
            <a:picLocks noChangeAspect="1" noChangeArrowheads="1"/>
          </p:cNvPicPr>
          <p:nvPr/>
        </p:nvPicPr>
        <p:blipFill>
          <a:blip r:embed="rId3" cstate="print"/>
          <a:srcRect l="9558" t="22687" r="7618" b="41667"/>
          <a:stretch>
            <a:fillRect/>
          </a:stretch>
        </p:blipFill>
        <p:spPr bwMode="auto">
          <a:xfrm>
            <a:off x="426262" y="6288108"/>
            <a:ext cx="1278785" cy="388917"/>
          </a:xfrm>
          <a:prstGeom prst="rect">
            <a:avLst/>
          </a:prstGeom>
          <a:noFill/>
        </p:spPr>
      </p:pic>
      <p:pic>
        <p:nvPicPr>
          <p:cNvPr id="18" name="Picture 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5825" y="125413"/>
            <a:ext cx="6905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6351948" y="171329"/>
            <a:ext cx="22878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/>
            <a:r>
              <a:rPr lang="en-GB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ELIS – Multimedia Lab</a:t>
            </a:r>
          </a:p>
        </p:txBody>
      </p:sp>
      <p:pic>
        <p:nvPicPr>
          <p:cNvPr id="20" name="Picture 25" descr="LOGO_MM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6358" y="6423025"/>
            <a:ext cx="1038225" cy="25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533400"/>
            <a:ext cx="2036762" cy="5661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5957888" cy="5661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95400"/>
            <a:ext cx="3983037" cy="489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3750" y="1295400"/>
            <a:ext cx="3983038" cy="4899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9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5" name="Picture 41" descr="logobal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55575"/>
            <a:ext cx="9144000" cy="5857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2763" y="1295400"/>
            <a:ext cx="8118475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72528" y="6438149"/>
            <a:ext cx="5714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fld id="{13551268-EA87-42D7-9E4D-7D1DB672A745}" type="slidenum">
              <a:rPr lang="en-GB" sz="1200" smtClean="0">
                <a:latin typeface="Calibri" pitchFamily="34" charset="0"/>
              </a:rPr>
              <a:pPr algn="ctr"/>
              <a:t>‹#›</a:t>
            </a:fld>
            <a:endParaRPr lang="en-GB" sz="1200" dirty="0">
              <a:latin typeface="Calibri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533400"/>
            <a:ext cx="814705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pic>
        <p:nvPicPr>
          <p:cNvPr id="1064" name="Picture 4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85825" y="125413"/>
            <a:ext cx="6905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66" name="Text Box 42"/>
          <p:cNvSpPr txBox="1">
            <a:spLocks noChangeArrowheads="1"/>
          </p:cNvSpPr>
          <p:nvPr/>
        </p:nvSpPr>
        <p:spPr bwMode="auto">
          <a:xfrm>
            <a:off x="6351948" y="171329"/>
            <a:ext cx="22878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/>
            <a:r>
              <a:rPr lang="en-GB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ELIS – Multimedia Lab</a:t>
            </a:r>
          </a:p>
        </p:txBody>
      </p:sp>
      <p:pic>
        <p:nvPicPr>
          <p:cNvPr id="1049" name="Picture 25" descr="LOGO_MM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76358" y="6423025"/>
            <a:ext cx="1038225" cy="254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35753" y="6286520"/>
            <a:ext cx="80724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&lt;Automatic evaluation</a:t>
            </a:r>
            <a:r>
              <a:rPr lang="en-US" sz="1000" baseline="0" dirty="0" smtClean="0">
                <a:latin typeface="Calibri" pitchFamily="34" charset="0"/>
              </a:rPr>
              <a:t> framework for MF TCs</a:t>
            </a:r>
            <a:r>
              <a:rPr lang="en-US" sz="1000" dirty="0" smtClean="0">
                <a:latin typeface="Calibri" pitchFamily="34" charset="0"/>
              </a:rPr>
              <a:t>&gt;</a:t>
            </a:r>
          </a:p>
          <a:p>
            <a:pPr algn="ctr"/>
            <a:r>
              <a:rPr lang="en-US" sz="1000" dirty="0" smtClean="0">
                <a:latin typeface="Calibri" pitchFamily="34" charset="0"/>
              </a:rPr>
              <a:t>&lt;Davy</a:t>
            </a:r>
            <a:r>
              <a:rPr lang="en-US" sz="1000" baseline="0" dirty="0" smtClean="0">
                <a:latin typeface="Calibri" pitchFamily="34" charset="0"/>
              </a:rPr>
              <a:t> Van </a:t>
            </a:r>
            <a:r>
              <a:rPr lang="en-US" sz="1000" baseline="0" dirty="0" err="1" smtClean="0">
                <a:latin typeface="Calibri" pitchFamily="34" charset="0"/>
              </a:rPr>
              <a:t>Deursen</a:t>
            </a:r>
            <a:r>
              <a:rPr lang="en-US" sz="1000" baseline="0" dirty="0" smtClean="0">
                <a:latin typeface="Calibri" pitchFamily="34" charset="0"/>
              </a:rPr>
              <a:t>, Wim Van Lancker</a:t>
            </a:r>
            <a:r>
              <a:rPr lang="en-US" sz="1000" dirty="0" smtClean="0">
                <a:latin typeface="Calibri" pitchFamily="34" charset="0"/>
              </a:rPr>
              <a:t>&gt;</a:t>
            </a:r>
          </a:p>
          <a:p>
            <a:pPr algn="ctr"/>
            <a:endParaRPr lang="en-GB" sz="1000" dirty="0">
              <a:latin typeface="Calibri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35753" y="6286520"/>
            <a:ext cx="8072494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 descr="C:\temp\IBBT_Logo_WEB\WEB\ZONDER BASELINE\IBBT_logo.png"/>
          <p:cNvPicPr>
            <a:picLocks noChangeAspect="1" noChangeArrowheads="1"/>
          </p:cNvPicPr>
          <p:nvPr/>
        </p:nvPicPr>
        <p:blipFill>
          <a:blip r:embed="rId17" cstate="print"/>
          <a:srcRect l="6246" t="22541" r="9221" b="38173"/>
          <a:stretch>
            <a:fillRect/>
          </a:stretch>
        </p:blipFill>
        <p:spPr bwMode="auto">
          <a:xfrm>
            <a:off x="375138" y="6286520"/>
            <a:ext cx="1305170" cy="42862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insuna.elis.ugent.be/content/TC_spatial_25fps_with_audio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Davy Van </a:t>
            </a:r>
            <a:r>
              <a:rPr lang="en-US" dirty="0" err="1" smtClean="0"/>
              <a:t>Deursen</a:t>
            </a:r>
            <a:r>
              <a:rPr lang="en-US" dirty="0" smtClean="0"/>
              <a:t>, Wim Van Lancker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Requirements for </a:t>
            </a:r>
          </a:p>
          <a:p>
            <a:r>
              <a:rPr lang="en-US" dirty="0" smtClean="0"/>
              <a:t>automatic </a:t>
            </a:r>
            <a:r>
              <a:rPr lang="en-US" dirty="0" smtClean="0"/>
              <a:t>evaluation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MF TCs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281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example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76200" y="3048000"/>
            <a:ext cx="1066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xywh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</a:t>
            </a: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2,2,20,20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2667000"/>
            <a:ext cx="8382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1143000" y="29718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9812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3622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25908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25908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xywh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=2,2,20,20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2209800"/>
            <a:ext cx="609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914650"/>
            <a:ext cx="609600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3"/>
            <a:endCxn id="49" idx="1"/>
          </p:cNvCxnSpPr>
          <p:nvPr/>
        </p:nvCxnSpPr>
        <p:spPr>
          <a:xfrm>
            <a:off x="2438400" y="2971800"/>
            <a:ext cx="609600" cy="7429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2590800"/>
            <a:ext cx="838200" cy="6476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29400" y="3429000"/>
            <a:ext cx="1752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9146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629400" y="20574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29400" y="2666999"/>
            <a:ext cx="2362200" cy="542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m.ogv?xywh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=2,2,20,20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51" name="Straight Arrow Connector 50"/>
          <p:cNvCxnSpPr>
            <a:stCxn id="32" idx="3"/>
            <a:endCxn id="46" idx="1"/>
          </p:cNvCxnSpPr>
          <p:nvPr/>
        </p:nvCxnSpPr>
        <p:spPr>
          <a:xfrm flipV="1">
            <a:off x="6096000" y="2286000"/>
            <a:ext cx="533400" cy="628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  <a:endCxn id="47" idx="1"/>
          </p:cNvCxnSpPr>
          <p:nvPr/>
        </p:nvCxnSpPr>
        <p:spPr>
          <a:xfrm>
            <a:off x="6096000" y="2914650"/>
            <a:ext cx="533400" cy="238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2" idx="3"/>
            <a:endCxn id="38" idx="1"/>
          </p:cNvCxnSpPr>
          <p:nvPr/>
        </p:nvCxnSpPr>
        <p:spPr>
          <a:xfrm>
            <a:off x="6096000" y="2914650"/>
            <a:ext cx="533400" cy="742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3390901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5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track example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152400" y="3505200"/>
            <a:ext cx="990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track=1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124200"/>
            <a:ext cx="838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1143000" y="3429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9812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8194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3048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25908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track=1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41910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bytes=…-…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49911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2209800"/>
            <a:ext cx="6096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914650"/>
            <a:ext cx="609600" cy="51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4" idx="1"/>
          </p:cNvCxnSpPr>
          <p:nvPr/>
        </p:nvCxnSpPr>
        <p:spPr>
          <a:xfrm>
            <a:off x="2438400" y="3429000"/>
            <a:ext cx="609600" cy="1085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5" idx="1"/>
          </p:cNvCxnSpPr>
          <p:nvPr/>
        </p:nvCxnSpPr>
        <p:spPr>
          <a:xfrm>
            <a:off x="2438400" y="3429000"/>
            <a:ext cx="609600" cy="1885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48000" y="33909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track=1/redirect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29" name="Straight Arrow Connector 28"/>
          <p:cNvCxnSpPr>
            <a:stCxn id="5" idx="3"/>
            <a:endCxn id="28" idx="1"/>
          </p:cNvCxnSpPr>
          <p:nvPr/>
        </p:nvCxnSpPr>
        <p:spPr>
          <a:xfrm>
            <a:off x="2438400" y="3429000"/>
            <a:ext cx="6096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25908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9906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track=1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67000" y="3543301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bytes=…-…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67000" y="2667000"/>
            <a:ext cx="1752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9146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58000" y="5334000"/>
            <a:ext cx="1752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858000" y="15240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58000" y="20574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m.ogv?track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=1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8" name="Straight Arrow Connector 47"/>
          <p:cNvCxnSpPr>
            <a:stCxn id="32" idx="3"/>
            <a:endCxn id="34" idx="1"/>
          </p:cNvCxnSpPr>
          <p:nvPr/>
        </p:nvCxnSpPr>
        <p:spPr>
          <a:xfrm flipV="1">
            <a:off x="6096000" y="1219200"/>
            <a:ext cx="762000" cy="169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3"/>
            <a:endCxn id="46" idx="1"/>
          </p:cNvCxnSpPr>
          <p:nvPr/>
        </p:nvCxnSpPr>
        <p:spPr>
          <a:xfrm flipV="1">
            <a:off x="6096000" y="1752600"/>
            <a:ext cx="762000" cy="1162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  <a:endCxn id="47" idx="1"/>
          </p:cNvCxnSpPr>
          <p:nvPr/>
        </p:nvCxnSpPr>
        <p:spPr>
          <a:xfrm flipV="1">
            <a:off x="6096000" y="2324100"/>
            <a:ext cx="762000" cy="590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2" idx="3"/>
            <a:endCxn id="38" idx="1"/>
          </p:cNvCxnSpPr>
          <p:nvPr/>
        </p:nvCxnSpPr>
        <p:spPr>
          <a:xfrm flipV="1">
            <a:off x="6096000" y="2895600"/>
            <a:ext cx="771000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257800" y="3390901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28" idx="3"/>
            <a:endCxn id="60" idx="1"/>
          </p:cNvCxnSpPr>
          <p:nvPr/>
        </p:nvCxnSpPr>
        <p:spPr>
          <a:xfrm>
            <a:off x="4800600" y="3714750"/>
            <a:ext cx="4572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867000" y="4101525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858000" y="46482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m.ogv?track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=1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65" name="Straight Arrow Connector 64"/>
          <p:cNvCxnSpPr>
            <a:stCxn id="60" idx="3"/>
            <a:endCxn id="35" idx="1"/>
          </p:cNvCxnSpPr>
          <p:nvPr/>
        </p:nvCxnSpPr>
        <p:spPr>
          <a:xfrm>
            <a:off x="6096000" y="3714751"/>
            <a:ext cx="771000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3"/>
            <a:endCxn id="63" idx="1"/>
          </p:cNvCxnSpPr>
          <p:nvPr/>
        </p:nvCxnSpPr>
        <p:spPr>
          <a:xfrm>
            <a:off x="6096000" y="3714751"/>
            <a:ext cx="771000" cy="615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0" idx="3"/>
            <a:endCxn id="64" idx="1"/>
          </p:cNvCxnSpPr>
          <p:nvPr/>
        </p:nvCxnSpPr>
        <p:spPr>
          <a:xfrm>
            <a:off x="6096000" y="3714751"/>
            <a:ext cx="762000" cy="1200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0" idx="3"/>
            <a:endCxn id="45" idx="1"/>
          </p:cNvCxnSpPr>
          <p:nvPr/>
        </p:nvCxnSpPr>
        <p:spPr>
          <a:xfrm>
            <a:off x="6096000" y="3714751"/>
            <a:ext cx="762000" cy="18478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85800" y="5802868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Cases to add: include-setup</a:t>
            </a:r>
            <a:endParaRPr lang="nl-BE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9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UA-undetectable ‘invalid’ track example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76200" y="3505200"/>
            <a:ext cx="10668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track=54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124200"/>
            <a:ext cx="838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1143000" y="3429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2192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8194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3048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18288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3429000"/>
            <a:ext cx="175260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track=54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1447800"/>
            <a:ext cx="609600" cy="198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152650"/>
            <a:ext cx="609600" cy="1276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4" idx="1"/>
          </p:cNvCxnSpPr>
          <p:nvPr/>
        </p:nvCxnSpPr>
        <p:spPr>
          <a:xfrm>
            <a:off x="2438400" y="3429000"/>
            <a:ext cx="609600" cy="323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48000" y="52578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29" name="Straight Arrow Connector 28"/>
          <p:cNvCxnSpPr>
            <a:stCxn id="5" idx="3"/>
            <a:endCxn id="28" idx="1"/>
          </p:cNvCxnSpPr>
          <p:nvPr/>
        </p:nvCxnSpPr>
        <p:spPr>
          <a:xfrm>
            <a:off x="2438400" y="3429000"/>
            <a:ext cx="609600" cy="2152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18288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1143000"/>
            <a:ext cx="1981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67000" y="2209800"/>
            <a:ext cx="1972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1526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858000" y="1676400"/>
            <a:ext cx="1981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8" name="Straight Arrow Connector 47"/>
          <p:cNvCxnSpPr>
            <a:stCxn id="32" idx="3"/>
            <a:endCxn id="34" idx="1"/>
          </p:cNvCxnSpPr>
          <p:nvPr/>
        </p:nvCxnSpPr>
        <p:spPr>
          <a:xfrm flipV="1">
            <a:off x="6096000" y="1371600"/>
            <a:ext cx="762000" cy="781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3"/>
            <a:endCxn id="46" idx="1"/>
          </p:cNvCxnSpPr>
          <p:nvPr/>
        </p:nvCxnSpPr>
        <p:spPr>
          <a:xfrm flipV="1">
            <a:off x="6096000" y="1905000"/>
            <a:ext cx="762000" cy="247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2" idx="3"/>
            <a:endCxn id="38" idx="1"/>
          </p:cNvCxnSpPr>
          <p:nvPr/>
        </p:nvCxnSpPr>
        <p:spPr>
          <a:xfrm>
            <a:off x="6096000" y="2152650"/>
            <a:ext cx="7710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257800" y="34290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67000" y="3733800"/>
            <a:ext cx="1972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1" name="Straight Arrow Connector 30"/>
          <p:cNvCxnSpPr>
            <a:stCxn id="14" idx="3"/>
            <a:endCxn id="26" idx="1"/>
          </p:cNvCxnSpPr>
          <p:nvPr/>
        </p:nvCxnSpPr>
        <p:spPr>
          <a:xfrm>
            <a:off x="4800600" y="37528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58000" y="3200400"/>
            <a:ext cx="1981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???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6" name="Straight Arrow Connector 35"/>
          <p:cNvCxnSpPr>
            <a:stCxn id="26" idx="3"/>
            <a:endCxn id="33" idx="1"/>
          </p:cNvCxnSpPr>
          <p:nvPr/>
        </p:nvCxnSpPr>
        <p:spPr>
          <a:xfrm flipV="1">
            <a:off x="6096000" y="3429000"/>
            <a:ext cx="762000" cy="323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6" idx="3"/>
            <a:endCxn id="30" idx="1"/>
          </p:cNvCxnSpPr>
          <p:nvPr/>
        </p:nvCxnSpPr>
        <p:spPr>
          <a:xfrm>
            <a:off x="6096000" y="3752850"/>
            <a:ext cx="771000" cy="209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048000" y="4267200"/>
            <a:ext cx="17526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track=54;</a:t>
            </a:r>
          </a:p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incl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257800" y="43434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867000" y="5105400"/>
            <a:ext cx="1972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3" name="Straight Arrow Connector 42"/>
          <p:cNvCxnSpPr>
            <a:stCxn id="40" idx="3"/>
            <a:endCxn id="41" idx="1"/>
          </p:cNvCxnSpPr>
          <p:nvPr/>
        </p:nvCxnSpPr>
        <p:spPr>
          <a:xfrm flipV="1">
            <a:off x="4800600" y="4667250"/>
            <a:ext cx="457200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858000" y="4572000"/>
            <a:ext cx="1981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5" name="Straight Arrow Connector 44"/>
          <p:cNvCxnSpPr>
            <a:stCxn id="41" idx="3"/>
            <a:endCxn id="44" idx="1"/>
          </p:cNvCxnSpPr>
          <p:nvPr/>
        </p:nvCxnSpPr>
        <p:spPr>
          <a:xfrm>
            <a:off x="6096000" y="4667250"/>
            <a:ext cx="762000" cy="133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1" idx="3"/>
            <a:endCxn id="42" idx="1"/>
          </p:cNvCxnSpPr>
          <p:nvPr/>
        </p:nvCxnSpPr>
        <p:spPr>
          <a:xfrm>
            <a:off x="6096000" y="4667250"/>
            <a:ext cx="771000" cy="666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3"/>
            <a:endCxn id="40" idx="1"/>
          </p:cNvCxnSpPr>
          <p:nvPr/>
        </p:nvCxnSpPr>
        <p:spPr>
          <a:xfrm>
            <a:off x="2438400" y="3429000"/>
            <a:ext cx="609600" cy="1257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048000" y="26289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bytes=0-22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52" name="Straight Arrow Connector 51"/>
          <p:cNvCxnSpPr>
            <a:stCxn id="5" idx="3"/>
            <a:endCxn id="50" idx="1"/>
          </p:cNvCxnSpPr>
          <p:nvPr/>
        </p:nvCxnSpPr>
        <p:spPr>
          <a:xfrm flipV="1">
            <a:off x="2438400" y="2952750"/>
            <a:ext cx="609600" cy="476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85800" y="5802868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Cases to add: redirect</a:t>
            </a:r>
            <a:endParaRPr lang="nl-BE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4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TODOs</a:t>
            </a:r>
          </a:p>
          <a:p>
            <a:pPr lvl="1"/>
            <a:r>
              <a:rPr lang="en-US" dirty="0" smtClean="0"/>
              <a:t>provide detailed, machine-readable TC descriptions </a:t>
            </a:r>
          </a:p>
          <a:p>
            <a:pPr lvl="2"/>
            <a:r>
              <a:rPr lang="en-US" dirty="0" smtClean="0"/>
              <a:t>and extend Corrib?</a:t>
            </a:r>
          </a:p>
          <a:p>
            <a:pPr lvl="1"/>
            <a:r>
              <a:rPr lang="en-US" dirty="0" smtClean="0"/>
              <a:t>write evaluation software </a:t>
            </a:r>
          </a:p>
          <a:p>
            <a:r>
              <a:rPr lang="en-US" dirty="0" smtClean="0"/>
              <a:t>Questions</a:t>
            </a:r>
            <a:endParaRPr lang="en-US" dirty="0"/>
          </a:p>
          <a:p>
            <a:pPr lvl="1"/>
            <a:r>
              <a:rPr lang="en-US" dirty="0"/>
              <a:t>w</a:t>
            </a:r>
            <a:r>
              <a:rPr lang="en-US" dirty="0" smtClean="0"/>
              <a:t>hich </a:t>
            </a:r>
            <a:r>
              <a:rPr lang="en-US" dirty="0" smtClean="0"/>
              <a:t>and how much media resources to </a:t>
            </a:r>
            <a:r>
              <a:rPr lang="en-US" dirty="0" smtClean="0"/>
              <a:t>use?</a:t>
            </a:r>
            <a:endParaRPr lang="en-US" dirty="0" smtClean="0"/>
          </a:p>
          <a:p>
            <a:pPr lvl="2"/>
            <a:r>
              <a:rPr lang="en-US" dirty="0" smtClean="0"/>
              <a:t>we can vary in container </a:t>
            </a:r>
            <a:r>
              <a:rPr lang="en-US" dirty="0" smtClean="0"/>
              <a:t>formats, codecs, codec profiles, codec settings (intra frame period), …</a:t>
            </a:r>
          </a:p>
          <a:p>
            <a:pPr lvl="1"/>
            <a:r>
              <a:rPr lang="en-US" dirty="0" smtClean="0"/>
              <a:t>URI fragments vs. URI </a:t>
            </a:r>
            <a:r>
              <a:rPr lang="en-US" dirty="0" smtClean="0"/>
              <a:t>queries?</a:t>
            </a:r>
            <a:endParaRPr lang="en-US" dirty="0" smtClean="0"/>
          </a:p>
          <a:p>
            <a:pPr lvl="2"/>
            <a:r>
              <a:rPr lang="en-US" dirty="0" smtClean="0"/>
              <a:t>for the moment: only URI fragments</a:t>
            </a:r>
          </a:p>
          <a:p>
            <a:pPr lvl="2"/>
            <a:r>
              <a:rPr lang="en-US" dirty="0" smtClean="0"/>
              <a:t>URI queries</a:t>
            </a:r>
          </a:p>
          <a:p>
            <a:pPr lvl="3"/>
            <a:r>
              <a:rPr lang="en-US" dirty="0" smtClean="0"/>
              <a:t>e.g., media.mp4?xywh=100,100,50,50 -&gt; transcoding on server?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what if the server </a:t>
            </a:r>
            <a:r>
              <a:rPr lang="en-US" dirty="0" smtClean="0"/>
              <a:t>chooses what it returns (not exactly the shortest time range possible </a:t>
            </a:r>
            <a:r>
              <a:rPr lang="en-US" dirty="0" smtClean="0"/>
              <a:t>…)?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TODOs – questions – Issues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7908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arsing of a </a:t>
            </a:r>
            <a:r>
              <a:rPr lang="en-US" dirty="0"/>
              <a:t>m</a:t>
            </a:r>
            <a:r>
              <a:rPr lang="en-US" dirty="0" smtClean="0"/>
              <a:t>edia fragment</a:t>
            </a:r>
          </a:p>
          <a:p>
            <a:r>
              <a:rPr lang="en-US" dirty="0"/>
              <a:t>R</a:t>
            </a:r>
            <a:r>
              <a:rPr lang="en-US" dirty="0" smtClean="0"/>
              <a:t>etrieval of the media fragment scenarios</a:t>
            </a:r>
          </a:p>
          <a:p>
            <a:pPr lvl="1"/>
            <a:r>
              <a:rPr lang="en-US" dirty="0" smtClean="0"/>
              <a:t>retrieve the full media resource</a:t>
            </a:r>
          </a:p>
          <a:p>
            <a:pPr lvl="1"/>
            <a:r>
              <a:rPr lang="en-US" dirty="0" smtClean="0"/>
              <a:t>UA performs mapping and sends HTTP byte range request</a:t>
            </a:r>
          </a:p>
          <a:p>
            <a:pPr lvl="1"/>
            <a:r>
              <a:rPr lang="en-US" dirty="0" smtClean="0"/>
              <a:t>UA sends HTTP time/track range request</a:t>
            </a:r>
          </a:p>
          <a:p>
            <a:pPr lvl="2"/>
            <a:r>
              <a:rPr lang="en-US" dirty="0" smtClean="0"/>
              <a:t>with or without redirect …</a:t>
            </a:r>
          </a:p>
          <a:p>
            <a:pPr lvl="2"/>
            <a:r>
              <a:rPr lang="en-US" dirty="0" smtClean="0"/>
              <a:t>with or without setup information …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Interpretation/rendering of the HTTP response</a:t>
            </a:r>
          </a:p>
          <a:p>
            <a:pPr lvl="1"/>
            <a:r>
              <a:rPr lang="en-US" dirty="0" smtClean="0"/>
              <a:t>play/visualize the media fragment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 MF-aware UA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553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testing of </a:t>
            </a:r>
            <a:r>
              <a:rPr lang="en-US" dirty="0" err="1" smtClean="0"/>
              <a:t>parsing+retrieval</a:t>
            </a:r>
            <a:endParaRPr lang="en-US" dirty="0" smtClean="0"/>
          </a:p>
          <a:p>
            <a:pPr lvl="1"/>
            <a:r>
              <a:rPr lang="en-US" dirty="0" smtClean="0"/>
              <a:t>catch HTTP requests from the UA</a:t>
            </a:r>
          </a:p>
          <a:p>
            <a:pPr lvl="1"/>
            <a:r>
              <a:rPr lang="en-US" dirty="0" smtClean="0"/>
              <a:t>information necessary in the TC</a:t>
            </a:r>
          </a:p>
          <a:p>
            <a:pPr lvl="2"/>
            <a:r>
              <a:rPr lang="en-US" dirty="0" smtClean="0"/>
              <a:t>media fragment URI + corresponding HTTP </a:t>
            </a:r>
            <a:r>
              <a:rPr lang="en-US" dirty="0" smtClean="0"/>
              <a:t>request(s)</a:t>
            </a:r>
            <a:endParaRPr lang="en-US" dirty="0" smtClean="0"/>
          </a:p>
          <a:p>
            <a:pPr lvl="1"/>
            <a:r>
              <a:rPr lang="en-US" dirty="0" smtClean="0"/>
              <a:t>conclusion: should be feasible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Automatic testing of interpretation/rendering</a:t>
            </a:r>
          </a:p>
          <a:p>
            <a:pPr lvl="1"/>
            <a:r>
              <a:rPr lang="en-US" dirty="0" smtClean="0"/>
              <a:t>computer vision algorithms -&gt; lot of work, not feasible</a:t>
            </a:r>
            <a:endParaRPr lang="en-US" dirty="0" smtClean="0"/>
          </a:p>
          <a:p>
            <a:pPr lvl="1"/>
            <a:r>
              <a:rPr lang="en-US" dirty="0"/>
              <a:t>m</a:t>
            </a:r>
            <a:r>
              <a:rPr lang="en-US" dirty="0" smtClean="0"/>
              <a:t>anual </a:t>
            </a:r>
            <a:r>
              <a:rPr lang="en-US" dirty="0" smtClean="0"/>
              <a:t>testing (inspired on </a:t>
            </a:r>
            <a:r>
              <a:rPr lang="en-US" dirty="0" smtClean="0"/>
              <a:t>for example SVG </a:t>
            </a:r>
            <a:r>
              <a:rPr lang="en-US" dirty="0" smtClean="0"/>
              <a:t>test cases)</a:t>
            </a:r>
          </a:p>
          <a:p>
            <a:pPr lvl="2"/>
            <a:r>
              <a:rPr lang="en-US" dirty="0" smtClean="0"/>
              <a:t>create an artificial </a:t>
            </a:r>
            <a:r>
              <a:rPr lang="en-US" dirty="0" smtClean="0"/>
              <a:t>a/v resource</a:t>
            </a:r>
            <a:r>
              <a:rPr lang="en-US" dirty="0" smtClean="0"/>
              <a:t> enabling the manual validation of the </a:t>
            </a:r>
            <a:r>
              <a:rPr lang="en-US" dirty="0" smtClean="0"/>
              <a:t>result (e.g., show a clock for temporal fragment evaluation)</a:t>
            </a:r>
          </a:p>
          <a:p>
            <a:pPr lvl="1"/>
            <a:r>
              <a:rPr lang="nl-BE" sz="1800" dirty="0">
                <a:hlinkClick r:id="rId2"/>
              </a:rPr>
              <a:t>http://ninsuna.elis.ugent.be/content/TC_spatial_25fps_with_audio.mp4</a:t>
            </a:r>
            <a:endParaRPr lang="en-US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 MF-aware UA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47821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Parsing of HTTP Range header</a:t>
            </a:r>
          </a:p>
          <a:p>
            <a:r>
              <a:rPr lang="en-US" dirty="0" smtClean="0"/>
              <a:t>Extraction of the requested media fragment</a:t>
            </a:r>
          </a:p>
          <a:p>
            <a:pPr lvl="1"/>
            <a:r>
              <a:rPr lang="en-US" dirty="0" smtClean="0"/>
              <a:t>server-triggered redirect (e.g., for tracks)</a:t>
            </a:r>
          </a:p>
          <a:p>
            <a:pPr lvl="1"/>
            <a:r>
              <a:rPr lang="en-US" dirty="0" smtClean="0"/>
              <a:t>calculate byte-time/track mapping and return bytes corresponding to the found byte range</a:t>
            </a:r>
          </a:p>
          <a:p>
            <a:endParaRPr lang="en-US" dirty="0"/>
          </a:p>
          <a:p>
            <a:r>
              <a:rPr lang="en-US" dirty="0" smtClean="0"/>
              <a:t>Automatic testing of parsing and extraction</a:t>
            </a:r>
          </a:p>
          <a:p>
            <a:pPr lvl="1"/>
            <a:r>
              <a:rPr lang="en-US" dirty="0" smtClean="0"/>
              <a:t>catch response </a:t>
            </a:r>
          </a:p>
          <a:p>
            <a:pPr lvl="1"/>
            <a:r>
              <a:rPr lang="en-US" dirty="0" smtClean="0"/>
              <a:t>information necessary in the TC</a:t>
            </a:r>
          </a:p>
          <a:p>
            <a:pPr lvl="2"/>
            <a:r>
              <a:rPr lang="en-US" dirty="0" smtClean="0"/>
              <a:t>Range header and corresponding response headers</a:t>
            </a:r>
          </a:p>
          <a:p>
            <a:pPr lvl="3"/>
            <a:r>
              <a:rPr lang="en-US" dirty="0" smtClean="0"/>
              <a:t>we assume that the server is able to provide the correct bytes according to its </a:t>
            </a:r>
            <a:r>
              <a:rPr lang="en-US" dirty="0" smtClean="0"/>
              <a:t>calculated byte </a:t>
            </a:r>
            <a:r>
              <a:rPr lang="en-US" dirty="0" smtClean="0"/>
              <a:t>ranges</a:t>
            </a:r>
          </a:p>
          <a:p>
            <a:pPr lvl="1"/>
            <a:endParaRPr lang="en-US" dirty="0" smtClean="0"/>
          </a:p>
          <a:p>
            <a:pPr lvl="1"/>
            <a:endParaRPr lang="nl-B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 MF-aware server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4674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evaluation of the TCs demands detailed TC inputs</a:t>
            </a:r>
          </a:p>
          <a:p>
            <a:pPr lvl="1"/>
            <a:r>
              <a:rPr lang="en-US" dirty="0"/>
              <a:t>existing media resource</a:t>
            </a:r>
          </a:p>
          <a:p>
            <a:pPr lvl="1"/>
            <a:r>
              <a:rPr lang="en-US" dirty="0" smtClean="0"/>
              <a:t>media fragment (e.g., t=10,20)</a:t>
            </a:r>
          </a:p>
          <a:p>
            <a:pPr lvl="1"/>
            <a:r>
              <a:rPr lang="en-US" dirty="0" smtClean="0"/>
              <a:t>possible MF-specific </a:t>
            </a:r>
            <a:r>
              <a:rPr lang="en-US" dirty="0" smtClean="0"/>
              <a:t>HTTP request headers (i.e., Range and Accept-Range-Redirect</a:t>
            </a:r>
            <a:r>
              <a:rPr lang="en-US" dirty="0" smtClean="0"/>
              <a:t>) combinations</a:t>
            </a:r>
            <a:endParaRPr lang="en-US" dirty="0" smtClean="0"/>
          </a:p>
          <a:p>
            <a:pPr lvl="1"/>
            <a:r>
              <a:rPr lang="en-US" dirty="0" smtClean="0"/>
              <a:t>possible MF-specific </a:t>
            </a:r>
            <a:r>
              <a:rPr lang="en-US" dirty="0" smtClean="0"/>
              <a:t>HTTP response headers (i.e., </a:t>
            </a:r>
            <a:r>
              <a:rPr lang="en-US" dirty="0" smtClean="0"/>
              <a:t>Content-Range-Mapping)</a:t>
            </a:r>
            <a:endParaRPr lang="nl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914400" y="2209800"/>
            <a:ext cx="75438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Rectangle 4"/>
          <p:cNvSpPr/>
          <p:nvPr/>
        </p:nvSpPr>
        <p:spPr>
          <a:xfrm>
            <a:off x="990600" y="2667000"/>
            <a:ext cx="7543800" cy="16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extBox 5"/>
          <p:cNvSpPr txBox="1"/>
          <p:nvPr/>
        </p:nvSpPr>
        <p:spPr>
          <a:xfrm>
            <a:off x="6324600" y="4267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Server validation</a:t>
            </a:r>
            <a:endParaRPr lang="nl-BE" sz="2000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180969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UA validation</a:t>
            </a:r>
            <a:endParaRPr lang="nl-BE" sz="20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2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End2End examples</a:t>
            </a:r>
            <a:endParaRPr lang="nl-BE" dirty="0"/>
          </a:p>
        </p:txBody>
      </p:sp>
      <p:sp>
        <p:nvSpPr>
          <p:cNvPr id="6" name="Rectangle 5"/>
          <p:cNvSpPr/>
          <p:nvPr/>
        </p:nvSpPr>
        <p:spPr>
          <a:xfrm>
            <a:off x="2133600" y="27051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35433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4381500"/>
            <a:ext cx="175260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3600" y="52197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7200" y="27813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incompliant behavior</a:t>
            </a:r>
            <a:endParaRPr lang="nl-B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3505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compliant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behavior, should be specified in the TC</a:t>
            </a:r>
            <a:endParaRPr lang="nl-B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44693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not sure if compliant or not</a:t>
            </a:r>
            <a:endParaRPr lang="nl-B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7200" y="53721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misuse of MF-specific headers</a:t>
            </a:r>
            <a:endParaRPr lang="nl-BE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temporal example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381000" y="35052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t=10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3124200"/>
            <a:ext cx="838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1143000" y="3429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9812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8194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3048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25908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t=10-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41910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bytes=349-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49911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2209800"/>
            <a:ext cx="6096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914650"/>
            <a:ext cx="609600" cy="51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4" idx="1"/>
          </p:cNvCxnSpPr>
          <p:nvPr/>
        </p:nvCxnSpPr>
        <p:spPr>
          <a:xfrm>
            <a:off x="2438400" y="3429000"/>
            <a:ext cx="609600" cy="1085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5" idx="1"/>
          </p:cNvCxnSpPr>
          <p:nvPr/>
        </p:nvCxnSpPr>
        <p:spPr>
          <a:xfrm>
            <a:off x="2438400" y="3429000"/>
            <a:ext cx="609600" cy="1885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48000" y="33909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t=10- / redirect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29" name="Straight Arrow Connector 28"/>
          <p:cNvCxnSpPr>
            <a:stCxn id="5" idx="3"/>
            <a:endCxn id="28" idx="1"/>
          </p:cNvCxnSpPr>
          <p:nvPr/>
        </p:nvCxnSpPr>
        <p:spPr>
          <a:xfrm>
            <a:off x="2438400" y="3429000"/>
            <a:ext cx="6096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25908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9906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t=9-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67000" y="3543301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bytes=349-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67000" y="2590800"/>
            <a:ext cx="1752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9146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6858000" y="5181600"/>
            <a:ext cx="1752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858000" y="15240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58000" y="20574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m.ogv?t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=10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8" name="Straight Arrow Connector 47"/>
          <p:cNvCxnSpPr>
            <a:stCxn id="32" idx="3"/>
            <a:endCxn id="34" idx="1"/>
          </p:cNvCxnSpPr>
          <p:nvPr/>
        </p:nvCxnSpPr>
        <p:spPr>
          <a:xfrm flipV="1">
            <a:off x="6096000" y="1219200"/>
            <a:ext cx="762000" cy="1695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3"/>
            <a:endCxn id="46" idx="1"/>
          </p:cNvCxnSpPr>
          <p:nvPr/>
        </p:nvCxnSpPr>
        <p:spPr>
          <a:xfrm flipV="1">
            <a:off x="6096000" y="1752600"/>
            <a:ext cx="762000" cy="1162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  <a:endCxn id="47" idx="1"/>
          </p:cNvCxnSpPr>
          <p:nvPr/>
        </p:nvCxnSpPr>
        <p:spPr>
          <a:xfrm flipV="1">
            <a:off x="6096000" y="2286000"/>
            <a:ext cx="762000" cy="628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2" idx="3"/>
            <a:endCxn id="38" idx="1"/>
          </p:cNvCxnSpPr>
          <p:nvPr/>
        </p:nvCxnSpPr>
        <p:spPr>
          <a:xfrm flipV="1">
            <a:off x="6096000" y="2819400"/>
            <a:ext cx="771000" cy="95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257800" y="3390901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28" idx="3"/>
            <a:endCxn id="60" idx="1"/>
          </p:cNvCxnSpPr>
          <p:nvPr/>
        </p:nvCxnSpPr>
        <p:spPr>
          <a:xfrm>
            <a:off x="4800600" y="3714750"/>
            <a:ext cx="4572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867000" y="4101525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858000" y="4648200"/>
            <a:ext cx="1752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307,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m.ogv?t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=10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65" name="Straight Arrow Connector 64"/>
          <p:cNvCxnSpPr>
            <a:stCxn id="60" idx="3"/>
            <a:endCxn id="35" idx="1"/>
          </p:cNvCxnSpPr>
          <p:nvPr/>
        </p:nvCxnSpPr>
        <p:spPr>
          <a:xfrm>
            <a:off x="6096000" y="3714751"/>
            <a:ext cx="771000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3"/>
            <a:endCxn id="63" idx="1"/>
          </p:cNvCxnSpPr>
          <p:nvPr/>
        </p:nvCxnSpPr>
        <p:spPr>
          <a:xfrm>
            <a:off x="6096000" y="3714751"/>
            <a:ext cx="771000" cy="615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0" idx="3"/>
            <a:endCxn id="64" idx="1"/>
          </p:cNvCxnSpPr>
          <p:nvPr/>
        </p:nvCxnSpPr>
        <p:spPr>
          <a:xfrm>
            <a:off x="6096000" y="3714751"/>
            <a:ext cx="762000" cy="1162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0" idx="3"/>
            <a:endCxn id="45" idx="1"/>
          </p:cNvCxnSpPr>
          <p:nvPr/>
        </p:nvCxnSpPr>
        <p:spPr>
          <a:xfrm>
            <a:off x="6096000" y="3714751"/>
            <a:ext cx="762000" cy="16954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85800" y="5802868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Cases to add: include-setup</a:t>
            </a:r>
            <a:endParaRPr lang="nl-BE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0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UA-detectable ‘invalid’ temporal example</a:t>
            </a:r>
            <a:endParaRPr lang="nl-BE" dirty="0"/>
          </a:p>
        </p:txBody>
      </p:sp>
      <p:sp>
        <p:nvSpPr>
          <p:cNvPr id="4" name="Rectangle 3"/>
          <p:cNvSpPr/>
          <p:nvPr/>
        </p:nvSpPr>
        <p:spPr>
          <a:xfrm>
            <a:off x="381000" y="31242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t=foo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0200" y="2743200"/>
            <a:ext cx="838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 flipV="1">
            <a:off x="1143000" y="3048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6002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4384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2667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22098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0" y="38100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bytes=0-22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46101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1828800"/>
            <a:ext cx="609600" cy="1219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533650"/>
            <a:ext cx="609600" cy="51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3"/>
            <a:endCxn id="14" idx="1"/>
          </p:cNvCxnSpPr>
          <p:nvPr/>
        </p:nvCxnSpPr>
        <p:spPr>
          <a:xfrm>
            <a:off x="2438400" y="3048000"/>
            <a:ext cx="609600" cy="1085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5" idx="1"/>
          </p:cNvCxnSpPr>
          <p:nvPr/>
        </p:nvCxnSpPr>
        <p:spPr>
          <a:xfrm>
            <a:off x="2438400" y="3048000"/>
            <a:ext cx="609600" cy="1885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048000" y="30099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29" name="Straight Arrow Connector 28"/>
          <p:cNvCxnSpPr>
            <a:stCxn id="5" idx="3"/>
            <a:endCxn id="28" idx="1"/>
          </p:cNvCxnSpPr>
          <p:nvPr/>
        </p:nvCxnSpPr>
        <p:spPr>
          <a:xfrm>
            <a:off x="2438400" y="3048000"/>
            <a:ext cx="6096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22098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1752600"/>
            <a:ext cx="1981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67000" y="2819400"/>
            <a:ext cx="1972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5336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858000" y="2286000"/>
            <a:ext cx="1981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48" name="Straight Arrow Connector 47"/>
          <p:cNvCxnSpPr>
            <a:stCxn id="32" idx="3"/>
            <a:endCxn id="34" idx="1"/>
          </p:cNvCxnSpPr>
          <p:nvPr/>
        </p:nvCxnSpPr>
        <p:spPr>
          <a:xfrm flipV="1">
            <a:off x="6096000" y="1981200"/>
            <a:ext cx="762000" cy="552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2" idx="3"/>
            <a:endCxn id="46" idx="1"/>
          </p:cNvCxnSpPr>
          <p:nvPr/>
        </p:nvCxnSpPr>
        <p:spPr>
          <a:xfrm flipV="1">
            <a:off x="6096000" y="2514600"/>
            <a:ext cx="762000" cy="1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2" idx="3"/>
            <a:endCxn id="38" idx="1"/>
          </p:cNvCxnSpPr>
          <p:nvPr/>
        </p:nvCxnSpPr>
        <p:spPr>
          <a:xfrm>
            <a:off x="6096000" y="2533650"/>
            <a:ext cx="771000" cy="514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5800" y="5802868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Cases to add: redirect</a:t>
            </a:r>
            <a:endParaRPr lang="nl-BE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UA-undetectable ‘invalid’ temporal example</a:t>
            </a:r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1600200" y="3276600"/>
            <a:ext cx="838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UA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" name="Straight Arrow Connector 6"/>
          <p:cNvCxnSpPr>
            <a:stCxn id="40" idx="3"/>
            <a:endCxn id="5" idx="1"/>
          </p:cNvCxnSpPr>
          <p:nvPr/>
        </p:nvCxnSpPr>
        <p:spPr>
          <a:xfrm flipV="1">
            <a:off x="1143000" y="3581400"/>
            <a:ext cx="457200" cy="314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1143000"/>
            <a:ext cx="1752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2971800"/>
            <a:ext cx="7620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0" name="Straight Arrow Connector 9"/>
          <p:cNvCxnSpPr>
            <a:stCxn id="9" idx="3"/>
            <a:endCxn id="5" idx="1"/>
          </p:cNvCxnSpPr>
          <p:nvPr/>
        </p:nvCxnSpPr>
        <p:spPr>
          <a:xfrm>
            <a:off x="1143000" y="32004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0" y="2438400"/>
            <a:ext cx="175260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t=20-;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incl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0" y="4724400"/>
            <a:ext cx="1752600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16" name="Straight Arrow Connector 15"/>
          <p:cNvCxnSpPr>
            <a:stCxn id="5" idx="3"/>
            <a:endCxn id="8" idx="1"/>
          </p:cNvCxnSpPr>
          <p:nvPr/>
        </p:nvCxnSpPr>
        <p:spPr>
          <a:xfrm flipV="1">
            <a:off x="2438400" y="1371600"/>
            <a:ext cx="609600" cy="220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3" idx="1"/>
          </p:cNvCxnSpPr>
          <p:nvPr/>
        </p:nvCxnSpPr>
        <p:spPr>
          <a:xfrm flipV="1">
            <a:off x="2438400" y="2762250"/>
            <a:ext cx="609600" cy="819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  <a:endCxn id="15" idx="1"/>
          </p:cNvCxnSpPr>
          <p:nvPr/>
        </p:nvCxnSpPr>
        <p:spPr>
          <a:xfrm>
            <a:off x="2438400" y="3581400"/>
            <a:ext cx="609600" cy="1466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257800" y="24384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0" y="2057400"/>
            <a:ext cx="1981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???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39" name="Straight Arrow Connector 38"/>
          <p:cNvCxnSpPr>
            <a:stCxn id="13" idx="3"/>
            <a:endCxn id="32" idx="1"/>
          </p:cNvCxnSpPr>
          <p:nvPr/>
        </p:nvCxnSpPr>
        <p:spPr>
          <a:xfrm>
            <a:off x="4800600" y="27622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2" idx="3"/>
            <a:endCxn id="34" idx="1"/>
          </p:cNvCxnSpPr>
          <p:nvPr/>
        </p:nvCxnSpPr>
        <p:spPr>
          <a:xfrm flipV="1">
            <a:off x="6096000" y="2286000"/>
            <a:ext cx="762000" cy="476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85800" y="5802868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Cases to add: redirect</a:t>
            </a:r>
            <a:endParaRPr lang="nl-BE" sz="24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52400" y="3667126"/>
            <a:ext cx="990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t=20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6800" y="432939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length of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m.ogv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is 15s</a:t>
            </a:r>
            <a:endParaRPr lang="nl-BE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048000" y="1676400"/>
            <a:ext cx="1752600" cy="6477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 smtClean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t=20-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50" name="Straight Arrow Connector 49"/>
          <p:cNvCxnSpPr>
            <a:stCxn id="5" idx="3"/>
            <a:endCxn id="49" idx="1"/>
          </p:cNvCxnSpPr>
          <p:nvPr/>
        </p:nvCxnSpPr>
        <p:spPr>
          <a:xfrm flipV="1">
            <a:off x="2438400" y="2000250"/>
            <a:ext cx="609600" cy="1581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048000" y="32004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get </a:t>
            </a:r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m.ogv</a:t>
            </a:r>
            <a:endParaRPr lang="en-US" dirty="0">
              <a:latin typeface="Calibri" pitchFamily="34" charset="0"/>
              <a:ea typeface="Verdana" pitchFamily="34" charset="0"/>
              <a:cs typeface="Calibri" pitchFamily="34" charset="0"/>
            </a:endParaRPr>
          </a:p>
          <a:p>
            <a:pPr algn="ctr"/>
            <a:r>
              <a:rPr lang="en-US" dirty="0" err="1" smtClean="0">
                <a:latin typeface="Calibri" pitchFamily="34" charset="0"/>
                <a:ea typeface="Verdana" pitchFamily="34" charset="0"/>
                <a:cs typeface="Calibri" pitchFamily="34" charset="0"/>
              </a:rPr>
              <a:t>incl</a:t>
            </a:r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57800" y="3200400"/>
            <a:ext cx="838200" cy="6476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Server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67" name="Straight Arrow Connector 66"/>
          <p:cNvCxnSpPr>
            <a:stCxn id="62" idx="3"/>
            <a:endCxn id="66" idx="1"/>
          </p:cNvCxnSpPr>
          <p:nvPr/>
        </p:nvCxnSpPr>
        <p:spPr>
          <a:xfrm>
            <a:off x="4800600" y="35242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6858000" y="3352800"/>
            <a:ext cx="1981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206, include-setup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867000" y="4419600"/>
            <a:ext cx="19722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…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858000" y="3886200"/>
            <a:ext cx="19812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itchFamily="34" charset="0"/>
                <a:ea typeface="Verdana" pitchFamily="34" charset="0"/>
                <a:cs typeface="Calibri" pitchFamily="34" charset="0"/>
              </a:rPr>
              <a:t>200</a:t>
            </a:r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3" name="Straight Arrow Connector 72"/>
          <p:cNvCxnSpPr>
            <a:stCxn id="66" idx="3"/>
            <a:endCxn id="69" idx="1"/>
          </p:cNvCxnSpPr>
          <p:nvPr/>
        </p:nvCxnSpPr>
        <p:spPr>
          <a:xfrm>
            <a:off x="6096000" y="3524250"/>
            <a:ext cx="762000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6" idx="3"/>
            <a:endCxn id="72" idx="1"/>
          </p:cNvCxnSpPr>
          <p:nvPr/>
        </p:nvCxnSpPr>
        <p:spPr>
          <a:xfrm>
            <a:off x="6096000" y="3524250"/>
            <a:ext cx="762000" cy="590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66" idx="3"/>
            <a:endCxn id="70" idx="1"/>
          </p:cNvCxnSpPr>
          <p:nvPr/>
        </p:nvCxnSpPr>
        <p:spPr>
          <a:xfrm>
            <a:off x="6096000" y="3524250"/>
            <a:ext cx="771000" cy="1123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048000" y="3962400"/>
            <a:ext cx="1752600" cy="6477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latin typeface="Calibri" pitchFamily="34" charset="0"/>
              <a:ea typeface="Verdana" pitchFamily="34" charset="0"/>
              <a:cs typeface="Calibri" pitchFamily="34" charset="0"/>
            </a:endParaRPr>
          </a:p>
        </p:txBody>
      </p:sp>
      <p:cxnSp>
        <p:nvCxnSpPr>
          <p:cNvPr id="79" name="Straight Arrow Connector 78"/>
          <p:cNvCxnSpPr>
            <a:stCxn id="5" idx="3"/>
            <a:endCxn id="78" idx="1"/>
          </p:cNvCxnSpPr>
          <p:nvPr/>
        </p:nvCxnSpPr>
        <p:spPr>
          <a:xfrm>
            <a:off x="2438400" y="3581400"/>
            <a:ext cx="609600" cy="704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3"/>
            <a:endCxn id="62" idx="1"/>
          </p:cNvCxnSpPr>
          <p:nvPr/>
        </p:nvCxnSpPr>
        <p:spPr>
          <a:xfrm flipV="1">
            <a:off x="2438400" y="3524250"/>
            <a:ext cx="609600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1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Lab_ibbt">
  <a:themeElements>
    <a:clrScheme name="MMLab - Ugen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64A7C"/>
      </a:accent1>
      <a:accent2>
        <a:srgbClr val="FDB812"/>
      </a:accent2>
      <a:accent3>
        <a:srgbClr val="7B164A"/>
      </a:accent3>
      <a:accent4>
        <a:srgbClr val="4A7B16"/>
      </a:accent4>
      <a:accent5>
        <a:srgbClr val="4B96DF"/>
      </a:accent5>
      <a:accent6>
        <a:srgbClr val="061625"/>
      </a:accent6>
      <a:hlink>
        <a:srgbClr val="164A7C"/>
      </a:hlink>
      <a:folHlink>
        <a:srgbClr val="FDB812"/>
      </a:folHlink>
    </a:clrScheme>
    <a:fontScheme name="Century G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MMLab_ibbt</Template>
  <TotalTime>299</TotalTime>
  <Words>615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MMLab_ibbt</vt:lpstr>
      <vt:lpstr>PowerPoint Presentation</vt:lpstr>
      <vt:lpstr>Testing a MF-aware UA</vt:lpstr>
      <vt:lpstr>Testing a MF-aware UA</vt:lpstr>
      <vt:lpstr>Testing a MF-aware server</vt:lpstr>
      <vt:lpstr>Conclusions</vt:lpstr>
      <vt:lpstr>PowerPoint Presentation</vt:lpstr>
      <vt:lpstr>Valid temporal example</vt:lpstr>
      <vt:lpstr>UA-detectable ‘invalid’ temporal example</vt:lpstr>
      <vt:lpstr>UA-undetectable ‘invalid’ temporal example</vt:lpstr>
      <vt:lpstr>Spatial example</vt:lpstr>
      <vt:lpstr>Valid track example</vt:lpstr>
      <vt:lpstr>UA-undetectable ‘invalid’ track example</vt:lpstr>
      <vt:lpstr>TODOs – questions – Issues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cases for Media Fragments URI 1.0</dc:title>
  <dc:creator>dvdeurse</dc:creator>
  <cp:lastModifiedBy>dvdeurse</cp:lastModifiedBy>
  <cp:revision>69</cp:revision>
  <dcterms:created xsi:type="dcterms:W3CDTF">2006-08-16T00:00:00Z</dcterms:created>
  <dcterms:modified xsi:type="dcterms:W3CDTF">2010-10-31T16:28:37Z</dcterms:modified>
</cp:coreProperties>
</file>