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90" y="-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E728339-1A5B-47C6-8F35-28648AAA5B3A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logobal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5575"/>
            <a:ext cx="9144000" cy="585788"/>
          </a:xfrm>
          <a:prstGeom prst="rect">
            <a:avLst/>
          </a:prstGeom>
          <a:noFill/>
        </p:spPr>
      </p:pic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800"/>
            </a:lvl1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29703" name="Line 7"/>
          <p:cNvSpPr>
            <a:spLocks noChangeShapeType="1"/>
          </p:cNvSpPr>
          <p:nvPr/>
        </p:nvSpPr>
        <p:spPr bwMode="auto">
          <a:xfrm>
            <a:off x="461963" y="6232525"/>
            <a:ext cx="8220075" cy="0"/>
          </a:xfrm>
          <a:prstGeom prst="line">
            <a:avLst/>
          </a:prstGeom>
          <a:noFill/>
          <a:ln w="19050">
            <a:solidFill>
              <a:srgbClr val="0A1E60"/>
            </a:solidFill>
            <a:round/>
            <a:headEnd/>
            <a:tailEnd/>
          </a:ln>
          <a:effectLst/>
        </p:spPr>
        <p:txBody>
          <a:bodyPr/>
          <a:lstStyle/>
          <a:p>
            <a:endParaRPr lang="nl-BE"/>
          </a:p>
        </p:txBody>
      </p:sp>
      <p:pic>
        <p:nvPicPr>
          <p:cNvPr id="29704" name="Picture 8" descr="ibb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6442075"/>
            <a:ext cx="838200" cy="244475"/>
          </a:xfrm>
          <a:prstGeom prst="rect">
            <a:avLst/>
          </a:prstGeom>
          <a:noFill/>
        </p:spPr>
      </p:pic>
      <p:pic>
        <p:nvPicPr>
          <p:cNvPr id="29705" name="Picture 9" descr="LOGO_MM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32700" y="6437313"/>
            <a:ext cx="1038225" cy="254000"/>
          </a:xfrm>
          <a:prstGeom prst="rect">
            <a:avLst/>
          </a:prstGeom>
          <a:noFill/>
        </p:spPr>
      </p:pic>
      <p:pic>
        <p:nvPicPr>
          <p:cNvPr id="29706" name="Picture 1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85825" y="125413"/>
            <a:ext cx="6905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9707" name="Text Box 11"/>
          <p:cNvSpPr txBox="1">
            <a:spLocks noChangeArrowheads="1"/>
          </p:cNvSpPr>
          <p:nvPr/>
        </p:nvSpPr>
        <p:spPr bwMode="auto">
          <a:xfrm>
            <a:off x="6184900" y="188913"/>
            <a:ext cx="2438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>
                <a:latin typeface="Tahoma" charset="0"/>
              </a:rPr>
              <a:t>ELIS – Multimedia Lab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7488" y="533400"/>
            <a:ext cx="2036762" cy="56610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5957888" cy="56610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295400"/>
            <a:ext cx="3983037" cy="4899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3750" y="1295400"/>
            <a:ext cx="3983038" cy="4899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5" name="Picture 41" descr="logobalk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155575"/>
            <a:ext cx="9144000" cy="585788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295400"/>
            <a:ext cx="8118475" cy="489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8551863" y="6432550"/>
            <a:ext cx="55816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fld id="{81B653E1-1915-4DB1-9C5E-93344E974C75}" type="slidenum">
              <a:rPr lang="en-GB" sz="1200" smtClean="0">
                <a:latin typeface="Tahoma" charset="0"/>
              </a:rPr>
              <a:pPr/>
              <a:t>‹#›</a:t>
            </a:fld>
            <a:r>
              <a:rPr lang="en-GB" sz="1200" dirty="0" smtClean="0">
                <a:latin typeface="Tahoma" charset="0"/>
              </a:rPr>
              <a:t>/6</a:t>
            </a:r>
            <a:endParaRPr lang="en-GB" sz="1200" dirty="0">
              <a:latin typeface="Tahoma" charset="0"/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147050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</a:t>
            </a:r>
          </a:p>
        </p:txBody>
      </p:sp>
      <p:sp>
        <p:nvSpPr>
          <p:cNvPr id="1047" name="Line 23"/>
          <p:cNvSpPr>
            <a:spLocks noChangeShapeType="1"/>
          </p:cNvSpPr>
          <p:nvPr/>
        </p:nvSpPr>
        <p:spPr bwMode="auto">
          <a:xfrm flipV="1">
            <a:off x="539750" y="6232525"/>
            <a:ext cx="8047038" cy="4763"/>
          </a:xfrm>
          <a:prstGeom prst="line">
            <a:avLst/>
          </a:prstGeom>
          <a:noFill/>
          <a:ln w="19050">
            <a:solidFill>
              <a:srgbClr val="0A1E60"/>
            </a:solidFill>
            <a:round/>
            <a:headEnd/>
            <a:tailEnd/>
          </a:ln>
          <a:effectLst/>
        </p:spPr>
        <p:txBody>
          <a:bodyPr/>
          <a:lstStyle/>
          <a:p>
            <a:endParaRPr lang="nl-BE"/>
          </a:p>
        </p:txBody>
      </p:sp>
      <p:pic>
        <p:nvPicPr>
          <p:cNvPr id="1048" name="Picture 24" descr="ibbt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539750" y="6424613"/>
            <a:ext cx="838200" cy="244475"/>
          </a:xfrm>
          <a:prstGeom prst="rect">
            <a:avLst/>
          </a:prstGeom>
          <a:noFill/>
        </p:spPr>
      </p:pic>
      <p:pic>
        <p:nvPicPr>
          <p:cNvPr id="1049" name="Picture 25" descr="LOGO_MML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546975" y="6423025"/>
            <a:ext cx="1038225" cy="254000"/>
          </a:xfrm>
          <a:prstGeom prst="rect">
            <a:avLst/>
          </a:prstGeom>
          <a:noFill/>
        </p:spPr>
      </p:pic>
      <p:pic>
        <p:nvPicPr>
          <p:cNvPr id="1064" name="Picture 40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885825" y="125413"/>
            <a:ext cx="6905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66" name="Text Box 42"/>
          <p:cNvSpPr txBox="1">
            <a:spLocks noChangeArrowheads="1"/>
          </p:cNvSpPr>
          <p:nvPr/>
        </p:nvSpPr>
        <p:spPr bwMode="auto">
          <a:xfrm>
            <a:off x="6184900" y="188913"/>
            <a:ext cx="2438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>
                <a:latin typeface="Tahoma" charset="0"/>
              </a:rPr>
              <a:t>ELIS – Multimedia Lab</a:t>
            </a: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428596" y="6286520"/>
            <a:ext cx="8147050" cy="571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W3C Media Fragments Working Group</a:t>
            </a:r>
            <a:endParaRPr kumimoji="0" lang="en-GB" sz="10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Tom </a:t>
            </a:r>
            <a:r>
              <a:rPr kumimoji="0" lang="en-GB" sz="1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Paridaens</a:t>
            </a:r>
            <a:r>
              <a:rPr kumimoji="0" lang="en-GB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- </a:t>
            </a:r>
            <a:r>
              <a:rPr kumimoji="0" lang="en-GB" sz="1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MMLab</a:t>
            </a:r>
            <a:endParaRPr kumimoji="0" lang="en-GB" sz="10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W3C  Second F2F Meeting</a:t>
            </a:r>
            <a:endParaRPr kumimoji="0" lang="en-GB" sz="10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ahoma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ahoma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ahoma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ahoma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ahoma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ahoma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ahoma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tinyvid.tv/file/1066dgfql8a62.og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BE" b="1" dirty="0" smtClean="0"/>
              <a:t>State of the Art</a:t>
            </a:r>
          </a:p>
          <a:p>
            <a:endParaRPr lang="nl-BE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BE" dirty="0" smtClean="0"/>
              <a:t>Media Fragments Working Group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147050" cy="663575"/>
          </a:xfrm>
        </p:spPr>
        <p:txBody>
          <a:bodyPr/>
          <a:lstStyle/>
          <a:p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MPEG-7</a:t>
            </a:r>
          </a:p>
          <a:p>
            <a:r>
              <a:rPr lang="nl-BE" dirty="0" smtClean="0"/>
              <a:t>TimedText</a:t>
            </a:r>
          </a:p>
          <a:p>
            <a:r>
              <a:rPr lang="nl-BE" dirty="0" smtClean="0"/>
              <a:t>HTML 5 video</a:t>
            </a:r>
          </a:p>
          <a:p>
            <a:r>
              <a:rPr lang="nl-BE" dirty="0" smtClean="0"/>
              <a:t>SVG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147050" cy="663575"/>
          </a:xfrm>
        </p:spPr>
        <p:txBody>
          <a:bodyPr/>
          <a:lstStyle/>
          <a:p>
            <a:r>
              <a:rPr lang="nl-BE" dirty="0" smtClean="0"/>
              <a:t>MPEG-7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214422"/>
            <a:ext cx="8118475" cy="4899025"/>
          </a:xfrm>
        </p:spPr>
        <p:txBody>
          <a:bodyPr/>
          <a:lstStyle/>
          <a:p>
            <a:r>
              <a:rPr lang="nl-BE" dirty="0" smtClean="0"/>
              <a:t>Description standard</a:t>
            </a:r>
          </a:p>
          <a:p>
            <a:pPr lvl="1"/>
            <a:r>
              <a:rPr lang="nl-BE" sz="2000" dirty="0" smtClean="0"/>
              <a:t>only support for descriptions, no hyperlinking</a:t>
            </a:r>
          </a:p>
          <a:p>
            <a:r>
              <a:rPr lang="nl-BE" dirty="0" smtClean="0"/>
              <a:t>Divides video into “VideoSegments”</a:t>
            </a:r>
          </a:p>
          <a:p>
            <a:pPr lvl="1"/>
            <a:r>
              <a:rPr lang="nl-BE" sz="2000" dirty="0" smtClean="0"/>
              <a:t>Described by timestamp, spatial region or both</a:t>
            </a:r>
          </a:p>
          <a:p>
            <a:r>
              <a:rPr lang="nl-BE" dirty="0" smtClean="0"/>
              <a:t>Timestamp</a:t>
            </a:r>
          </a:p>
          <a:p>
            <a:pPr lvl="1"/>
            <a:r>
              <a:rPr lang="nl-BE" sz="2000" dirty="0" smtClean="0"/>
              <a:t>Begin: MediaTimePoint </a:t>
            </a:r>
          </a:p>
          <a:p>
            <a:pPr lvl="2"/>
            <a:r>
              <a:rPr lang="en-US" sz="1600" dirty="0" smtClean="0"/>
              <a:t>YYYY-MM-</a:t>
            </a:r>
            <a:r>
              <a:rPr lang="en-US" sz="1600" dirty="0" err="1" smtClean="0"/>
              <a:t>DDThh:mm:ss:nnnFNNN</a:t>
            </a:r>
            <a:endParaRPr lang="nl-BE" sz="1600" dirty="0" smtClean="0"/>
          </a:p>
          <a:p>
            <a:pPr lvl="1"/>
            <a:r>
              <a:rPr lang="en-US" sz="2000" dirty="0" smtClean="0"/>
              <a:t>Duration: </a:t>
            </a:r>
            <a:r>
              <a:rPr lang="en-US" sz="2000" dirty="0" err="1" smtClean="0"/>
              <a:t>MediaDuration</a:t>
            </a:r>
            <a:endParaRPr lang="en-US" sz="2000" dirty="0" smtClean="0"/>
          </a:p>
          <a:p>
            <a:pPr lvl="2"/>
            <a:r>
              <a:rPr lang="en-US" sz="1600" dirty="0" err="1" smtClean="0"/>
              <a:t>PnDTnHnMnSnNnF</a:t>
            </a:r>
            <a:r>
              <a:rPr lang="en-US" sz="1600" dirty="0" smtClean="0"/>
              <a:t> (</a:t>
            </a:r>
            <a:r>
              <a:rPr lang="en-US" sz="1600" dirty="0" err="1" smtClean="0"/>
              <a:t>nD</a:t>
            </a:r>
            <a:r>
              <a:rPr lang="en-US" sz="1600" dirty="0" smtClean="0"/>
              <a:t>: number of days,..)</a:t>
            </a:r>
          </a:p>
          <a:p>
            <a:r>
              <a:rPr lang="en-US" dirty="0" smtClean="0"/>
              <a:t>Spatial region</a:t>
            </a:r>
          </a:p>
          <a:p>
            <a:pPr lvl="1"/>
            <a:r>
              <a:rPr lang="en-US" sz="2000" dirty="0" smtClean="0"/>
              <a:t>E.g. &lt;Poly&gt;&lt;</a:t>
            </a:r>
            <a:r>
              <a:rPr lang="en-US" sz="2000" dirty="0" err="1" smtClean="0"/>
              <a:t>Coords</a:t>
            </a:r>
            <a:r>
              <a:rPr lang="en-US" sz="2000" dirty="0" smtClean="0"/>
              <a:t>&gt;40 300,105 210,…,320 240&lt;/</a:t>
            </a:r>
            <a:r>
              <a:rPr lang="en-US" sz="2000" dirty="0" err="1" smtClean="0"/>
              <a:t>Coords</a:t>
            </a:r>
            <a:r>
              <a:rPr lang="en-US" sz="2000" dirty="0" smtClean="0"/>
              <a:t>&gt;&lt;/Poly&gt;</a:t>
            </a:r>
            <a:endParaRPr lang="nl-BE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147050" cy="663575"/>
          </a:xfrm>
        </p:spPr>
        <p:txBody>
          <a:bodyPr/>
          <a:lstStyle/>
          <a:p>
            <a:r>
              <a:rPr lang="nl-BE" dirty="0" smtClean="0"/>
              <a:t>TimedText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A standard to show text at a certain time</a:t>
            </a:r>
          </a:p>
          <a:p>
            <a:r>
              <a:rPr lang="nl-BE" dirty="0" smtClean="0"/>
              <a:t>3 timing attributes: begin, end, and duration</a:t>
            </a:r>
          </a:p>
          <a:p>
            <a:pPr lvl="1"/>
            <a:r>
              <a:rPr lang="nl-BE" sz="2000" dirty="0" smtClean="0"/>
              <a:t>Semantics equal to SMIL 2.1</a:t>
            </a:r>
          </a:p>
          <a:p>
            <a:r>
              <a:rPr lang="nl-BE" dirty="0" smtClean="0"/>
              <a:t>Time can represent a clock-time(h:m:s:f) or an offset-time (count fraction? metric)</a:t>
            </a:r>
            <a:endParaRPr lang="nl-BE" dirty="0" smtClean="0"/>
          </a:p>
          <a:p>
            <a:r>
              <a:rPr lang="nl-BE" dirty="0" smtClean="0"/>
              <a:t>E.g.</a:t>
            </a:r>
          </a:p>
          <a:p>
            <a:pPr lvl="1">
              <a:buNone/>
            </a:pPr>
            <a:r>
              <a:rPr lang="nl-BE" sz="2000" dirty="0" smtClean="0"/>
              <a:t>&lt;div xml:lang="</a:t>
            </a:r>
            <a:r>
              <a:rPr lang="nl-BE" sz="2000" dirty="0" smtClean="0"/>
              <a:t>en“&gt;</a:t>
            </a:r>
            <a:br>
              <a:rPr lang="nl-BE" sz="2000" dirty="0" smtClean="0"/>
            </a:br>
            <a:r>
              <a:rPr lang="en-US" sz="2000" dirty="0" smtClean="0"/>
              <a:t>&lt;</a:t>
            </a:r>
            <a:r>
              <a:rPr lang="en-US" sz="2000" dirty="0" smtClean="0"/>
              <a:t>p begin="</a:t>
            </a:r>
            <a:r>
              <a:rPr lang="en-US" sz="2000" b="1" dirty="0" smtClean="0"/>
              <a:t>03:01:33:14</a:t>
            </a:r>
            <a:r>
              <a:rPr lang="en-US" sz="2000" dirty="0" smtClean="0"/>
              <a:t>" </a:t>
            </a:r>
            <a:r>
              <a:rPr lang="en-US" sz="2000" dirty="0" err="1" smtClean="0"/>
              <a:t>dur</a:t>
            </a:r>
            <a:r>
              <a:rPr lang="en-US" sz="2000" dirty="0" smtClean="0"/>
              <a:t>="</a:t>
            </a:r>
            <a:r>
              <a:rPr lang="en-US" sz="2000" b="1" dirty="0" smtClean="0"/>
              <a:t>9.4s</a:t>
            </a:r>
            <a:r>
              <a:rPr lang="en-US" sz="2000" dirty="0" smtClean="0"/>
              <a:t>"&gt;text1&lt;/p&gt;      &lt;p begin="</a:t>
            </a:r>
            <a:r>
              <a:rPr lang="en-US" sz="2000" b="1" dirty="0" smtClean="0"/>
              <a:t>5s</a:t>
            </a:r>
            <a:r>
              <a:rPr lang="en-US" sz="2000" dirty="0" smtClean="0"/>
              <a:t>" </a:t>
            </a:r>
            <a:r>
              <a:rPr lang="en-US" sz="2000" dirty="0" err="1" smtClean="0"/>
              <a:t>dur</a:t>
            </a:r>
            <a:r>
              <a:rPr lang="en-US" sz="2000" dirty="0" smtClean="0"/>
              <a:t>="</a:t>
            </a:r>
            <a:r>
              <a:rPr lang="en-US" sz="2000" b="1" dirty="0" smtClean="0"/>
              <a:t>4s</a:t>
            </a:r>
            <a:r>
              <a:rPr lang="en-US" sz="2000" dirty="0" smtClean="0"/>
              <a:t>"&gt;text2&lt;/</a:t>
            </a:r>
            <a:r>
              <a:rPr lang="en-US" sz="2000" dirty="0" smtClean="0"/>
              <a:t>p&gt;</a:t>
            </a:r>
          </a:p>
          <a:p>
            <a:pPr lvl="1">
              <a:buNone/>
            </a:pPr>
            <a:r>
              <a:rPr lang="en-US" sz="2000" dirty="0" smtClean="0"/>
              <a:t>&lt;/div&gt;</a:t>
            </a:r>
            <a:endParaRPr lang="nl-BE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147050" cy="663575"/>
          </a:xfrm>
        </p:spPr>
        <p:txBody>
          <a:bodyPr/>
          <a:lstStyle/>
          <a:p>
            <a:r>
              <a:rPr lang="nl-BE" dirty="0" smtClean="0"/>
              <a:t>HTML 5 Video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HTML 5 adds a video element to HTML</a:t>
            </a:r>
          </a:p>
          <a:p>
            <a:r>
              <a:rPr lang="nl-BE" dirty="0" smtClean="0"/>
              <a:t>No support for fragmentation or time reference</a:t>
            </a:r>
          </a:p>
          <a:p>
            <a:r>
              <a:rPr lang="nl-BE" dirty="0" smtClean="0"/>
              <a:t>Example:</a:t>
            </a:r>
            <a:br>
              <a:rPr lang="nl-BE" dirty="0" smtClean="0"/>
            </a:b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&lt;video id="v1"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src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400" u="sng" dirty="0" smtClean="0">
                <a:latin typeface="Courier New" pitchFamily="49" charset="0"/>
                <a:cs typeface="Courier New" pitchFamily="49" charset="0"/>
                <a:hlinkClick r:id="rId2"/>
              </a:rPr>
              <a:t>1066dgfql8a62.ogg</a:t>
            </a:r>
            <a:r>
              <a:rPr lang="nl-BE" sz="1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controls="true"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autoplay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=”true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”&gt;</a:t>
            </a:r>
            <a:br>
              <a:rPr lang="en-US" sz="14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&lt;p&gt;Sorry, your browser does not support the &amp;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lt;video&amp;gt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	element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.&lt;/p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&gt;</a:t>
            </a:r>
            <a:br>
              <a:rPr lang="en-US" sz="14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&lt;/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video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/>
              <a:t>HTML 5 has Time </a:t>
            </a:r>
            <a:r>
              <a:rPr lang="en-US" dirty="0" err="1" smtClean="0"/>
              <a:t>Datatypes</a:t>
            </a:r>
            <a:r>
              <a:rPr lang="en-US" dirty="0" smtClean="0"/>
              <a:t>:</a:t>
            </a:r>
          </a:p>
          <a:p>
            <a:pPr lvl="1"/>
            <a:r>
              <a:rPr lang="en-US" sz="2000" dirty="0" smtClean="0"/>
              <a:t>Date: YYYY-MM-DD</a:t>
            </a:r>
          </a:p>
          <a:p>
            <a:pPr lvl="1"/>
            <a:r>
              <a:rPr lang="en-US" sz="2000" dirty="0" smtClean="0"/>
              <a:t>Time: </a:t>
            </a:r>
            <a:r>
              <a:rPr lang="en-US" sz="2000" dirty="0" err="1" smtClean="0"/>
              <a:t>hh:mm</a:t>
            </a:r>
            <a:r>
              <a:rPr lang="en-US" sz="2000" dirty="0" smtClean="0"/>
              <a:t>(:</a:t>
            </a:r>
            <a:r>
              <a:rPr lang="en-US" sz="2000" dirty="0" err="1" smtClean="0"/>
              <a:t>ss</a:t>
            </a:r>
            <a:r>
              <a:rPr lang="en-US" sz="2000" dirty="0" smtClean="0"/>
              <a:t>)</a:t>
            </a:r>
          </a:p>
          <a:p>
            <a:pPr lvl="1"/>
            <a:r>
              <a:rPr lang="en-US" sz="2000" dirty="0" smtClean="0"/>
              <a:t>Date and Time: YYYY-MM-</a:t>
            </a:r>
            <a:r>
              <a:rPr lang="en-US" sz="2000" dirty="0" err="1" smtClean="0"/>
              <a:t>DDThh:mm</a:t>
            </a:r>
            <a:r>
              <a:rPr lang="en-US" sz="2000" dirty="0" smtClean="0"/>
              <a:t>(:</a:t>
            </a:r>
            <a:r>
              <a:rPr lang="en-US" sz="2000" dirty="0" err="1" smtClean="0"/>
              <a:t>ss</a:t>
            </a:r>
            <a:r>
              <a:rPr lang="en-US" sz="2000" dirty="0" smtClean="0"/>
              <a:t>)</a:t>
            </a:r>
          </a:p>
          <a:p>
            <a:pPr lvl="1"/>
            <a:r>
              <a:rPr lang="en-US" sz="2000" dirty="0" smtClean="0"/>
              <a:t>Time zones:</a:t>
            </a:r>
          </a:p>
          <a:p>
            <a:pPr lvl="2"/>
            <a:r>
              <a:rPr lang="en-US" sz="1600" dirty="0" smtClean="0"/>
              <a:t>UTC: add a Z at the end</a:t>
            </a:r>
          </a:p>
          <a:p>
            <a:pPr lvl="2"/>
            <a:r>
              <a:rPr lang="en-US" sz="1600" dirty="0" smtClean="0"/>
              <a:t>Others: Add time difference to UTC e.g. +7:30 or -6</a:t>
            </a:r>
            <a:endParaRPr lang="nl-BE" sz="1600" dirty="0" err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147050" cy="663575"/>
          </a:xfrm>
        </p:spPr>
        <p:txBody>
          <a:bodyPr/>
          <a:lstStyle/>
          <a:p>
            <a:r>
              <a:rPr lang="nl-BE" dirty="0" smtClean="0"/>
              <a:t>SVG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No support for temporal fragmentation</a:t>
            </a:r>
          </a:p>
          <a:p>
            <a:r>
              <a:rPr lang="nl-BE" dirty="0" smtClean="0"/>
              <a:t>Start time and duration can be defined</a:t>
            </a:r>
          </a:p>
          <a:p>
            <a:r>
              <a:rPr lang="nl-BE" dirty="0" smtClean="0"/>
              <a:t>Start time:</a:t>
            </a:r>
          </a:p>
          <a:p>
            <a:pPr lvl="1"/>
            <a:r>
              <a:rPr lang="nl-BE" sz="2000" dirty="0" smtClean="0"/>
              <a:t>When will the video start to play</a:t>
            </a:r>
          </a:p>
          <a:p>
            <a:pPr lvl="1"/>
            <a:r>
              <a:rPr lang="nl-BE" sz="2000" dirty="0" smtClean="0"/>
              <a:t>Can be onLoad or after a delay</a:t>
            </a:r>
          </a:p>
          <a:p>
            <a:r>
              <a:rPr lang="nl-BE" dirty="0" smtClean="0"/>
              <a:t>Example:</a:t>
            </a:r>
          </a:p>
          <a:p>
            <a:pPr lvl="1">
              <a:buNone/>
            </a:pPr>
            <a:r>
              <a:rPr lang="en-US" sz="1400" dirty="0" smtClean="0">
                <a:latin typeface="Courier New" pitchFamily="49" charset="0"/>
                <a:ea typeface="+mn-ea"/>
                <a:cs typeface="Courier New" pitchFamily="49" charset="0"/>
              </a:rPr>
              <a:t>&lt;</a:t>
            </a:r>
            <a:r>
              <a:rPr lang="en-US" sz="1400" dirty="0" err="1" smtClean="0">
                <a:latin typeface="Courier New" pitchFamily="49" charset="0"/>
                <a:ea typeface="+mn-ea"/>
                <a:cs typeface="Courier New" pitchFamily="49" charset="0"/>
              </a:rPr>
              <a:t>svg</a:t>
            </a:r>
            <a:r>
              <a:rPr lang="en-US" sz="1400" dirty="0" smtClean="0"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  <a:ea typeface="+mn-ea"/>
                <a:cs typeface="Courier New" pitchFamily="49" charset="0"/>
              </a:rPr>
              <a:t>xmlns</a:t>
            </a:r>
            <a:r>
              <a:rPr lang="en-US" sz="1400" dirty="0" smtClean="0">
                <a:latin typeface="Courier New" pitchFamily="49" charset="0"/>
                <a:ea typeface="+mn-ea"/>
                <a:cs typeface="Courier New" pitchFamily="49" charset="0"/>
              </a:rPr>
              <a:t>=“..” </a:t>
            </a:r>
            <a:r>
              <a:rPr lang="en-US" sz="1400" dirty="0" smtClean="0">
                <a:latin typeface="Courier New" pitchFamily="49" charset="0"/>
                <a:ea typeface="+mn-ea"/>
                <a:cs typeface="Courier New" pitchFamily="49" charset="0"/>
              </a:rPr>
              <a:t>width="320" height="240" </a:t>
            </a:r>
            <a:r>
              <a:rPr lang="en-US" sz="1400" dirty="0" err="1" smtClean="0">
                <a:latin typeface="Courier New" pitchFamily="49" charset="0"/>
                <a:ea typeface="+mn-ea"/>
                <a:cs typeface="Courier New" pitchFamily="49" charset="0"/>
              </a:rPr>
              <a:t>viewBox</a:t>
            </a:r>
            <a:r>
              <a:rPr lang="en-US" sz="1400" dirty="0" smtClean="0">
                <a:latin typeface="Courier New" pitchFamily="49" charset="0"/>
                <a:ea typeface="+mn-ea"/>
                <a:cs typeface="Courier New" pitchFamily="49" charset="0"/>
              </a:rPr>
              <a:t>="0 0 320 240</a:t>
            </a:r>
            <a:r>
              <a:rPr lang="en-US" sz="1400" dirty="0" smtClean="0">
                <a:latin typeface="Courier New" pitchFamily="49" charset="0"/>
                <a:ea typeface="+mn-ea"/>
                <a:cs typeface="Courier New" pitchFamily="49" charset="0"/>
              </a:rPr>
              <a:t>"&gt;</a:t>
            </a:r>
            <a:br>
              <a:rPr lang="en-US" sz="1400" dirty="0" smtClean="0">
                <a:latin typeface="Courier New" pitchFamily="49" charset="0"/>
                <a:ea typeface="+mn-ea"/>
                <a:cs typeface="Courier New" pitchFamily="49" charset="0"/>
              </a:rPr>
            </a:br>
            <a:r>
              <a:rPr lang="en-US" sz="1400" dirty="0" smtClean="0">
                <a:latin typeface="Courier New" pitchFamily="49" charset="0"/>
                <a:ea typeface="+mn-ea"/>
                <a:cs typeface="Courier New" pitchFamily="49" charset="0"/>
              </a:rPr>
              <a:t>&lt;</a:t>
            </a:r>
            <a:r>
              <a:rPr lang="en-US" sz="1400" dirty="0" err="1" smtClean="0">
                <a:latin typeface="Courier New" pitchFamily="49" charset="0"/>
                <a:ea typeface="+mn-ea"/>
                <a:cs typeface="Courier New" pitchFamily="49" charset="0"/>
              </a:rPr>
              <a:t>desc</a:t>
            </a:r>
            <a:r>
              <a:rPr lang="en-US" sz="1400" dirty="0" smtClean="0">
                <a:latin typeface="Courier New" pitchFamily="49" charset="0"/>
                <a:ea typeface="+mn-ea"/>
                <a:cs typeface="Courier New" pitchFamily="49" charset="0"/>
              </a:rPr>
              <a:t>&gt;SVG 1.2 video example&lt;/</a:t>
            </a:r>
            <a:r>
              <a:rPr lang="en-US" sz="1400" dirty="0" err="1" smtClean="0">
                <a:latin typeface="Courier New" pitchFamily="49" charset="0"/>
                <a:ea typeface="+mn-ea"/>
                <a:cs typeface="Courier New" pitchFamily="49" charset="0"/>
              </a:rPr>
              <a:t>desc</a:t>
            </a:r>
            <a:r>
              <a:rPr lang="en-US" sz="1400" dirty="0" smtClean="0">
                <a:latin typeface="Courier New" pitchFamily="49" charset="0"/>
                <a:ea typeface="+mn-ea"/>
                <a:cs typeface="Courier New" pitchFamily="49" charset="0"/>
              </a:rPr>
              <a:t>&gt;</a:t>
            </a:r>
            <a:br>
              <a:rPr lang="en-US" sz="1400" dirty="0" smtClean="0">
                <a:latin typeface="Courier New" pitchFamily="49" charset="0"/>
                <a:ea typeface="+mn-ea"/>
                <a:cs typeface="Courier New" pitchFamily="49" charset="0"/>
              </a:rPr>
            </a:br>
            <a:r>
              <a:rPr lang="en-US" sz="1400" dirty="0" smtClean="0">
                <a:latin typeface="Courier New" pitchFamily="49" charset="0"/>
                <a:ea typeface="+mn-ea"/>
                <a:cs typeface="Courier New" pitchFamily="49" charset="0"/>
              </a:rPr>
              <a:t>  &lt;g</a:t>
            </a:r>
            <a:r>
              <a:rPr lang="en-US" sz="1400" dirty="0" smtClean="0">
                <a:latin typeface="Courier New" pitchFamily="49" charset="0"/>
                <a:ea typeface="+mn-ea"/>
                <a:cs typeface="Courier New" pitchFamily="49" charset="0"/>
              </a:rPr>
              <a:t>&gt;</a:t>
            </a:r>
            <a:br>
              <a:rPr lang="en-US" sz="1400" dirty="0" smtClean="0">
                <a:latin typeface="Courier New" pitchFamily="49" charset="0"/>
                <a:ea typeface="+mn-ea"/>
                <a:cs typeface="Courier New" pitchFamily="49" charset="0"/>
              </a:rPr>
            </a:br>
            <a:r>
              <a:rPr lang="en-US" sz="1400" dirty="0" smtClean="0">
                <a:latin typeface="Courier New" pitchFamily="49" charset="0"/>
                <a:ea typeface="+mn-ea"/>
                <a:cs typeface="Courier New" pitchFamily="49" charset="0"/>
              </a:rPr>
              <a:t>    &lt;video </a:t>
            </a:r>
            <a:r>
              <a:rPr lang="en-US" sz="1400" dirty="0" err="1" smtClean="0">
                <a:latin typeface="Courier New" pitchFamily="49" charset="0"/>
                <a:ea typeface="+mn-ea"/>
                <a:cs typeface="Courier New" pitchFamily="49" charset="0"/>
              </a:rPr>
              <a:t>xlink:href</a:t>
            </a:r>
            <a:r>
              <a:rPr lang="en-US" sz="1400" dirty="0" smtClean="0">
                <a:latin typeface="Courier New" pitchFamily="49" charset="0"/>
                <a:ea typeface="+mn-ea"/>
                <a:cs typeface="Courier New" pitchFamily="49" charset="0"/>
              </a:rPr>
              <a:t>="</a:t>
            </a:r>
            <a:r>
              <a:rPr lang="en-US" sz="1400" dirty="0" smtClean="0">
                <a:latin typeface="Courier New" pitchFamily="49" charset="0"/>
                <a:ea typeface="+mn-ea"/>
                <a:cs typeface="Courier New" pitchFamily="49" charset="0"/>
              </a:rPr>
              <a:t>test.avi“ type</a:t>
            </a:r>
            <a:r>
              <a:rPr lang="en-US" sz="1400" dirty="0" smtClean="0">
                <a:latin typeface="Courier New" pitchFamily="49" charset="0"/>
                <a:ea typeface="+mn-ea"/>
                <a:cs typeface="Courier New" pitchFamily="49" charset="0"/>
              </a:rPr>
              <a:t>="</a:t>
            </a:r>
            <a:r>
              <a:rPr lang="en-US" sz="1400" dirty="0" smtClean="0">
                <a:latin typeface="Courier New" pitchFamily="49" charset="0"/>
                <a:ea typeface="+mn-ea"/>
                <a:cs typeface="Courier New" pitchFamily="49" charset="0"/>
              </a:rPr>
              <a:t>video/x-</a:t>
            </a:r>
            <a:r>
              <a:rPr lang="en-US" sz="1400" dirty="0" err="1" smtClean="0">
                <a:latin typeface="Courier New" pitchFamily="49" charset="0"/>
                <a:ea typeface="+mn-ea"/>
                <a:cs typeface="Courier New" pitchFamily="49" charset="0"/>
              </a:rPr>
              <a:t>msvideo</a:t>
            </a:r>
            <a:r>
              <a:rPr lang="en-US" sz="1400" dirty="0" smtClean="0">
                <a:latin typeface="Courier New" pitchFamily="49" charset="0"/>
                <a:ea typeface="+mn-ea"/>
                <a:cs typeface="Courier New" pitchFamily="49" charset="0"/>
              </a:rPr>
              <a:t>“</a:t>
            </a:r>
            <a:r>
              <a:rPr lang="en-US" sz="1400" dirty="0" smtClean="0">
                <a:latin typeface="Courier New" pitchFamily="49" charset="0"/>
                <a:ea typeface="+mn-ea"/>
                <a:cs typeface="Courier New" pitchFamily="49" charset="0"/>
              </a:rPr>
              <a:t> </a:t>
            </a:r>
            <a:r>
              <a:rPr lang="en-US" sz="1400" dirty="0" smtClean="0">
                <a:latin typeface="Courier New" pitchFamily="49" charset="0"/>
                <a:ea typeface="+mn-ea"/>
                <a:cs typeface="Courier New" pitchFamily="49" charset="0"/>
              </a:rPr>
              <a:t>x</a:t>
            </a:r>
            <a:r>
              <a:rPr lang="en-US" sz="1400" dirty="0" smtClean="0">
                <a:latin typeface="Courier New" pitchFamily="49" charset="0"/>
                <a:ea typeface="+mn-ea"/>
                <a:cs typeface="Courier New" pitchFamily="49" charset="0"/>
              </a:rPr>
              <a:t>="50" </a:t>
            </a:r>
            <a:r>
              <a:rPr lang="en-US" sz="1400" dirty="0" smtClean="0">
                <a:latin typeface="Courier New" pitchFamily="49" charset="0"/>
                <a:ea typeface="+mn-ea"/>
                <a:cs typeface="Courier New" pitchFamily="49" charset="0"/>
              </a:rPr>
              <a:t>	    y</a:t>
            </a:r>
            <a:r>
              <a:rPr lang="en-US" sz="1400" dirty="0" smtClean="0">
                <a:latin typeface="Courier New" pitchFamily="49" charset="0"/>
                <a:ea typeface="+mn-ea"/>
                <a:cs typeface="Courier New" pitchFamily="49" charset="0"/>
              </a:rPr>
              <a:t>="50" begin=”5s” </a:t>
            </a:r>
            <a:r>
              <a:rPr lang="en-US" sz="1400" dirty="0" err="1" smtClean="0">
                <a:latin typeface="Courier New" pitchFamily="49" charset="0"/>
                <a:ea typeface="+mn-ea"/>
                <a:cs typeface="Courier New" pitchFamily="49" charset="0"/>
              </a:rPr>
              <a:t>dur</a:t>
            </a:r>
            <a:r>
              <a:rPr lang="en-US" sz="1400" dirty="0" smtClean="0">
                <a:latin typeface="Courier New" pitchFamily="49" charset="0"/>
                <a:ea typeface="+mn-ea"/>
                <a:cs typeface="Courier New" pitchFamily="49" charset="0"/>
              </a:rPr>
              <a:t>=”</a:t>
            </a:r>
            <a:r>
              <a:rPr lang="en-US" sz="1400" dirty="0" smtClean="0">
                <a:latin typeface="Courier New" pitchFamily="49" charset="0"/>
                <a:ea typeface="+mn-ea"/>
                <a:cs typeface="Courier New" pitchFamily="49" charset="0"/>
              </a:rPr>
              <a:t>20.0s” </a:t>
            </a:r>
            <a:r>
              <a:rPr lang="en-US" sz="1400" dirty="0" err="1" smtClean="0">
                <a:latin typeface="Courier New" pitchFamily="49" charset="0"/>
                <a:ea typeface="+mn-ea"/>
                <a:cs typeface="Courier New" pitchFamily="49" charset="0"/>
              </a:rPr>
              <a:t>repeatCount</a:t>
            </a:r>
            <a:r>
              <a:rPr lang="en-US" sz="1400" dirty="0" smtClean="0">
                <a:latin typeface="Courier New" pitchFamily="49" charset="0"/>
                <a:ea typeface="+mn-ea"/>
                <a:cs typeface="Courier New" pitchFamily="49" charset="0"/>
              </a:rPr>
              <a:t>="indefinite</a:t>
            </a:r>
            <a:r>
              <a:rPr lang="en-US" sz="1400" dirty="0" smtClean="0">
                <a:latin typeface="Courier New" pitchFamily="49" charset="0"/>
                <a:ea typeface="+mn-ea"/>
                <a:cs typeface="Courier New" pitchFamily="49" charset="0"/>
              </a:rPr>
              <a:t>"/&gt;</a:t>
            </a:r>
            <a:br>
              <a:rPr lang="en-US" sz="1400" dirty="0" smtClean="0">
                <a:latin typeface="Courier New" pitchFamily="49" charset="0"/>
                <a:ea typeface="+mn-ea"/>
                <a:cs typeface="Courier New" pitchFamily="49" charset="0"/>
              </a:rPr>
            </a:br>
            <a:r>
              <a:rPr lang="en-US" sz="1400" dirty="0" smtClean="0">
                <a:latin typeface="Courier New" pitchFamily="49" charset="0"/>
                <a:ea typeface="+mn-ea"/>
                <a:cs typeface="Courier New" pitchFamily="49" charset="0"/>
              </a:rPr>
              <a:t>  </a:t>
            </a:r>
            <a:r>
              <a:rPr lang="nl-BE" sz="1400" dirty="0" smtClean="0">
                <a:latin typeface="Courier New" pitchFamily="49" charset="0"/>
                <a:ea typeface="+mn-ea"/>
                <a:cs typeface="Courier New" pitchFamily="49" charset="0"/>
              </a:rPr>
              <a:t>&lt;/</a:t>
            </a:r>
            <a:r>
              <a:rPr lang="nl-BE" sz="1400" dirty="0" smtClean="0">
                <a:latin typeface="Courier New" pitchFamily="49" charset="0"/>
                <a:ea typeface="+mn-ea"/>
                <a:cs typeface="Courier New" pitchFamily="49" charset="0"/>
              </a:rPr>
              <a:t>g</a:t>
            </a:r>
            <a:r>
              <a:rPr lang="nl-BE" sz="1400" dirty="0" smtClean="0">
                <a:latin typeface="Courier New" pitchFamily="49" charset="0"/>
                <a:ea typeface="+mn-ea"/>
                <a:cs typeface="Courier New" pitchFamily="49" charset="0"/>
              </a:rPr>
              <a:t>&gt;</a:t>
            </a:r>
          </a:p>
          <a:p>
            <a:pPr lvl="1">
              <a:buNone/>
            </a:pPr>
            <a:r>
              <a:rPr lang="nl-BE" sz="1400" dirty="0" smtClean="0">
                <a:latin typeface="Courier New" pitchFamily="49" charset="0"/>
                <a:ea typeface="+mn-ea"/>
                <a:cs typeface="Courier New" pitchFamily="49" charset="0"/>
              </a:rPr>
              <a:t>&lt;/svg&gt; </a:t>
            </a:r>
            <a:endParaRPr lang="nl-BE" sz="1400" dirty="0" smtClean="0">
              <a:latin typeface="Courier New" pitchFamily="49" charset="0"/>
              <a:ea typeface="+mn-ea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MLab_ibbt_v2007">
  <a:themeElements>
    <a:clrScheme name="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MMLab_ibbt_v2007</Template>
  <TotalTime>31</TotalTime>
  <Words>191</Words>
  <Application>Microsoft Office PowerPoint</Application>
  <PresentationFormat>On-screen Show (4:3)</PresentationFormat>
  <Paragraphs>47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MMLab_ibbt_v2007</vt:lpstr>
      <vt:lpstr>Media Fragments Working Group</vt:lpstr>
      <vt:lpstr>Slide 2</vt:lpstr>
      <vt:lpstr>MPEG-7</vt:lpstr>
      <vt:lpstr>TimedText</vt:lpstr>
      <vt:lpstr>HTML 5 Video</vt:lpstr>
      <vt:lpstr>SVG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Tom Paridaens</dc:creator>
  <cp:lastModifiedBy>Tom Paridaens</cp:lastModifiedBy>
  <cp:revision>7</cp:revision>
  <dcterms:created xsi:type="dcterms:W3CDTF">2008-12-09T06:58:46Z</dcterms:created>
  <dcterms:modified xsi:type="dcterms:W3CDTF">2008-12-09T07:30:34Z</dcterms:modified>
</cp:coreProperties>
</file>