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3" r:id="rId2"/>
    <p:sldId id="311" r:id="rId3"/>
    <p:sldId id="315" r:id="rId4"/>
    <p:sldId id="334" r:id="rId5"/>
    <p:sldId id="322" r:id="rId6"/>
    <p:sldId id="316" r:id="rId7"/>
    <p:sldId id="317" r:id="rId8"/>
    <p:sldId id="328" r:id="rId9"/>
    <p:sldId id="329" r:id="rId10"/>
    <p:sldId id="356" r:id="rId11"/>
    <p:sldId id="320" r:id="rId12"/>
    <p:sldId id="348" r:id="rId13"/>
    <p:sldId id="327" r:id="rId14"/>
    <p:sldId id="350" r:id="rId15"/>
    <p:sldId id="351" r:id="rId16"/>
    <p:sldId id="352" r:id="rId17"/>
    <p:sldId id="354" r:id="rId18"/>
    <p:sldId id="355" r:id="rId19"/>
    <p:sldId id="338" r:id="rId20"/>
    <p:sldId id="340" r:id="rId21"/>
    <p:sldId id="349" r:id="rId22"/>
    <p:sldId id="357" r:id="rId23"/>
    <p:sldId id="347" r:id="rId24"/>
    <p:sldId id="342" r:id="rId25"/>
    <p:sldId id="343" r:id="rId26"/>
    <p:sldId id="344" r:id="rId27"/>
    <p:sldId id="346" r:id="rId28"/>
    <p:sldId id="341" r:id="rId29"/>
    <p:sldId id="321" r:id="rId30"/>
  </p:sldIdLst>
  <p:sldSz cx="9144000" cy="6858000" type="screen4x3"/>
  <p:notesSz cx="6669088" cy="97758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8" y="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50" tIns="44975" rIns="89950" bIns="44975" numCol="1" anchor="t" anchorCtr="0" compatLnSpc="1">
            <a:prstTxWarp prst="textNoShape">
              <a:avLst/>
            </a:prstTxWarp>
          </a:bodyPr>
          <a:lstStyle>
            <a:lvl1pPr defTabSz="900113" eaLnBrk="0" hangingPunct="0">
              <a:defRPr sz="1200"/>
            </a:lvl1pPr>
          </a:lstStyle>
          <a:p>
            <a:endParaRPr lang="da-DK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50" tIns="44975" rIns="89950" bIns="44975" numCol="1" anchor="t" anchorCtr="0" compatLnSpc="1">
            <a:prstTxWarp prst="textNoShape">
              <a:avLst/>
            </a:prstTxWarp>
          </a:bodyPr>
          <a:lstStyle>
            <a:lvl1pPr algn="r" defTabSz="900113" eaLnBrk="0" hangingPunct="0">
              <a:defRPr sz="1200"/>
            </a:lvl1pPr>
          </a:lstStyle>
          <a:p>
            <a:fld id="{8CAB47A4-D8CC-4188-B752-F2AA03F7E950}" type="datetimeFigureOut">
              <a:rPr lang="da-DK"/>
              <a:pPr/>
              <a:t>12-05-2013</a:t>
            </a:fld>
            <a:endParaRPr lang="da-DK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908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50" tIns="44975" rIns="89950" bIns="44975" numCol="1" anchor="b" anchorCtr="0" compatLnSpc="1">
            <a:prstTxWarp prst="textNoShape">
              <a:avLst/>
            </a:prstTxWarp>
          </a:bodyPr>
          <a:lstStyle>
            <a:lvl1pPr defTabSz="900113" eaLnBrk="0" hangingPunct="0">
              <a:defRPr sz="1200"/>
            </a:lvl1pPr>
          </a:lstStyle>
          <a:p>
            <a:endParaRPr lang="da-DK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285288"/>
            <a:ext cx="28908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50" tIns="44975" rIns="89950" bIns="44975" numCol="1" anchor="b" anchorCtr="0" compatLnSpc="1">
            <a:prstTxWarp prst="textNoShape">
              <a:avLst/>
            </a:prstTxWarp>
          </a:bodyPr>
          <a:lstStyle>
            <a:lvl1pPr algn="r" defTabSz="900113" eaLnBrk="0" hangingPunct="0">
              <a:defRPr sz="1200"/>
            </a:lvl1pPr>
          </a:lstStyle>
          <a:p>
            <a:fld id="{679F3A08-86B0-42BA-B68F-D4BC942397E6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021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50" tIns="44975" rIns="89950" bIns="44975" numCol="1" anchor="t" anchorCtr="0" compatLnSpc="1">
            <a:prstTxWarp prst="textNoShape">
              <a:avLst/>
            </a:prstTxWarp>
          </a:bodyPr>
          <a:lstStyle>
            <a:lvl1pPr defTabSz="900113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50" tIns="44975" rIns="89950" bIns="44975" numCol="1" anchor="t" anchorCtr="0" compatLnSpc="1">
            <a:prstTxWarp prst="textNoShape">
              <a:avLst/>
            </a:prstTxWarp>
          </a:bodyPr>
          <a:lstStyle>
            <a:lvl1pPr algn="r" defTabSz="900113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90588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35588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50" tIns="44975" rIns="89950" bIns="44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908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50" tIns="44975" rIns="89950" bIns="44975" numCol="1" anchor="b" anchorCtr="0" compatLnSpc="1">
            <a:prstTxWarp prst="textNoShape">
              <a:avLst/>
            </a:prstTxWarp>
          </a:bodyPr>
          <a:lstStyle>
            <a:lvl1pPr defTabSz="900113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285288"/>
            <a:ext cx="28908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50" tIns="44975" rIns="89950" bIns="44975" numCol="1" anchor="b" anchorCtr="0" compatLnSpc="1">
            <a:prstTxWarp prst="textNoShape">
              <a:avLst/>
            </a:prstTxWarp>
          </a:bodyPr>
          <a:lstStyle>
            <a:lvl1pPr algn="r" defTabSz="900113">
              <a:defRPr sz="1200"/>
            </a:lvl1pPr>
          </a:lstStyle>
          <a:p>
            <a:fld id="{705A46F3-1BB3-4DCA-98EF-D02B5623A735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71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776663" y="9285288"/>
            <a:ext cx="28908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4" tIns="44972" rIns="89944" bIns="44972" anchor="b"/>
          <a:lstStyle>
            <a:lvl1pPr defTabSz="9001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0250" indent="-280988" defTabSz="9001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3950" indent="-223838" defTabSz="9001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4800" indent="-225425" defTabSz="9001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4063" indent="-225425" defTabSz="9001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12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84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56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28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8EB5C23-D7FE-45CB-819C-943781E5052B}" type="slidenum">
              <a:rPr lang="da-DK" sz="1200">
                <a:ea typeface="ヒラギノ角ゴ Pro W3"/>
                <a:cs typeface="ヒラギノ角ゴ Pro W3"/>
              </a:rPr>
              <a:pPr algn="r" eaLnBrk="1" hangingPunct="1"/>
              <a:t>5</a:t>
            </a:fld>
            <a:endParaRPr lang="da-DK" sz="1200">
              <a:ea typeface="ヒラギノ角ゴ Pro W3"/>
              <a:cs typeface="ヒラギノ角ゴ Pro W3"/>
            </a:endParaRPr>
          </a:p>
        </p:txBody>
      </p:sp>
      <p:sp>
        <p:nvSpPr>
          <p:cNvPr id="69635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Pladsholder til noter 2"/>
          <p:cNvSpPr>
            <a:spLocks noGrp="1"/>
          </p:cNvSpPr>
          <p:nvPr>
            <p:ph type="body" idx="1"/>
          </p:nvPr>
        </p:nvSpPr>
        <p:spPr>
          <a:xfrm>
            <a:off x="666750" y="4643438"/>
            <a:ext cx="5335588" cy="4400550"/>
          </a:xfrm>
          <a:noFill/>
        </p:spPr>
        <p:txBody>
          <a:bodyPr lIns="89889" tIns="44945" rIns="89889" bIns="44945"/>
          <a:lstStyle/>
          <a:p>
            <a:r>
              <a:rPr lang="da-DK" smtClean="0">
                <a:latin typeface="Arial" pitchFamily="34" charset="0"/>
              </a:rPr>
              <a:t>Digitaliseringsstrategiens ambitiøse mål om op mod 80 % af alle ansøgninger og anmeldelser fra borgerne skal ske digitalt forudsætter brugervenlige selvbetjeningsløsninger</a:t>
            </a:r>
          </a:p>
          <a:p>
            <a:endParaRPr lang="da-DK" b="1" smtClean="0">
              <a:latin typeface="Arial" pitchFamily="34" charset="0"/>
            </a:endParaRPr>
          </a:p>
          <a:p>
            <a:endParaRPr lang="da-DK" b="1" smtClean="0">
              <a:latin typeface="Arial" pitchFamily="34" charset="0"/>
            </a:endParaRPr>
          </a:p>
          <a:p>
            <a:r>
              <a:rPr lang="da-DK" b="1" smtClean="0">
                <a:latin typeface="Arial" pitchFamily="34" charset="0"/>
              </a:rPr>
              <a:t>Vil – kan</a:t>
            </a:r>
            <a:r>
              <a:rPr lang="da-DK" smtClean="0">
                <a:latin typeface="Arial" pitchFamily="34" charset="0"/>
              </a:rPr>
              <a:t>, tallet er den andel af befolkningen mellem 16 og 74 år, som har svaret ja til: Har du som privatperson i de seneste 12 måneder prøvet at indsende oplysninger til det offentlige via deres hjemmesider fx til SKAT, til din kommune, fx flytteblanket, lægeskift, reservering af bøger fra biblioteker, SU, skoleintra mv.?</a:t>
            </a:r>
          </a:p>
          <a:p>
            <a:r>
              <a:rPr lang="da-DK" b="1" smtClean="0">
                <a:latin typeface="Arial" pitchFamily="34" charset="0"/>
              </a:rPr>
              <a:t>Vil – kan ikke</a:t>
            </a:r>
            <a:r>
              <a:rPr lang="da-DK" smtClean="0">
                <a:latin typeface="Arial" pitchFamily="34" charset="0"/>
              </a:rPr>
              <a:t>, 18 eller 15 pct. afhængigt af, hvorvidt kan ikke, vil ikke, justeres til 10 pct. Vi ved ikke, hvorvidt de kan eller ej. Vi ved, at de ikke gør det!</a:t>
            </a:r>
          </a:p>
          <a:p>
            <a:r>
              <a:rPr lang="da-DK" b="1" smtClean="0">
                <a:latin typeface="Arial" pitchFamily="34" charset="0"/>
              </a:rPr>
              <a:t>Vil ikke – kan</a:t>
            </a:r>
            <a:r>
              <a:rPr lang="da-DK" smtClean="0">
                <a:latin typeface="Arial" pitchFamily="34" charset="0"/>
              </a:rPr>
              <a:t>, Er andelen, som har brugt netbank, fratrukket dem, der har svaret til at indsende oplysninger til det offentlige. 75 pct. af samtlige 16-74-årige har brugt netbank.</a:t>
            </a:r>
          </a:p>
          <a:p>
            <a:r>
              <a:rPr lang="da-DK" b="1" smtClean="0">
                <a:latin typeface="Arial" pitchFamily="34" charset="0"/>
              </a:rPr>
              <a:t>Vil ikke – kan ikke</a:t>
            </a:r>
            <a:r>
              <a:rPr lang="da-DK" smtClean="0">
                <a:latin typeface="Arial" pitchFamily="34" charset="0"/>
              </a:rPr>
              <a:t>, tallet er den andel af befolkningen, der aldrig har været på internettet. Medtager man dem, der var det for mere end tre måneder siden, er tallet 10 pct.</a:t>
            </a:r>
          </a:p>
          <a:p>
            <a:endParaRPr lang="da-DK" smtClean="0">
              <a:latin typeface="Arial" pitchFamily="34" charset="0"/>
            </a:endParaRPr>
          </a:p>
          <a:p>
            <a:r>
              <a:rPr lang="da-DK" smtClean="0">
                <a:latin typeface="Arial" pitchFamily="34" charset="0"/>
              </a:rPr>
              <a:t>Figuren omfatter de 16-74-årige</a:t>
            </a:r>
          </a:p>
          <a:p>
            <a:pPr eaLnBrk="1" hangingPunct="1"/>
            <a:endParaRPr lang="da-DK" smtClean="0">
              <a:latin typeface="Arial" pitchFamily="34" charset="0"/>
            </a:endParaRPr>
          </a:p>
        </p:txBody>
      </p:sp>
      <p:sp>
        <p:nvSpPr>
          <p:cNvPr id="69637" name="Pladsholder til diasnummer 3"/>
          <p:cNvSpPr txBox="1">
            <a:spLocks noGrp="1"/>
          </p:cNvSpPr>
          <p:nvPr/>
        </p:nvSpPr>
        <p:spPr bwMode="auto">
          <a:xfrm>
            <a:off x="3776663" y="9285288"/>
            <a:ext cx="28908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89" tIns="44945" rIns="89889" bIns="44945" anchor="b"/>
          <a:lstStyle>
            <a:lvl1pPr defTabSz="9001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0250" indent="-280988" defTabSz="9001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3950" indent="-223838" defTabSz="9001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4800" indent="-225425" defTabSz="9001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4063" indent="-225425" defTabSz="9001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12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84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56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28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FF0429E-8164-433D-8A00-5356BA498105}" type="slidenum">
              <a:rPr lang="da-DK" sz="1200">
                <a:ea typeface="ＭＳ Ｐゴシック" pitchFamily="34" charset="-128"/>
              </a:rPr>
              <a:pPr algn="r" eaLnBrk="1" hangingPunct="1"/>
              <a:t>5</a:t>
            </a:fld>
            <a:endParaRPr lang="da-DK" sz="12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3438"/>
            <a:ext cx="5338762" cy="4398962"/>
          </a:xfrm>
        </p:spPr>
        <p:txBody>
          <a:bodyPr lIns="89902" tIns="44951" rIns="89902" bIns="44951"/>
          <a:lstStyle/>
          <a:p>
            <a:pPr marL="227013" indent="-227013">
              <a:lnSpc>
                <a:spcPct val="90000"/>
              </a:lnSpc>
              <a:buFontTx/>
              <a:buChar char="•"/>
            </a:pPr>
            <a:r>
              <a:rPr lang="da-DK" sz="1000" smtClean="0">
                <a:latin typeface="Arial" pitchFamily="34" charset="0"/>
              </a:rPr>
              <a:t>Udover den risikominimerende effekt af brugervenlighed ifht. business casen er vi bevidste om det stort ansvar vi har for de obligatoriske løsninger vi beder danskerne om at bruge. </a:t>
            </a:r>
          </a:p>
          <a:p>
            <a:pPr marL="227013" indent="-227013">
              <a:lnSpc>
                <a:spcPct val="90000"/>
              </a:lnSpc>
              <a:buFontTx/>
              <a:buChar char="•"/>
            </a:pPr>
            <a:r>
              <a:rPr lang="da-DK" sz="1000" smtClean="0">
                <a:latin typeface="Arial" pitchFamily="34" charset="0"/>
              </a:rPr>
              <a:t>Vi stiller krav til brugervenlighed og tilgængelighed af de obligatoriske løsninger (i slide). </a:t>
            </a:r>
          </a:p>
          <a:p>
            <a:pPr marL="227013" indent="-227013">
              <a:lnSpc>
                <a:spcPct val="90000"/>
              </a:lnSpc>
              <a:buFontTx/>
              <a:buChar char="•"/>
            </a:pPr>
            <a:r>
              <a:rPr lang="da-DK" sz="1000" smtClean="0">
                <a:latin typeface="Arial" pitchFamily="34" charset="0"/>
              </a:rPr>
              <a:t>Krav er baserede på eksisterende aftaler (fx genbrug af fællesoffentlige standarder og komponenter) og forpligtelser (fx tilgængelighedskrav WCAG 2 niveau AA) samt baseret på erfaringer, brugertests og analyser.</a:t>
            </a:r>
          </a:p>
          <a:p>
            <a:pPr marL="227013" indent="-227013">
              <a:lnSpc>
                <a:spcPct val="90000"/>
              </a:lnSpc>
              <a:buFontTx/>
              <a:buChar char="•"/>
            </a:pPr>
            <a:r>
              <a:rPr lang="da-DK" sz="1000" smtClean="0">
                <a:latin typeface="Arial" pitchFamily="34" charset="0"/>
              </a:rPr>
              <a:t>Vi samarbejder med KL og en række myndigheder om bl.a. udviklingsvejledning for velfungerende selvbetjeningsløsninger (første version i december) og grunddataprogrammet. </a:t>
            </a:r>
          </a:p>
          <a:p>
            <a:pPr marL="227013" indent="-227013">
              <a:lnSpc>
                <a:spcPct val="90000"/>
              </a:lnSpc>
              <a:buFontTx/>
              <a:buChar char="•"/>
            </a:pPr>
            <a:r>
              <a:rPr lang="da-DK" sz="1000" smtClean="0">
                <a:latin typeface="Arial" pitchFamily="34" charset="0"/>
              </a:rPr>
              <a:t>Nævnte krav plus forskellige krav til fx integration til fagsystemer, genbrug af data gælder for nye løsninger og skal overholdes inden idriftsætning.</a:t>
            </a:r>
          </a:p>
          <a:p>
            <a:pPr marL="227013" indent="-227013">
              <a:lnSpc>
                <a:spcPct val="90000"/>
              </a:lnSpc>
              <a:buFontTx/>
              <a:buChar char="•"/>
            </a:pPr>
            <a:r>
              <a:rPr lang="da-DK" sz="1000" smtClean="0">
                <a:latin typeface="Arial" pitchFamily="34" charset="0"/>
              </a:rPr>
              <a:t>Vi fortsætter den informations- og rådgivningsindsats om brugervenlighed og tilgængelighed, som tidligere lå i IT- og Telestyrelsen.</a:t>
            </a:r>
          </a:p>
          <a:p>
            <a:pPr marL="227013" indent="-227013">
              <a:lnSpc>
                <a:spcPct val="90000"/>
              </a:lnSpc>
              <a:buFontTx/>
              <a:buChar char="•"/>
            </a:pPr>
            <a:r>
              <a:rPr lang="da-DK" sz="1000" smtClean="0">
                <a:latin typeface="Arial" pitchFamily="34" charset="0"/>
              </a:rPr>
              <a:t>Vi er i gang med en særlig indsats for at sikre, at borger.dk – som borgernes centrale indgang til information og selvbetjening – går forrest som et good practice eksempel på brugervenlighed og tilgængelighed i den offentlige sektor.</a:t>
            </a:r>
          </a:p>
          <a:p>
            <a:pPr marL="227013" indent="-227013">
              <a:lnSpc>
                <a:spcPct val="90000"/>
              </a:lnSpc>
            </a:pPr>
            <a:endParaRPr lang="da-DK" sz="1000" smtClean="0">
              <a:latin typeface="Arial" pitchFamily="34" charset="0"/>
            </a:endParaRPr>
          </a:p>
          <a:p>
            <a:pPr marL="227013" indent="-227013">
              <a:lnSpc>
                <a:spcPct val="90000"/>
              </a:lnSpc>
            </a:pPr>
            <a:r>
              <a:rPr lang="da-DK" sz="1000" smtClean="0">
                <a:latin typeface="Arial" pitchFamily="34" charset="0"/>
              </a:rPr>
              <a:t>NB:</a:t>
            </a:r>
          </a:p>
          <a:p>
            <a:pPr marL="227013" indent="-227013">
              <a:lnSpc>
                <a:spcPct val="90000"/>
              </a:lnSpc>
              <a:buFontTx/>
              <a:buChar char="•"/>
            </a:pPr>
            <a:r>
              <a:rPr lang="da-DK" sz="1000" smtClean="0">
                <a:latin typeface="Arial" pitchFamily="34" charset="0"/>
              </a:rPr>
              <a:t>Styregruppen for digitaliseringsstrategien har besluttet kravene til brugervenlige og tilgængelige selvbetjeningsløsninger.</a:t>
            </a:r>
          </a:p>
          <a:p>
            <a:pPr marL="227013" indent="-227013">
              <a:lnSpc>
                <a:spcPct val="90000"/>
              </a:lnSpc>
              <a:buFontTx/>
              <a:buChar char="•"/>
            </a:pPr>
            <a:r>
              <a:rPr lang="da-DK" sz="1000" smtClean="0">
                <a:latin typeface="Arial" pitchFamily="34" charset="0"/>
              </a:rPr>
              <a:t>Den internationale tilgængelighedsstandard WCAG 2 niveau AA er en af de obligatoriske, åbne standarder. Er en eksplicit målsætning i EU’s Digitale Dagsorden og vi er forpligtet på området gennem FN’s Handicapkonvention.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90588" y="733425"/>
            <a:ext cx="4887912" cy="366553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a-DK" smtClean="0">
                <a:latin typeface="Arial" pitchFamily="34" charset="0"/>
              </a:rPr>
              <a:t>Nogle af konklusionerne skal løftes fællesoffentligt ifm digitaliseringsstrategien: Genbrug af data, udviklingsvejledning, regelforenkling</a:t>
            </a:r>
          </a:p>
          <a:p>
            <a:endParaRPr lang="da-DK" smtClean="0">
              <a:latin typeface="Arial" pitchFamily="34" charset="0"/>
            </a:endParaRPr>
          </a:p>
          <a:p>
            <a:r>
              <a:rPr lang="da-DK" smtClean="0">
                <a:latin typeface="Arial" pitchFamily="34" charset="0"/>
              </a:rPr>
              <a:t>MEN der er hurtige gevinster</a:t>
            </a:r>
          </a:p>
          <a:p>
            <a:r>
              <a:rPr lang="da-DK" smtClean="0">
                <a:latin typeface="Arial" pitchFamily="34" charset="0"/>
              </a:rPr>
              <a:t>Selvbetjeningsløsninger, der ikke er brugervenlige medfører overflødige henvendelser til det offentlige</a:t>
            </a:r>
          </a:p>
          <a:p>
            <a:r>
              <a:rPr lang="da-DK" smtClean="0">
                <a:latin typeface="Arial" pitchFamily="34" charset="0"/>
              </a:rPr>
              <a:t>Der er store effektiviseringsgevinster ved at øge brugervenligheden</a:t>
            </a:r>
          </a:p>
          <a:p>
            <a:endParaRPr lang="da-DK" smtClean="0">
              <a:latin typeface="Arial" pitchFamily="34" charset="0"/>
            </a:endParaRPr>
          </a:p>
          <a:p>
            <a:r>
              <a:rPr lang="da-DK" smtClean="0">
                <a:latin typeface="Arial" pitchFamily="34" charset="0"/>
              </a:rPr>
              <a:t>Påvirke leverandørerne til at fokusere på brugervenlighed overfor borgerne!!!</a:t>
            </a:r>
          </a:p>
          <a:p>
            <a:r>
              <a:rPr lang="da-DK" smtClean="0">
                <a:latin typeface="Arial" pitchFamily="34" charset="0"/>
              </a:rPr>
              <a:t>I det private erhvervsliv er brugervenlige selvbetjeningsløsninger en konkurrenceparameter – der sker løbende tilpasninger, som kan optimere brugervenligheden</a:t>
            </a:r>
          </a:p>
          <a:p>
            <a:endParaRPr lang="da-D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90588" y="733425"/>
            <a:ext cx="4887912" cy="366553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a-DK" smtClean="0">
                <a:latin typeface="Arial" pitchFamily="34" charset="0"/>
              </a:rPr>
              <a:t>Nogle af konklusionerne skal løftes fællesoffentligt ifm digitaliseringsstrategien: Genbrug af data, udviklingsvejledning, regelforenkling</a:t>
            </a:r>
          </a:p>
          <a:p>
            <a:endParaRPr lang="da-DK" smtClean="0">
              <a:latin typeface="Arial" pitchFamily="34" charset="0"/>
            </a:endParaRPr>
          </a:p>
          <a:p>
            <a:r>
              <a:rPr lang="da-DK" smtClean="0">
                <a:latin typeface="Arial" pitchFamily="34" charset="0"/>
              </a:rPr>
              <a:t>MEN der er hurtige gevinster</a:t>
            </a:r>
          </a:p>
          <a:p>
            <a:r>
              <a:rPr lang="da-DK" smtClean="0">
                <a:latin typeface="Arial" pitchFamily="34" charset="0"/>
              </a:rPr>
              <a:t>Selvbetjeningsløsninger, der ikke er brugervenlige medfører overflødige henvendelser til det offentlige</a:t>
            </a:r>
          </a:p>
          <a:p>
            <a:r>
              <a:rPr lang="da-DK" smtClean="0">
                <a:latin typeface="Arial" pitchFamily="34" charset="0"/>
              </a:rPr>
              <a:t>Der er store effektiviseringsgevinster ved at øge brugervenligheden</a:t>
            </a:r>
          </a:p>
          <a:p>
            <a:endParaRPr lang="da-DK" smtClean="0">
              <a:latin typeface="Arial" pitchFamily="34" charset="0"/>
            </a:endParaRPr>
          </a:p>
          <a:p>
            <a:r>
              <a:rPr lang="da-DK" smtClean="0">
                <a:latin typeface="Arial" pitchFamily="34" charset="0"/>
              </a:rPr>
              <a:t>Påvirke leverandørerne til at fokusere på brugervenlighed overfor borgerne!!!</a:t>
            </a:r>
          </a:p>
          <a:p>
            <a:r>
              <a:rPr lang="da-DK" smtClean="0">
                <a:latin typeface="Arial" pitchFamily="34" charset="0"/>
              </a:rPr>
              <a:t>I det private erhvervsliv er brugervenlige selvbetjeningsløsninger en konkurrenceparameter – der sker løbende tilpasninger, som kan optimere brugervenligheden</a:t>
            </a:r>
          </a:p>
          <a:p>
            <a:endParaRPr lang="da-D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92175" y="733425"/>
            <a:ext cx="4887913" cy="3665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>
                <a:latin typeface="Arial" pitchFamily="34" charset="0"/>
              </a:rPr>
              <a:t>RASMUS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776663" y="9285288"/>
            <a:ext cx="28908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794" tIns="44897" rIns="89794" bIns="44897" anchor="b"/>
          <a:lstStyle>
            <a:lvl1pPr defTabSz="898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0250" indent="-280988" defTabSz="898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2363" indent="-223838" defTabSz="898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1625" indent="-225425" defTabSz="898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0888" indent="-225425" defTabSz="898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8088" indent="-225425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5288" indent="-225425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2488" indent="-225425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9688" indent="-225425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78D1CB2-3C0A-49A0-BC51-D9D2E8BCA9E8}" type="slidenum">
              <a:rPr lang="da-DK" sz="1200"/>
              <a:pPr algn="r" eaLnBrk="1" hangingPunct="1"/>
              <a:t>15</a:t>
            </a:fld>
            <a:endParaRPr lang="da-DK" sz="120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92175" y="733425"/>
            <a:ext cx="4887913" cy="366553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9794" tIns="44897" rIns="89794" bIns="44897"/>
          <a:lstStyle/>
          <a:p>
            <a:pPr eaLnBrk="1" hangingPunct="1"/>
            <a:r>
              <a:rPr lang="da-DK" smtClean="0">
                <a:latin typeface="Arial" pitchFamily="34" charset="0"/>
              </a:rPr>
              <a:t>MORTEN</a:t>
            </a:r>
          </a:p>
          <a:p>
            <a:pPr eaLnBrk="1" hangingPunct="1"/>
            <a:r>
              <a:rPr lang="da-DK" smtClean="0">
                <a:latin typeface="Arial" pitchFamily="34" charset="0"/>
              </a:rPr>
              <a:t>Fordi: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da-DK" smtClean="0">
                <a:latin typeface="Arial" pitchFamily="34" charset="0"/>
              </a:rPr>
              <a:t>Man kan blive mere præcis i forhold til borgeren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da-DK" smtClean="0">
                <a:latin typeface="Arial" pitchFamily="34" charset="0"/>
              </a:rPr>
              <a:t>Man kan filtrere irrelevante informationer – vi destillere hvor de andre fortynder</a:t>
            </a:r>
          </a:p>
          <a:p>
            <a:pPr eaLnBrk="1" hangingPunct="1">
              <a:buFont typeface="Calibri" pitchFamily="34" charset="0"/>
              <a:buNone/>
            </a:pPr>
            <a:endParaRPr lang="da-DK" smtClean="0">
              <a:latin typeface="Arial" pitchFamily="34" charset="0"/>
            </a:endParaRPr>
          </a:p>
          <a:p>
            <a:pPr eaLnBrk="1" hangingPunct="1">
              <a:buFont typeface="Calibri" pitchFamily="34" charset="0"/>
              <a:buNone/>
            </a:pPr>
            <a:r>
              <a:rPr lang="da-DK" smtClean="0">
                <a:latin typeface="Arial" pitchFamily="34" charset="0"/>
              </a:rPr>
              <a:t>RASMUS</a:t>
            </a:r>
          </a:p>
          <a:p>
            <a:pPr eaLnBrk="1" hangingPunct="1">
              <a:buFont typeface="Calibri" pitchFamily="34" charset="0"/>
              <a:buNone/>
            </a:pPr>
            <a:r>
              <a:rPr lang="da-DK" smtClean="0">
                <a:latin typeface="Arial" pitchFamily="34" charset="0"/>
              </a:rPr>
              <a:t>OG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da-DK" smtClean="0">
                <a:latin typeface="Arial" pitchFamily="34" charset="0"/>
              </a:rPr>
              <a:t>Det forventes af hr. og fru Danmark – de har det allerede. Google, facebook, bank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da-DK" smtClean="0">
                <a:latin typeface="Arial" pitchFamily="34" charset="0"/>
              </a:rPr>
              <a:t>Emneområdet er enormt – vi kan minimere informations-overload – hvorfor skal jeg som 18 årig uden børn præsenteres for dagsinstitionstilbud og pensionsansøgning?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da-DK" smtClean="0">
              <a:latin typeface="Arial" pitchFamily="34" charset="0"/>
            </a:endParaRPr>
          </a:p>
          <a:p>
            <a:pPr eaLnBrk="1" hangingPunct="1"/>
            <a:endParaRPr lang="da-D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3438"/>
            <a:ext cx="5338762" cy="4398962"/>
          </a:xfrm>
        </p:spPr>
        <p:txBody>
          <a:bodyPr lIns="89902" tIns="44951" rIns="89902" bIns="44951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26EFC-F3B0-4529-A15B-F0EEC01F165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02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09846-9E62-4700-9DBF-124BE425170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968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2543C-2D00-4091-8C32-6D574FE36AF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800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DA064-1E95-498B-BE1B-17A3FF7EFB6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4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9267-DDAF-4F00-A07F-AC4F55D0EA5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854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D7747-6DE9-4690-93A0-0296D698606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460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E0E4C-C95E-4727-83D9-2D12B26EBA6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85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E9B97-18B4-4FF4-9F4C-4507146E5F3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700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9AE1-4174-4E3B-A931-99343FBB8E0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604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974C2-A08F-4031-91CB-C7815B8C030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57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BBE77-682E-437B-9B37-12CEFD7D358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79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ADCB760-9667-4719-ADCB-F4210745E99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41338" y="1484313"/>
            <a:ext cx="8062912" cy="1470025"/>
          </a:xfrm>
        </p:spPr>
        <p:txBody>
          <a:bodyPr/>
          <a:lstStyle/>
          <a:p>
            <a:pPr eaLnBrk="1" hangingPunct="1"/>
            <a:r>
              <a:rPr lang="en-US" smtClean="0"/>
              <a:t>eService take-up and inclusion</a:t>
            </a:r>
            <a:endParaRPr lang="da-DK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650" y="2852738"/>
            <a:ext cx="7777163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a-DK" i="1" smtClean="0"/>
              <a:t>The Danish approach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79388" y="4941888"/>
            <a:ext cx="6400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da-DK" sz="1600" b="1"/>
          </a:p>
          <a:p>
            <a:pPr>
              <a:spcBef>
                <a:spcPct val="20000"/>
              </a:spcBef>
            </a:pPr>
            <a:r>
              <a:rPr lang="da-DK" sz="1600" b="1"/>
              <a:t>Morten Meyerhoff Nielsen</a:t>
            </a:r>
          </a:p>
          <a:p>
            <a:pPr>
              <a:spcBef>
                <a:spcPct val="20000"/>
              </a:spcBef>
            </a:pPr>
            <a:r>
              <a:rPr lang="da-DK" sz="1600"/>
              <a:t>W3C eGOV</a:t>
            </a:r>
          </a:p>
          <a:p>
            <a:pPr>
              <a:spcBef>
                <a:spcPct val="20000"/>
              </a:spcBef>
            </a:pPr>
            <a:r>
              <a:rPr lang="da-DK" sz="1600"/>
              <a:t>13 May 2013</a:t>
            </a:r>
          </a:p>
          <a:p>
            <a:pPr>
              <a:spcBef>
                <a:spcPct val="20000"/>
              </a:spcBef>
            </a:pPr>
            <a:endParaRPr lang="da-DK" sz="1600"/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27588"/>
            <a:ext cx="1585913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716338"/>
            <a:ext cx="1541463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3059113" y="6958013"/>
            <a:ext cx="6084887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15" name="Picture 7"/>
          <p:cNvPicPr>
            <a:picLocks noChangeAspect="1" noChangeArrowheads="1"/>
          </p:cNvPicPr>
          <p:nvPr/>
        </p:nvPicPr>
        <p:blipFill>
          <a:blip r:embed="rId5">
            <a:lum bright="-10000" contrast="-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300663"/>
            <a:ext cx="1584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10" descr="håndtryk"/>
          <p:cNvPicPr>
            <a:picLocks noChangeArrowheads="1"/>
          </p:cNvPicPr>
          <p:nvPr/>
        </p:nvPicPr>
        <p:blipFill>
          <a:blip r:embed="rId6" cstate="print">
            <a:lum bright="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81525"/>
            <a:ext cx="15843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13" descr="Medarbejdere (1"/>
          <p:cNvPicPr>
            <a:picLocks noChangeArrowheads="1"/>
          </p:cNvPicPr>
          <p:nvPr/>
        </p:nvPicPr>
        <p:blipFill>
          <a:blip r:embed="rId7" cstate="print">
            <a:lum bright="10000" contrast="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5732463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5589588"/>
            <a:ext cx="1073150" cy="9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reeform 5"/>
          <p:cNvSpPr>
            <a:spLocks/>
          </p:cNvSpPr>
          <p:nvPr/>
        </p:nvSpPr>
        <p:spPr bwMode="auto">
          <a:xfrm>
            <a:off x="323850" y="0"/>
            <a:ext cx="4319588" cy="5732463"/>
          </a:xfrm>
          <a:custGeom>
            <a:avLst/>
            <a:gdLst>
              <a:gd name="T0" fmla="*/ 2147483647 w 3540"/>
              <a:gd name="T1" fmla="*/ 0 h 3611"/>
              <a:gd name="T2" fmla="*/ 2147483647 w 3540"/>
              <a:gd name="T3" fmla="*/ 0 h 3611"/>
              <a:gd name="T4" fmla="*/ 2147483647 w 3540"/>
              <a:gd name="T5" fmla="*/ 2147483647 h 3611"/>
              <a:gd name="T6" fmla="*/ 2147483647 w 3540"/>
              <a:gd name="T7" fmla="*/ 2147483647 h 3611"/>
              <a:gd name="T8" fmla="*/ 2147483647 w 3540"/>
              <a:gd name="T9" fmla="*/ 2147483647 h 3611"/>
              <a:gd name="T10" fmla="*/ 2147483647 w 3540"/>
              <a:gd name="T11" fmla="*/ 2147483647 h 3611"/>
              <a:gd name="T12" fmla="*/ 2147483647 w 3540"/>
              <a:gd name="T13" fmla="*/ 2147483647 h 3611"/>
              <a:gd name="T14" fmla="*/ 2147483647 w 3540"/>
              <a:gd name="T15" fmla="*/ 2147483647 h 3611"/>
              <a:gd name="T16" fmla="*/ 2147483647 w 3540"/>
              <a:gd name="T17" fmla="*/ 2147483647 h 3611"/>
              <a:gd name="T18" fmla="*/ 2147483647 w 3540"/>
              <a:gd name="T19" fmla="*/ 0 h 36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40"/>
              <a:gd name="T31" fmla="*/ 0 h 3611"/>
              <a:gd name="T32" fmla="*/ 3540 w 3540"/>
              <a:gd name="T33" fmla="*/ 3611 h 36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40" h="3611">
                <a:moveTo>
                  <a:pt x="2" y="0"/>
                </a:moveTo>
                <a:lnTo>
                  <a:pt x="252" y="0"/>
                </a:lnTo>
                <a:lnTo>
                  <a:pt x="252" y="525"/>
                </a:lnTo>
                <a:cubicBezTo>
                  <a:pt x="252" y="525"/>
                  <a:pt x="251" y="708"/>
                  <a:pt x="435" y="708"/>
                </a:cubicBezTo>
                <a:cubicBezTo>
                  <a:pt x="1897" y="708"/>
                  <a:pt x="3359" y="708"/>
                  <a:pt x="3359" y="708"/>
                </a:cubicBezTo>
                <a:cubicBezTo>
                  <a:pt x="3359" y="708"/>
                  <a:pt x="3540" y="707"/>
                  <a:pt x="3540" y="890"/>
                </a:cubicBezTo>
                <a:cubicBezTo>
                  <a:pt x="3540" y="2250"/>
                  <a:pt x="3540" y="3611"/>
                  <a:pt x="3540" y="3611"/>
                </a:cubicBezTo>
                <a:cubicBezTo>
                  <a:pt x="3540" y="3611"/>
                  <a:pt x="1861" y="3611"/>
                  <a:pt x="183" y="3611"/>
                </a:cubicBezTo>
                <a:cubicBezTo>
                  <a:pt x="0" y="3611"/>
                  <a:pt x="3" y="3431"/>
                  <a:pt x="3" y="3431"/>
                </a:cubicBezTo>
                <a:lnTo>
                  <a:pt x="2" y="0"/>
                </a:lnTo>
                <a:close/>
              </a:path>
            </a:pathLst>
          </a:custGeom>
          <a:solidFill>
            <a:srgbClr val="969696">
              <a:alpha val="60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96000" tIns="1126800"/>
          <a:lstStyle/>
          <a:p>
            <a:endParaRPr lang="en-US"/>
          </a:p>
        </p:txBody>
      </p:sp>
      <p:sp>
        <p:nvSpPr>
          <p:cNvPr id="11469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117475"/>
            <a:ext cx="8172450" cy="719138"/>
          </a:xfrm>
        </p:spPr>
        <p:txBody>
          <a:bodyPr lIns="0" tIns="0" rIns="0" bIns="0" anchor="t"/>
          <a:lstStyle/>
          <a:p>
            <a:pPr algn="l" eaLnBrk="1" hangingPunct="1"/>
            <a:r>
              <a:rPr lang="da-DK" sz="3200" smtClean="0"/>
              <a:t>WELL-FUNCTIONING AND USER-FRIENDLY ONLINE SELF-SERVICE</a:t>
            </a:r>
          </a:p>
        </p:txBody>
      </p:sp>
      <p:sp>
        <p:nvSpPr>
          <p:cNvPr id="114692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720725" y="1268413"/>
            <a:ext cx="3779838" cy="4321175"/>
          </a:xfrm>
        </p:spPr>
        <p:txBody>
          <a:bodyPr lIns="0" tIns="0" rIns="0" bIns="0"/>
          <a:lstStyle/>
          <a:p>
            <a:pPr>
              <a:buFontTx/>
              <a:buNone/>
            </a:pPr>
            <a:r>
              <a:rPr lang="da-DK" sz="1900" smtClean="0"/>
              <a:t>Requirements incl.:</a:t>
            </a:r>
          </a:p>
          <a:p>
            <a:pPr>
              <a:buFontTx/>
              <a:buChar char="-"/>
            </a:pPr>
            <a:r>
              <a:rPr lang="da-DK" sz="1900" smtClean="0"/>
              <a:t>Short and precise formulations – no thanks to ”burocrathic language”</a:t>
            </a:r>
          </a:p>
          <a:p>
            <a:pPr>
              <a:buFontTx/>
              <a:buChar char="-"/>
            </a:pPr>
            <a:r>
              <a:rPr lang="da-DK" sz="1900" smtClean="0"/>
              <a:t>Logic and intuitive, graphical design</a:t>
            </a:r>
          </a:p>
          <a:p>
            <a:pPr>
              <a:buFontTx/>
              <a:buChar char="-"/>
            </a:pPr>
            <a:r>
              <a:rPr lang="da-DK" sz="1900" smtClean="0"/>
              <a:t>Access to help </a:t>
            </a:r>
          </a:p>
          <a:p>
            <a:pPr>
              <a:buFontTx/>
              <a:buChar char="-"/>
            </a:pPr>
            <a:r>
              <a:rPr lang="da-DK" sz="1900" smtClean="0"/>
              <a:t>Summary of all entered data before submission</a:t>
            </a:r>
          </a:p>
          <a:p>
            <a:pPr>
              <a:buFontTx/>
              <a:buChar char="-"/>
            </a:pPr>
            <a:r>
              <a:rPr lang="da-DK" sz="1900" smtClean="0"/>
              <a:t>Functions in major browsers</a:t>
            </a:r>
          </a:p>
          <a:p>
            <a:pPr>
              <a:buFontTx/>
              <a:buChar char="-"/>
            </a:pPr>
            <a:r>
              <a:rPr lang="da-DK" sz="1900" smtClean="0"/>
              <a:t>Receipt</a:t>
            </a:r>
          </a:p>
          <a:p>
            <a:pPr>
              <a:buFontTx/>
              <a:buChar char="-"/>
            </a:pPr>
            <a:r>
              <a:rPr lang="da-DK" sz="1900" smtClean="0"/>
              <a:t>Reuse of data and components</a:t>
            </a:r>
          </a:p>
          <a:p>
            <a:pPr>
              <a:buFontTx/>
              <a:buChar char="-"/>
            </a:pPr>
            <a:r>
              <a:rPr lang="da-DK" sz="1900" smtClean="0"/>
              <a:t>WCAG 2.0 AA</a:t>
            </a:r>
          </a:p>
        </p:txBody>
      </p:sp>
      <p:sp>
        <p:nvSpPr>
          <p:cNvPr id="114693" name="Pladsholder til indhold 2"/>
          <p:cNvSpPr>
            <a:spLocks/>
          </p:cNvSpPr>
          <p:nvPr/>
        </p:nvSpPr>
        <p:spPr bwMode="auto">
          <a:xfrm>
            <a:off x="4859338" y="1220788"/>
            <a:ext cx="4033837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eaLnBrk="0" hangingPunct="0">
              <a:spcAft>
                <a:spcPct val="50000"/>
              </a:spcAft>
            </a:pPr>
            <a:r>
              <a:rPr lang="da-DK" sz="1900">
                <a:solidFill>
                  <a:srgbClr val="000000"/>
                </a:solidFill>
                <a:latin typeface="Verdana" pitchFamily="34" charset="0"/>
              </a:rPr>
              <a:t>And what do we do to secure it?</a:t>
            </a:r>
          </a:p>
          <a:p>
            <a:pPr marL="342900" indent="-342900" eaLnBrk="0" hangingPunct="0">
              <a:spcAft>
                <a:spcPct val="50000"/>
              </a:spcAft>
              <a:buFontTx/>
              <a:buChar char="-"/>
            </a:pPr>
            <a:r>
              <a:rPr lang="da-DK"/>
              <a:t>Sc</a:t>
            </a:r>
            <a:r>
              <a:rPr lang="da-DK">
                <a:solidFill>
                  <a:srgbClr val="000000"/>
                </a:solidFill>
                <a:latin typeface="Verdana" pitchFamily="34" charset="0"/>
              </a:rPr>
              <a:t>reening of existing eServices</a:t>
            </a:r>
          </a:p>
          <a:p>
            <a:pPr marL="342900" indent="-342900" eaLnBrk="0" hangingPunct="0">
              <a:spcAft>
                <a:spcPct val="50000"/>
              </a:spcAft>
              <a:buFontTx/>
              <a:buChar char="-"/>
            </a:pPr>
            <a:r>
              <a:rPr lang="da-DK">
                <a:solidFill>
                  <a:srgbClr val="000000"/>
                </a:solidFill>
                <a:latin typeface="Verdana" pitchFamily="34" charset="0"/>
              </a:rPr>
              <a:t>Status reporting related to mandatory eServices</a:t>
            </a:r>
          </a:p>
          <a:p>
            <a:pPr marL="342900" indent="-342900" eaLnBrk="0" hangingPunct="0">
              <a:spcAft>
                <a:spcPct val="50000"/>
              </a:spcAft>
              <a:buFontTx/>
              <a:buChar char="-"/>
            </a:pPr>
            <a:r>
              <a:rPr lang="da-DK">
                <a:solidFill>
                  <a:srgbClr val="000000"/>
                </a:solidFill>
                <a:latin typeface="Verdana" pitchFamily="34" charset="0"/>
              </a:rPr>
              <a:t>Development guide for well-functioning eServices</a:t>
            </a:r>
          </a:p>
          <a:p>
            <a:pPr marL="342900" indent="-342900" eaLnBrk="0" hangingPunct="0">
              <a:spcAft>
                <a:spcPct val="50000"/>
              </a:spcAft>
              <a:buFontTx/>
              <a:buChar char="-"/>
            </a:pPr>
            <a:r>
              <a:rPr lang="da-DK">
                <a:solidFill>
                  <a:srgbClr val="000000"/>
                </a:solidFill>
                <a:latin typeface="Verdana" pitchFamily="34" charset="0"/>
              </a:rPr>
              <a:t>Information and advise to authorities and it-developers</a:t>
            </a:r>
          </a:p>
          <a:p>
            <a:pPr marL="342900" indent="-342900" eaLnBrk="0" hangingPunct="0">
              <a:spcAft>
                <a:spcPct val="50000"/>
              </a:spcAft>
              <a:buFontTx/>
              <a:buChar char="-"/>
            </a:pPr>
            <a:r>
              <a:rPr lang="da-DK">
                <a:solidFill>
                  <a:srgbClr val="000000"/>
                </a:solidFill>
                <a:latin typeface="Verdana" pitchFamily="34" charset="0"/>
              </a:rPr>
              <a:t>Re-vamped borger.dk</a:t>
            </a:r>
          </a:p>
          <a:p>
            <a:pPr marL="342900" indent="-342900" eaLnBrk="0" hangingPunct="0">
              <a:spcAft>
                <a:spcPct val="50000"/>
              </a:spcAft>
              <a:buFontTx/>
              <a:buChar char="-"/>
            </a:pPr>
            <a:r>
              <a:rPr lang="da-DK">
                <a:solidFill>
                  <a:srgbClr val="000000"/>
                </a:solidFill>
                <a:latin typeface="Verdana" pitchFamily="34" charset="0"/>
              </a:rPr>
              <a:t>Joint communication, it-skills development and it-assistance</a:t>
            </a:r>
          </a:p>
          <a:p>
            <a:pPr marL="342900" indent="-342900" eaLnBrk="0" hangingPunct="0">
              <a:spcAft>
                <a:spcPct val="50000"/>
              </a:spcAft>
              <a:buFontTx/>
              <a:buChar char="•"/>
            </a:pPr>
            <a:endParaRPr lang="da-DK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eaLnBrk="0" hangingPunct="0">
              <a:spcAft>
                <a:spcPct val="50000"/>
              </a:spcAft>
              <a:buFontTx/>
              <a:buChar char="•"/>
            </a:pPr>
            <a:endParaRPr lang="da-DK" sz="19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4694" name="~PP1324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385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46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457200" y="6302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a-DK" sz="4400">
                <a:solidFill>
                  <a:schemeClr val="tx2"/>
                </a:solidFill>
              </a:rPr>
              <a:t>A key enabler for (mandatory) online self-service</a:t>
            </a:r>
            <a:endParaRPr lang="da-DK" sz="3600">
              <a:solidFill>
                <a:schemeClr val="tx2"/>
              </a:solidFill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619250" y="3284538"/>
            <a:ext cx="80645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</a:pPr>
            <a:r>
              <a:rPr lang="da-DK" sz="2400"/>
              <a:t>	</a:t>
            </a:r>
            <a:endParaRPr lang="da-DK" sz="2400">
              <a:solidFill>
                <a:schemeClr val="folHlink"/>
              </a:solidFill>
            </a:endParaRP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539750" y="1600200"/>
            <a:ext cx="80645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</a:pPr>
            <a:r>
              <a:rPr lang="da-DK" sz="2400"/>
              <a:t>	</a:t>
            </a:r>
          </a:p>
        </p:txBody>
      </p:sp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a-DK" sz="4400">
                <a:solidFill>
                  <a:schemeClr val="tx2"/>
                </a:solidFill>
              </a:rPr>
              <a:t>Borger.dk is:</a:t>
            </a:r>
            <a:endParaRPr lang="da-DK" sz="3600">
              <a:solidFill>
                <a:schemeClr val="tx2"/>
              </a:solidFill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619250" y="3284538"/>
            <a:ext cx="80645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</a:pPr>
            <a:r>
              <a:rPr lang="da-DK" sz="2400"/>
              <a:t>	</a:t>
            </a:r>
            <a:endParaRPr lang="da-DK" sz="2400">
              <a:solidFill>
                <a:schemeClr val="folHlink"/>
              </a:solidFill>
            </a:endParaRPr>
          </a:p>
        </p:txBody>
      </p:sp>
      <p:sp>
        <p:nvSpPr>
          <p:cNvPr id="103429" name="Rectangle 4"/>
          <p:cNvSpPr>
            <a:spLocks noChangeArrowheads="1"/>
          </p:cNvSpPr>
          <p:nvPr/>
        </p:nvSpPr>
        <p:spPr bwMode="auto">
          <a:xfrm>
            <a:off x="539750" y="1600200"/>
            <a:ext cx="80645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</a:pPr>
            <a:r>
              <a:rPr lang="da-DK" sz="2400"/>
              <a:t>	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496300" cy="5308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4427538" y="3429000"/>
            <a:ext cx="936625" cy="720725"/>
          </a:xfrm>
          <a:prstGeom prst="ellipse">
            <a:avLst/>
          </a:prstGeom>
          <a:solidFill>
            <a:srgbClr val="969696"/>
          </a:solidFill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000" b="1">
                <a:solidFill>
                  <a:schemeClr val="bg1"/>
                </a:solidFill>
              </a:rPr>
              <a:t>Digital post</a:t>
            </a:r>
          </a:p>
        </p:txBody>
      </p:sp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1619250" y="3933825"/>
            <a:ext cx="936625" cy="647700"/>
          </a:xfrm>
          <a:prstGeom prst="ellipse">
            <a:avLst/>
          </a:prstGeom>
          <a:solidFill>
            <a:srgbClr val="C0C0C0"/>
          </a:solidFill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000" b="1">
                <a:solidFill>
                  <a:schemeClr val="bg1"/>
                </a:solidFill>
              </a:rPr>
              <a:t>NemID</a:t>
            </a:r>
          </a:p>
          <a:p>
            <a:pPr algn="ctr"/>
            <a:r>
              <a:rPr lang="da-DK" sz="1000" b="1">
                <a:solidFill>
                  <a:schemeClr val="bg1"/>
                </a:solidFill>
              </a:rPr>
              <a:t>SSO</a:t>
            </a:r>
          </a:p>
        </p:txBody>
      </p:sp>
      <p:sp>
        <p:nvSpPr>
          <p:cNvPr id="103433" name="Oval 9"/>
          <p:cNvSpPr>
            <a:spLocks noChangeArrowheads="1"/>
          </p:cNvSpPr>
          <p:nvPr/>
        </p:nvSpPr>
        <p:spPr bwMode="auto">
          <a:xfrm>
            <a:off x="2700338" y="4076700"/>
            <a:ext cx="792162" cy="503238"/>
          </a:xfrm>
          <a:prstGeom prst="ellipse">
            <a:avLst/>
          </a:prstGeom>
          <a:solidFill>
            <a:srgbClr val="969696"/>
          </a:solidFill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000" b="1">
                <a:solidFill>
                  <a:schemeClr val="bg1"/>
                </a:solidFill>
              </a:rPr>
              <a:t>MyPage</a:t>
            </a:r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4211638" y="4076700"/>
            <a:ext cx="1152525" cy="576263"/>
          </a:xfrm>
          <a:prstGeom prst="ellipse">
            <a:avLst/>
          </a:prstGeom>
          <a:solidFill>
            <a:srgbClr val="C0C0C0"/>
          </a:solidFill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900" b="1">
                <a:solidFill>
                  <a:schemeClr val="bg1"/>
                </a:solidFill>
              </a:rPr>
              <a:t>Article import </a:t>
            </a:r>
          </a:p>
          <a:p>
            <a:pPr algn="ctr"/>
            <a:r>
              <a:rPr lang="da-DK" sz="900" b="1">
                <a:solidFill>
                  <a:schemeClr val="bg1"/>
                </a:solidFill>
              </a:rPr>
              <a:t>Local content</a:t>
            </a:r>
          </a:p>
        </p:txBody>
      </p:sp>
      <p:sp>
        <p:nvSpPr>
          <p:cNvPr id="103435" name="Oval 11"/>
          <p:cNvSpPr>
            <a:spLocks noChangeArrowheads="1"/>
          </p:cNvSpPr>
          <p:nvPr/>
        </p:nvSpPr>
        <p:spPr bwMode="auto">
          <a:xfrm>
            <a:off x="3132138" y="3429000"/>
            <a:ext cx="720725" cy="431800"/>
          </a:xfrm>
          <a:prstGeom prst="ellipse">
            <a:avLst/>
          </a:prstGeom>
          <a:solidFill>
            <a:srgbClr val="C0C0C0"/>
          </a:solidFill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000" b="1">
                <a:solidFill>
                  <a:schemeClr val="bg1"/>
                </a:solidFill>
              </a:rPr>
              <a:t>Mobile</a:t>
            </a:r>
          </a:p>
        </p:txBody>
      </p:sp>
      <p:sp>
        <p:nvSpPr>
          <p:cNvPr id="103436" name="Oval 12"/>
          <p:cNvSpPr>
            <a:spLocks noChangeArrowheads="1"/>
          </p:cNvSpPr>
          <p:nvPr/>
        </p:nvSpPr>
        <p:spPr bwMode="auto">
          <a:xfrm>
            <a:off x="6875463" y="4292600"/>
            <a:ext cx="792162" cy="287338"/>
          </a:xfrm>
          <a:prstGeom prst="ellipse">
            <a:avLst/>
          </a:prstGeom>
          <a:solidFill>
            <a:srgbClr val="969696"/>
          </a:solidFill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000" b="1">
                <a:solidFill>
                  <a:schemeClr val="bg1"/>
                </a:solidFill>
              </a:rPr>
              <a:t>Maps</a:t>
            </a:r>
          </a:p>
        </p:txBody>
      </p:sp>
      <p:sp>
        <p:nvSpPr>
          <p:cNvPr id="103437" name="Oval 13"/>
          <p:cNvSpPr>
            <a:spLocks noChangeArrowheads="1"/>
          </p:cNvSpPr>
          <p:nvPr/>
        </p:nvSpPr>
        <p:spPr bwMode="auto">
          <a:xfrm>
            <a:off x="5940425" y="3644900"/>
            <a:ext cx="793750" cy="360363"/>
          </a:xfrm>
          <a:prstGeom prst="ellipse">
            <a:avLst/>
          </a:prstGeom>
          <a:solidFill>
            <a:srgbClr val="C0C0C0"/>
          </a:solidFill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000" b="1">
                <a:solidFill>
                  <a:schemeClr val="bg1"/>
                </a:solidFill>
              </a:rPr>
              <a:t>OPIS DB</a:t>
            </a:r>
          </a:p>
        </p:txBody>
      </p:sp>
      <p:sp>
        <p:nvSpPr>
          <p:cNvPr id="103438" name="Oval 14"/>
          <p:cNvSpPr>
            <a:spLocks noChangeArrowheads="1"/>
          </p:cNvSpPr>
          <p:nvPr/>
        </p:nvSpPr>
        <p:spPr bwMode="auto">
          <a:xfrm>
            <a:off x="1403350" y="3429000"/>
            <a:ext cx="792163" cy="431800"/>
          </a:xfrm>
          <a:prstGeom prst="ellipse">
            <a:avLst/>
          </a:prstGeom>
          <a:solidFill>
            <a:srgbClr val="969696"/>
          </a:solidFill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900" b="1">
                <a:solidFill>
                  <a:schemeClr val="bg1"/>
                </a:solidFill>
              </a:rPr>
              <a:t>Power of </a:t>
            </a:r>
          </a:p>
          <a:p>
            <a:pPr algn="ctr"/>
            <a:r>
              <a:rPr lang="da-DK" sz="900" b="1">
                <a:solidFill>
                  <a:schemeClr val="bg1"/>
                </a:solidFill>
              </a:rPr>
              <a:t>attorney</a:t>
            </a:r>
          </a:p>
        </p:txBody>
      </p:sp>
      <p:sp>
        <p:nvSpPr>
          <p:cNvPr id="103439" name="Oval 15"/>
          <p:cNvSpPr>
            <a:spLocks noChangeArrowheads="1"/>
          </p:cNvSpPr>
          <p:nvPr/>
        </p:nvSpPr>
        <p:spPr bwMode="auto">
          <a:xfrm>
            <a:off x="611188" y="4076700"/>
            <a:ext cx="792162" cy="431800"/>
          </a:xfrm>
          <a:prstGeom prst="ellipse">
            <a:avLst/>
          </a:prstGeom>
          <a:solidFill>
            <a:srgbClr val="C0C0C0"/>
          </a:solidFill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900" b="1">
                <a:solidFill>
                  <a:schemeClr val="bg1"/>
                </a:solidFill>
              </a:rPr>
              <a:t>Address DB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1441450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08500"/>
            <a:ext cx="1439862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57788"/>
            <a:ext cx="1368425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805" name="Group 5"/>
          <p:cNvGrpSpPr>
            <a:grpSpLocks/>
          </p:cNvGrpSpPr>
          <p:nvPr/>
        </p:nvGrpSpPr>
        <p:grpSpPr bwMode="auto">
          <a:xfrm>
            <a:off x="538163" y="3359150"/>
            <a:ext cx="1441450" cy="865188"/>
            <a:chOff x="431" y="1117"/>
            <a:chExt cx="3982" cy="2690"/>
          </a:xfrm>
        </p:grpSpPr>
        <p:pic>
          <p:nvPicPr>
            <p:cNvPr id="7680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117"/>
              <a:ext cx="3982" cy="2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07" name="Rectangle 10"/>
            <p:cNvSpPr>
              <a:spLocks noChangeArrowheads="1"/>
            </p:cNvSpPr>
            <p:nvPr/>
          </p:nvSpPr>
          <p:spPr bwMode="auto">
            <a:xfrm>
              <a:off x="3288" y="1979"/>
              <a:ext cx="816" cy="1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6808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024"/>
              <a:ext cx="726" cy="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09" name="Rectangle 10"/>
            <p:cNvSpPr>
              <a:spLocks noChangeArrowheads="1"/>
            </p:cNvSpPr>
            <p:nvPr/>
          </p:nvSpPr>
          <p:spPr bwMode="auto">
            <a:xfrm>
              <a:off x="567" y="2478"/>
              <a:ext cx="2948" cy="1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6810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024"/>
              <a:ext cx="1972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811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568"/>
              <a:ext cx="1972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6812" name="Picture 12" descr="google_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1584325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3" name="Rectangle 2"/>
          <p:cNvSpPr>
            <a:spLocks noChangeArrowheads="1"/>
          </p:cNvSpPr>
          <p:nvPr/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a-DK" sz="4400">
                <a:solidFill>
                  <a:schemeClr val="tx2"/>
                </a:solidFill>
              </a:rPr>
              <a:t>All roads lead to action</a:t>
            </a:r>
          </a:p>
        </p:txBody>
      </p:sp>
      <p:pic>
        <p:nvPicPr>
          <p:cNvPr id="7681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5" name="Oval 10"/>
          <p:cNvSpPr>
            <a:spLocks noChangeArrowheads="1"/>
          </p:cNvSpPr>
          <p:nvPr/>
        </p:nvSpPr>
        <p:spPr bwMode="auto">
          <a:xfrm>
            <a:off x="3478213" y="2936875"/>
            <a:ext cx="3632200" cy="3516313"/>
          </a:xfrm>
          <a:prstGeom prst="ellipse">
            <a:avLst/>
          </a:prstGeom>
          <a:solidFill>
            <a:schemeClr val="folHlink">
              <a:alpha val="67999"/>
            </a:schemeClr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6816" name="Oval 8"/>
          <p:cNvSpPr>
            <a:spLocks noChangeArrowheads="1"/>
          </p:cNvSpPr>
          <p:nvPr/>
        </p:nvSpPr>
        <p:spPr bwMode="auto">
          <a:xfrm>
            <a:off x="4232275" y="1273175"/>
            <a:ext cx="3668713" cy="3597275"/>
          </a:xfrm>
          <a:prstGeom prst="ellipse">
            <a:avLst/>
          </a:prstGeom>
          <a:solidFill>
            <a:schemeClr val="accent1">
              <a:alpha val="71001"/>
            </a:schemeClr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6817" name="Oval 9"/>
          <p:cNvSpPr>
            <a:spLocks noChangeArrowheads="1"/>
          </p:cNvSpPr>
          <p:nvPr/>
        </p:nvSpPr>
        <p:spPr bwMode="auto">
          <a:xfrm>
            <a:off x="5205413" y="2928938"/>
            <a:ext cx="3632200" cy="3517900"/>
          </a:xfrm>
          <a:prstGeom prst="ellipse">
            <a:avLst/>
          </a:prstGeom>
          <a:solidFill>
            <a:schemeClr val="bg2">
              <a:alpha val="47000"/>
            </a:schemeClr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6818" name="Tekstboks 1"/>
          <p:cNvSpPr txBox="1">
            <a:spLocks noChangeArrowheads="1"/>
          </p:cNvSpPr>
          <p:nvPr/>
        </p:nvSpPr>
        <p:spPr bwMode="auto">
          <a:xfrm>
            <a:off x="5219700" y="1685925"/>
            <a:ext cx="186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a-DK" b="1"/>
              <a:t>INFORMATION</a:t>
            </a:r>
          </a:p>
        </p:txBody>
      </p:sp>
      <p:sp>
        <p:nvSpPr>
          <p:cNvPr id="76819" name="Tekstboks 13"/>
          <p:cNvSpPr txBox="1">
            <a:spLocks noChangeArrowheads="1"/>
          </p:cNvSpPr>
          <p:nvPr/>
        </p:nvSpPr>
        <p:spPr bwMode="auto">
          <a:xfrm>
            <a:off x="3995738" y="5514975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b="1"/>
              <a:t>DATA</a:t>
            </a:r>
          </a:p>
        </p:txBody>
      </p:sp>
      <p:sp>
        <p:nvSpPr>
          <p:cNvPr id="76820" name="Tekstboks 14"/>
          <p:cNvSpPr txBox="1">
            <a:spLocks noChangeArrowheads="1"/>
          </p:cNvSpPr>
          <p:nvPr/>
        </p:nvSpPr>
        <p:spPr bwMode="auto">
          <a:xfrm>
            <a:off x="7019925" y="5445125"/>
            <a:ext cx="1449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b="1"/>
              <a:t>SELF-SERVICE</a:t>
            </a:r>
          </a:p>
        </p:txBody>
      </p:sp>
      <p:cxnSp>
        <p:nvCxnSpPr>
          <p:cNvPr id="3" name="Lige pilforbindelse 2"/>
          <p:cNvCxnSpPr>
            <a:cxnSpLocks noChangeShapeType="1"/>
          </p:cNvCxnSpPr>
          <p:nvPr/>
        </p:nvCxnSpPr>
        <p:spPr bwMode="auto">
          <a:xfrm>
            <a:off x="2411413" y="2497138"/>
            <a:ext cx="3833812" cy="1587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ge pilforbindelse 16"/>
          <p:cNvCxnSpPr>
            <a:cxnSpLocks noChangeShapeType="1"/>
          </p:cNvCxnSpPr>
          <p:nvPr/>
        </p:nvCxnSpPr>
        <p:spPr bwMode="auto">
          <a:xfrm>
            <a:off x="6245225" y="2641600"/>
            <a:ext cx="1687513" cy="27749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Lige pilforbindelse 19"/>
          <p:cNvCxnSpPr>
            <a:cxnSpLocks noChangeShapeType="1"/>
          </p:cNvCxnSpPr>
          <p:nvPr/>
        </p:nvCxnSpPr>
        <p:spPr bwMode="auto">
          <a:xfrm flipH="1">
            <a:off x="4211638" y="5376863"/>
            <a:ext cx="3559175" cy="317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Lige pilforbindelse 22"/>
          <p:cNvCxnSpPr>
            <a:cxnSpLocks noChangeShapeType="1"/>
          </p:cNvCxnSpPr>
          <p:nvPr/>
        </p:nvCxnSpPr>
        <p:spPr bwMode="auto">
          <a:xfrm flipV="1">
            <a:off x="4257675" y="2641600"/>
            <a:ext cx="1754188" cy="26543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0"/>
            <a:ext cx="43116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2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81463"/>
            <a:ext cx="1495425" cy="3714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97188"/>
            <a:ext cx="428466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28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13873" r="8244" b="9262"/>
          <a:stretch>
            <a:fillRect/>
          </a:stretch>
        </p:blipFill>
        <p:spPr bwMode="auto">
          <a:xfrm>
            <a:off x="539750" y="2924175"/>
            <a:ext cx="4321175" cy="41306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10253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9"/>
          <p:cNvSpPr>
            <a:spLocks noChangeArrowheads="1"/>
          </p:cNvSpPr>
          <p:nvPr/>
        </p:nvSpPr>
        <p:spPr bwMode="auto">
          <a:xfrm>
            <a:off x="7453313" y="5583238"/>
            <a:ext cx="1439862" cy="5032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6499" name="Rectangle 50"/>
          <p:cNvSpPr>
            <a:spLocks noChangeArrowheads="1"/>
          </p:cNvSpPr>
          <p:nvPr/>
        </p:nvSpPr>
        <p:spPr bwMode="auto">
          <a:xfrm>
            <a:off x="7524750" y="5805488"/>
            <a:ext cx="1439863" cy="5032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6500" name="Rectangle 51"/>
          <p:cNvSpPr>
            <a:spLocks noChangeArrowheads="1"/>
          </p:cNvSpPr>
          <p:nvPr/>
        </p:nvSpPr>
        <p:spPr bwMode="auto">
          <a:xfrm>
            <a:off x="7596188" y="6165850"/>
            <a:ext cx="1439862" cy="50323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grpSp>
        <p:nvGrpSpPr>
          <p:cNvPr id="106501" name="Group 47"/>
          <p:cNvGrpSpPr>
            <a:grpSpLocks/>
          </p:cNvGrpSpPr>
          <p:nvPr/>
        </p:nvGrpSpPr>
        <p:grpSpPr bwMode="auto">
          <a:xfrm>
            <a:off x="7308850" y="5221288"/>
            <a:ext cx="1439863" cy="504825"/>
            <a:chOff x="385" y="3067"/>
            <a:chExt cx="907" cy="318"/>
          </a:xfrm>
        </p:grpSpPr>
        <p:sp>
          <p:nvSpPr>
            <p:cNvPr id="106502" name="Rectangle 44"/>
            <p:cNvSpPr>
              <a:spLocks noChangeArrowheads="1"/>
            </p:cNvSpPr>
            <p:nvPr/>
          </p:nvSpPr>
          <p:spPr bwMode="auto">
            <a:xfrm>
              <a:off x="385" y="3067"/>
              <a:ext cx="907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pic>
          <p:nvPicPr>
            <p:cNvPr id="106503" name="Picture 43" descr="Københavns Kommu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159"/>
            <a:stretch>
              <a:fillRect/>
            </a:stretch>
          </p:blipFill>
          <p:spPr bwMode="auto">
            <a:xfrm>
              <a:off x="419" y="3104"/>
              <a:ext cx="193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04" name="Picture 45" descr="Københavns Kommu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9" r="36649" b="-15744"/>
            <a:stretch>
              <a:fillRect/>
            </a:stretch>
          </p:blipFill>
          <p:spPr bwMode="auto">
            <a:xfrm>
              <a:off x="657" y="3067"/>
              <a:ext cx="49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05" name="Picture 46" descr="Københavns Kommu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51" b="3404"/>
            <a:stretch>
              <a:fillRect/>
            </a:stretch>
          </p:blipFill>
          <p:spPr bwMode="auto">
            <a:xfrm>
              <a:off x="646" y="3158"/>
              <a:ext cx="42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50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89488"/>
            <a:ext cx="1439862" cy="5048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507" name="AutoShape 19"/>
          <p:cNvSpPr>
            <a:spLocks noChangeArrowheads="1"/>
          </p:cNvSpPr>
          <p:nvPr/>
        </p:nvSpPr>
        <p:spPr bwMode="auto">
          <a:xfrm rot="10800000">
            <a:off x="2124075" y="1412875"/>
            <a:ext cx="2232025" cy="4537075"/>
          </a:xfrm>
          <a:prstGeom prst="curvedLeftArrow">
            <a:avLst>
              <a:gd name="adj1" fmla="val 40654"/>
              <a:gd name="adj2" fmla="val 81309"/>
              <a:gd name="adj3" fmla="val 33333"/>
            </a:avLst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/>
          <a:lstStyle/>
          <a:p>
            <a:endParaRPr lang="en-US" sz="1200"/>
          </a:p>
        </p:txBody>
      </p:sp>
      <p:pic>
        <p:nvPicPr>
          <p:cNvPr id="106508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1655763" cy="150812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10650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7019925" y="4430713"/>
            <a:ext cx="1439863" cy="46831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510" name="AutoShape 33"/>
          <p:cNvSpPr>
            <a:spLocks noChangeArrowheads="1"/>
          </p:cNvSpPr>
          <p:nvPr/>
        </p:nvSpPr>
        <p:spPr bwMode="auto">
          <a:xfrm>
            <a:off x="4500563" y="1773238"/>
            <a:ext cx="2232025" cy="4537075"/>
          </a:xfrm>
          <a:prstGeom prst="curvedLeftArrow">
            <a:avLst>
              <a:gd name="adj1" fmla="val 40654"/>
              <a:gd name="adj2" fmla="val 81309"/>
              <a:gd name="adj3" fmla="val 33333"/>
            </a:avLst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06511" name="Tekstboks 2"/>
          <p:cNvSpPr txBox="1">
            <a:spLocks noChangeArrowheads="1"/>
          </p:cNvSpPr>
          <p:nvPr/>
        </p:nvSpPr>
        <p:spPr bwMode="auto">
          <a:xfrm>
            <a:off x="107950" y="4471988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8F0D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sz="2000" b="1">
                <a:solidFill>
                  <a:srgbClr val="333333"/>
                </a:solidFill>
              </a:rPr>
              <a:t>Action page</a:t>
            </a:r>
          </a:p>
        </p:txBody>
      </p:sp>
      <p:pic>
        <p:nvPicPr>
          <p:cNvPr id="106512" name="Picture 40" descr="Kontaktcentr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r="28305"/>
          <a:stretch>
            <a:fillRect/>
          </a:stretch>
        </p:blipFill>
        <p:spPr bwMode="auto">
          <a:xfrm>
            <a:off x="6948488" y="2125663"/>
            <a:ext cx="1727200" cy="1970087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513" name="Text Box 48"/>
          <p:cNvSpPr txBox="1">
            <a:spLocks noChangeArrowheads="1"/>
          </p:cNvSpPr>
          <p:nvPr/>
        </p:nvSpPr>
        <p:spPr bwMode="auto">
          <a:xfrm>
            <a:off x="6946900" y="1412875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/>
              <a:t>Contactcentre and authorities</a:t>
            </a:r>
          </a:p>
        </p:txBody>
      </p:sp>
      <p:grpSp>
        <p:nvGrpSpPr>
          <p:cNvPr id="106514" name="Group 38"/>
          <p:cNvGrpSpPr>
            <a:grpSpLocks/>
          </p:cNvGrpSpPr>
          <p:nvPr/>
        </p:nvGrpSpPr>
        <p:grpSpPr bwMode="auto">
          <a:xfrm>
            <a:off x="6877050" y="3998913"/>
            <a:ext cx="1439863" cy="574675"/>
            <a:chOff x="4468" y="845"/>
            <a:chExt cx="907" cy="362"/>
          </a:xfrm>
        </p:grpSpPr>
        <p:pic>
          <p:nvPicPr>
            <p:cNvPr id="106515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01"/>
            <a:stretch>
              <a:fillRect/>
            </a:stretch>
          </p:blipFill>
          <p:spPr bwMode="auto">
            <a:xfrm>
              <a:off x="4468" y="845"/>
              <a:ext cx="907" cy="31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6516" name="Tekstboks 165"/>
            <p:cNvSpPr txBox="1">
              <a:spLocks noChangeArrowheads="1"/>
            </p:cNvSpPr>
            <p:nvPr/>
          </p:nvSpPr>
          <p:spPr bwMode="auto">
            <a:xfrm>
              <a:off x="4513" y="1015"/>
              <a:ext cx="6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a-DK" sz="1200" b="1"/>
                <a:t>Rødovre</a:t>
              </a:r>
            </a:p>
          </p:txBody>
        </p:sp>
      </p:grp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3778250" y="3176588"/>
            <a:ext cx="1370013" cy="1223962"/>
          </a:xfrm>
          <a:prstGeom prst="rect">
            <a:avLst/>
          </a:prstGeom>
          <a:solidFill>
            <a:srgbClr val="E8F0D8"/>
          </a:solidFill>
          <a:ln w="25400" algn="ctr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da-DK" sz="36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6518" name="Tekstboks 2"/>
          <p:cNvSpPr txBox="1">
            <a:spLocks noChangeArrowheads="1"/>
          </p:cNvSpPr>
          <p:nvPr/>
        </p:nvSpPr>
        <p:spPr bwMode="auto">
          <a:xfrm>
            <a:off x="4067175" y="4040188"/>
            <a:ext cx="83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8F0D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sz="2000" b="1">
                <a:solidFill>
                  <a:srgbClr val="333333"/>
                </a:solidFill>
              </a:rPr>
              <a:t>OPIS</a:t>
            </a:r>
          </a:p>
        </p:txBody>
      </p:sp>
      <p:pic>
        <p:nvPicPr>
          <p:cNvPr id="106519" name="Picture 54" descr="mo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3195638"/>
            <a:ext cx="12604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20" name="Rectangle 24"/>
          <p:cNvSpPr>
            <a:spLocks noChangeArrowheads="1"/>
          </p:cNvSpPr>
          <p:nvPr/>
        </p:nvSpPr>
        <p:spPr bwMode="auto">
          <a:xfrm>
            <a:off x="180975" y="115888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400"/>
              <a:t>Action pages, proactive and feedback-loops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44463" y="71438"/>
            <a:ext cx="91805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86D7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sz="2400"/>
              <a:t>Why personalise?</a:t>
            </a:r>
          </a:p>
        </p:txBody>
      </p:sp>
      <p:sp>
        <p:nvSpPr>
          <p:cNvPr id="5" name="Ligebenet trekant 4"/>
          <p:cNvSpPr/>
          <p:nvPr/>
        </p:nvSpPr>
        <p:spPr>
          <a:xfrm rot="10800000">
            <a:off x="1169988" y="1052513"/>
            <a:ext cx="5905500" cy="41402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200"/>
          </a:p>
        </p:txBody>
      </p:sp>
      <p:sp>
        <p:nvSpPr>
          <p:cNvPr id="2" name="Rektangel 1"/>
          <p:cNvSpPr/>
          <p:nvPr/>
        </p:nvSpPr>
        <p:spPr>
          <a:xfrm>
            <a:off x="3617913" y="4471988"/>
            <a:ext cx="1009650" cy="1117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200"/>
          </a:p>
        </p:txBody>
      </p:sp>
      <p:cxnSp>
        <p:nvCxnSpPr>
          <p:cNvPr id="6" name="Lige forbindelse 5"/>
          <p:cNvCxnSpPr/>
          <p:nvPr/>
        </p:nvCxnSpPr>
        <p:spPr>
          <a:xfrm>
            <a:off x="1817688" y="1951038"/>
            <a:ext cx="655002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50" name="Tekstboks 15"/>
          <p:cNvSpPr txBox="1">
            <a:spLocks noChangeArrowheads="1"/>
          </p:cNvSpPr>
          <p:nvPr/>
        </p:nvSpPr>
        <p:spPr bwMode="auto">
          <a:xfrm>
            <a:off x="6985000" y="1196975"/>
            <a:ext cx="1619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sz="2000"/>
              <a:t>Generel</a:t>
            </a:r>
          </a:p>
          <a:p>
            <a:pPr eaLnBrk="1" hangingPunct="1"/>
            <a:r>
              <a:rPr lang="da-DK" sz="2000"/>
              <a:t>information</a:t>
            </a:r>
          </a:p>
        </p:txBody>
      </p:sp>
      <p:cxnSp>
        <p:nvCxnSpPr>
          <p:cNvPr id="20" name="Lige forbindelse 19"/>
          <p:cNvCxnSpPr/>
          <p:nvPr/>
        </p:nvCxnSpPr>
        <p:spPr>
          <a:xfrm>
            <a:off x="2484438" y="2852738"/>
            <a:ext cx="58832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52" name="Tekstboks 21"/>
          <p:cNvSpPr txBox="1">
            <a:spLocks noChangeArrowheads="1"/>
          </p:cNvSpPr>
          <p:nvPr/>
        </p:nvSpPr>
        <p:spPr bwMode="auto">
          <a:xfrm>
            <a:off x="6948488" y="2060575"/>
            <a:ext cx="1619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sz="2000"/>
              <a:t>Local information</a:t>
            </a:r>
          </a:p>
        </p:txBody>
      </p:sp>
      <p:sp>
        <p:nvSpPr>
          <p:cNvPr id="108553" name="Tekstboks 22"/>
          <p:cNvSpPr txBox="1">
            <a:spLocks noChangeArrowheads="1"/>
          </p:cNvSpPr>
          <p:nvPr/>
        </p:nvSpPr>
        <p:spPr bwMode="auto">
          <a:xfrm>
            <a:off x="6948488" y="2943225"/>
            <a:ext cx="1619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sz="2000"/>
              <a:t>Personal</a:t>
            </a:r>
          </a:p>
          <a:p>
            <a:pPr eaLnBrk="1" hangingPunct="1"/>
            <a:r>
              <a:rPr lang="da-DK" sz="2000"/>
              <a:t>information</a:t>
            </a:r>
          </a:p>
        </p:txBody>
      </p:sp>
      <p:cxnSp>
        <p:nvCxnSpPr>
          <p:cNvPr id="24" name="Lige forbindelse 23"/>
          <p:cNvCxnSpPr/>
          <p:nvPr/>
        </p:nvCxnSpPr>
        <p:spPr>
          <a:xfrm>
            <a:off x="3059113" y="3632200"/>
            <a:ext cx="51990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55" name="Tekstboks 25"/>
          <p:cNvSpPr txBox="1">
            <a:spLocks noChangeArrowheads="1"/>
          </p:cNvSpPr>
          <p:nvPr/>
        </p:nvSpPr>
        <p:spPr bwMode="auto">
          <a:xfrm>
            <a:off x="223838" y="2236788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sz="2000"/>
              <a:t>Segmenting</a:t>
            </a:r>
          </a:p>
        </p:txBody>
      </p:sp>
      <p:sp>
        <p:nvSpPr>
          <p:cNvPr id="108556" name="Tekstboks 30"/>
          <p:cNvSpPr txBox="1">
            <a:spLocks noChangeArrowheads="1"/>
          </p:cNvSpPr>
          <p:nvPr/>
        </p:nvSpPr>
        <p:spPr bwMode="auto">
          <a:xfrm>
            <a:off x="477838" y="3017838"/>
            <a:ext cx="330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sz="2000"/>
              <a:t>Personalising</a:t>
            </a:r>
          </a:p>
        </p:txBody>
      </p:sp>
      <p:cxnSp>
        <p:nvCxnSpPr>
          <p:cNvPr id="32" name="Lige forbindelse 31"/>
          <p:cNvCxnSpPr/>
          <p:nvPr/>
        </p:nvCxnSpPr>
        <p:spPr>
          <a:xfrm>
            <a:off x="3333750" y="4076700"/>
            <a:ext cx="492442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/>
          <p:cNvCxnSpPr/>
          <p:nvPr/>
        </p:nvCxnSpPr>
        <p:spPr>
          <a:xfrm>
            <a:off x="3617913" y="4471988"/>
            <a:ext cx="46402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59" name="Tekstboks 35"/>
          <p:cNvSpPr txBox="1">
            <a:spLocks noChangeArrowheads="1"/>
          </p:cNvSpPr>
          <p:nvPr/>
        </p:nvSpPr>
        <p:spPr bwMode="auto">
          <a:xfrm>
            <a:off x="827088" y="3716338"/>
            <a:ext cx="2297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sz="2000"/>
              <a:t>Profil fragment 1</a:t>
            </a:r>
          </a:p>
        </p:txBody>
      </p:sp>
      <p:sp>
        <p:nvSpPr>
          <p:cNvPr id="108560" name="Tekstboks 38"/>
          <p:cNvSpPr txBox="1">
            <a:spLocks noChangeArrowheads="1"/>
          </p:cNvSpPr>
          <p:nvPr/>
        </p:nvSpPr>
        <p:spPr bwMode="auto">
          <a:xfrm>
            <a:off x="971550" y="4613275"/>
            <a:ext cx="2163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sz="2000"/>
              <a:t>Profil fragment *</a:t>
            </a:r>
          </a:p>
        </p:txBody>
      </p:sp>
      <p:cxnSp>
        <p:nvCxnSpPr>
          <p:cNvPr id="38" name="Lige forbindelse 37"/>
          <p:cNvCxnSpPr/>
          <p:nvPr/>
        </p:nvCxnSpPr>
        <p:spPr>
          <a:xfrm>
            <a:off x="2495550" y="4076700"/>
            <a:ext cx="0" cy="5461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62" name="Tekstboks 40"/>
          <p:cNvSpPr txBox="1">
            <a:spLocks noChangeArrowheads="1"/>
          </p:cNvSpPr>
          <p:nvPr/>
        </p:nvSpPr>
        <p:spPr bwMode="auto">
          <a:xfrm>
            <a:off x="2700338" y="5661025"/>
            <a:ext cx="31670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sz="2400"/>
              <a:t>Proactiv, personal and action orientated</a:t>
            </a:r>
          </a:p>
        </p:txBody>
      </p:sp>
      <p:pic>
        <p:nvPicPr>
          <p:cNvPr id="108563" name="Picture 4" descr="http://4.bp.blogspot.com/-iVDUBSHM-3o/TphCPayw6DI/AAAAAAAAAS8/o96ySiUs2QU/s1600/BullsEyeTargetSuc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da-DK" smtClean="0"/>
              <a:t>Personalisation and MyPage</a:t>
            </a:r>
          </a:p>
        </p:txBody>
      </p:sp>
      <p:pic>
        <p:nvPicPr>
          <p:cNvPr id="1105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7"/>
          <p:cNvSpPr>
            <a:spLocks noChangeArrowheads="1"/>
          </p:cNvSpPr>
          <p:nvPr/>
        </p:nvSpPr>
        <p:spPr bwMode="auto">
          <a:xfrm>
            <a:off x="395288" y="1198563"/>
            <a:ext cx="8137525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Rectangle 8"/>
          <p:cNvSpPr>
            <a:spLocks noChangeArrowheads="1"/>
          </p:cNvSpPr>
          <p:nvPr/>
        </p:nvSpPr>
        <p:spPr bwMode="auto">
          <a:xfrm>
            <a:off x="323850" y="5805488"/>
            <a:ext cx="8137525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Rectangle 9"/>
          <p:cNvSpPr>
            <a:spLocks noChangeArrowheads="1"/>
          </p:cNvSpPr>
          <p:nvPr/>
        </p:nvSpPr>
        <p:spPr bwMode="auto">
          <a:xfrm>
            <a:off x="8243888" y="1412875"/>
            <a:ext cx="360362" cy="4894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468313" y="2276475"/>
            <a:ext cx="820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For a tour of the borger.dk MyPage visit:</a:t>
            </a:r>
            <a:endParaRPr lang="da-DK" sz="2400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468313" y="3398838"/>
            <a:ext cx="820737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folHlink"/>
                </a:solidFill>
              </a:rPr>
              <a:t>http://prezi.com/ib3e4w-00r1r/my-page-tour-proactive-personal-and-mobile/</a:t>
            </a:r>
          </a:p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auto">
          <a:xfrm>
            <a:off x="323850" y="1125538"/>
            <a:ext cx="85725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EBC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2643" name="Text Box 19"/>
          <p:cNvSpPr txBox="1">
            <a:spLocks noChangeArrowheads="1"/>
          </p:cNvSpPr>
          <p:nvPr/>
        </p:nvSpPr>
        <p:spPr bwMode="auto">
          <a:xfrm>
            <a:off x="477838" y="3041650"/>
            <a:ext cx="1296987" cy="3175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a-DK" sz="1400">
                <a:solidFill>
                  <a:srgbClr val="FFFFFF"/>
                </a:solidFill>
                <a:latin typeface="Calibri" pitchFamily="34" charset="0"/>
              </a:rPr>
              <a:t>XHTML-service</a:t>
            </a:r>
          </a:p>
        </p:txBody>
      </p:sp>
      <p:sp>
        <p:nvSpPr>
          <p:cNvPr id="112644" name="Text Box 19"/>
          <p:cNvSpPr txBox="1">
            <a:spLocks noChangeArrowheads="1"/>
          </p:cNvSpPr>
          <p:nvPr/>
        </p:nvSpPr>
        <p:spPr bwMode="auto">
          <a:xfrm>
            <a:off x="477838" y="3473450"/>
            <a:ext cx="1296987" cy="3175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a-DK" sz="1400">
                <a:solidFill>
                  <a:srgbClr val="FFFFFF"/>
                </a:solidFill>
                <a:latin typeface="Calibri" pitchFamily="34" charset="0"/>
              </a:rPr>
              <a:t>Portal-AddIn</a:t>
            </a:r>
          </a:p>
        </p:txBody>
      </p:sp>
      <p:sp>
        <p:nvSpPr>
          <p:cNvPr id="112645" name="Text Box 19"/>
          <p:cNvSpPr txBox="1">
            <a:spLocks noChangeArrowheads="1"/>
          </p:cNvSpPr>
          <p:nvPr/>
        </p:nvSpPr>
        <p:spPr bwMode="auto">
          <a:xfrm>
            <a:off x="477838" y="2176463"/>
            <a:ext cx="1296987" cy="319087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a-DK" sz="1400">
                <a:solidFill>
                  <a:srgbClr val="FFFFFF"/>
                </a:solidFill>
                <a:latin typeface="Calibri" pitchFamily="34" charset="0"/>
              </a:rPr>
              <a:t>Link-service</a:t>
            </a:r>
          </a:p>
        </p:txBody>
      </p:sp>
      <p:sp>
        <p:nvSpPr>
          <p:cNvPr id="112646" name="Text Box 19"/>
          <p:cNvSpPr txBox="1">
            <a:spLocks noChangeArrowheads="1"/>
          </p:cNvSpPr>
          <p:nvPr/>
        </p:nvSpPr>
        <p:spPr bwMode="auto">
          <a:xfrm>
            <a:off x="477838" y="2609850"/>
            <a:ext cx="1296987" cy="3175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a-DK" sz="1400">
                <a:solidFill>
                  <a:srgbClr val="FFFFFF"/>
                </a:solidFill>
                <a:latin typeface="Calibri" pitchFamily="34" charset="0"/>
              </a:rPr>
              <a:t>iFrame-service</a:t>
            </a:r>
          </a:p>
        </p:txBody>
      </p:sp>
      <p:sp>
        <p:nvSpPr>
          <p:cNvPr id="112647" name="Text Box 19"/>
          <p:cNvSpPr txBox="1">
            <a:spLocks noChangeArrowheads="1"/>
          </p:cNvSpPr>
          <p:nvPr/>
        </p:nvSpPr>
        <p:spPr bwMode="auto">
          <a:xfrm>
            <a:off x="468313" y="3905250"/>
            <a:ext cx="1296987" cy="3175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a-DK" sz="1400">
                <a:solidFill>
                  <a:srgbClr val="FFFFFF"/>
                </a:solidFill>
                <a:latin typeface="Calibri" pitchFamily="34" charset="0"/>
              </a:rPr>
              <a:t>Mobil-service</a:t>
            </a:r>
          </a:p>
        </p:txBody>
      </p:sp>
      <p:cxnSp>
        <p:nvCxnSpPr>
          <p:cNvPr id="39" name="Lige pilforbindelse 38"/>
          <p:cNvCxnSpPr/>
          <p:nvPr/>
        </p:nvCxnSpPr>
        <p:spPr>
          <a:xfrm>
            <a:off x="1835150" y="3200400"/>
            <a:ext cx="792163" cy="0"/>
          </a:xfrm>
          <a:prstGeom prst="straightConnector1">
            <a:avLst/>
          </a:prstGeom>
          <a:ln w="38100">
            <a:solidFill>
              <a:srgbClr val="7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649" name="Gruppe 4"/>
          <p:cNvGrpSpPr>
            <a:grpSpLocks/>
          </p:cNvGrpSpPr>
          <p:nvPr/>
        </p:nvGrpSpPr>
        <p:grpSpPr bwMode="auto">
          <a:xfrm>
            <a:off x="5724525" y="1196975"/>
            <a:ext cx="2879725" cy="3500438"/>
            <a:chOff x="6242602" y="1253801"/>
            <a:chExt cx="2433854" cy="2967287"/>
          </a:xfrm>
        </p:grpSpPr>
        <p:pic>
          <p:nvPicPr>
            <p:cNvPr id="112650" name="Billed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602" y="1253801"/>
              <a:ext cx="1373064" cy="267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51" name="Billed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249" y="1506499"/>
              <a:ext cx="1395207" cy="2714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8" name="Lige pilforbindelse 47"/>
          <p:cNvCxnSpPr/>
          <p:nvPr/>
        </p:nvCxnSpPr>
        <p:spPr>
          <a:xfrm>
            <a:off x="4716463" y="3214688"/>
            <a:ext cx="792162" cy="0"/>
          </a:xfrm>
          <a:prstGeom prst="straightConnector1">
            <a:avLst/>
          </a:prstGeom>
          <a:ln w="38100">
            <a:solidFill>
              <a:srgbClr val="7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3" name="AutoShape 29" descr="data:image/jpg;base64,/9j/4AAQSkZJRgABAQAAAQABAAD/2wCEAAkGBg4QERQQEA8QEBAWERYXEBAVEA8VDxQWFBEXFBQRGBIYHSceGB4jGxcSHzAgIygpLiwsFR4xNTAqNSYrLCkBCQoKDgwOGg8PGi0kHCQ1KS0qLjUpLy0pKS81Ki0xLCksMikqLDUsKikpKSkpLC0sLCwpLCwpLCwsLCotLyktLP/AABEIANMAvwMBIgACEQEDEQH/xAAbAAEAAgMBAQAAAAAAAAAAAAAABQYBBAcDAv/EAEAQAAIBAQIGDwUIAgMAAAAAAAABAgMEEQUGEiEx0RUyNEFRU2FxcnOBkbGywhMWM5LBIiNDUoKDk6FC4SSi8f/EABoBAQACAwEAAAAAAAAAAAAAAAABAwIEBQb/xAAwEQEAAgECAggFAwUAAAAAAAAAAQIDBBESMQUhM1FxgbHhEzJBU5E0wdEiQmGh8P/aAAwDAQACEQMRAD8A7iAAAAAAAAAAAAAAAAAAAAAAAAAAAAAAAAAAAAAAAAYvMgDCZkrlmqOx13Sm37Co26cnf9mTe+/HsZYinFl44nfqmOcIid2QYMlyQGAAvBA4dtcqs1ZKT+1L4st6MeDX2LfJmyWdU4Rpq+6MUlfpzb5TTLx3msR1R9f89yN3sAC5IAAAAAAAAAAAAAAAAYBEYdw/GgsmN0qrWZb0VwvUV5MlcdeK3JEzs+8Yo0HRcas1F6YP/LKWi5aXwdpXqWNleNNQUYuSV2W722t7NwkVWr1K075OU5t3LffIkvoj0tWC69JKVSnKMXvu67md2g8/l1eTJab442jlPupm0z1w9quH7VLTWkuRXJf0eGydo46r88tZrA05y3nnafyx3lI0cYbVHRWk+SST8TfpY5VkmpQhJ3Zmr1n4Ws9/NmK+bFkwfVqtqnBzu03XXLtZbj1GeJ2rafVMTKz4qeyalPLUq8m3Uv2yV+jl4bywnNZwq0Z51KnUj2SXKWnAOMntGqVa5T/xnoUuR8D8TqaLV1iIxXjaf+/2srb6LEDF5k66wAAAAAAAAAAAAAAABo4XwiqFJz0vRBcMno19hz+rVlOTlJtybvbelsnccbXlVY0780Y3vnl/q7vZXzzfSGab5eH6QovO8pDAFqhSrxnPNHOr+BtXJlnw/hOh7CccuE5SV0YqSbv4c3BpKQCrFq7Ysc44jmiLbRsAA1GIWzFLCFJU3TcoxnlN52llJ3Z09/g7Cpgv0+acN+OIZROycxrttOpUioNSyY3Sks6d7vSv37s/eQYBhlyTkvN5+qJndeMW8L+3p5Mn95DNJ/mW9LX/ALJkoOLlqdO0Q4JPIl+rR/dxfT0WhzTlxdfOOpdSd4ZABvMwAAAAAAAAxeZKzh/GSdObpUbk1t56bn+VL6lObNXDXisiZ2WUNFBo4xWqLv8AauXJJJxLjgnCUbRTU0rnfdKPA0UafWY888MdUoi0Sj8I4rKtUlUdVq+7NkJ3XK7Tea3uVHj3/GtZH4ZwvaIV6kY1pxipZkmrlmRp7OWrj6netRzcmXS8c8VJ33n6+6uZrvyTnuVHj38i1j3Kjx7+RayD2ctXH1O9ahs5auPqd61FfxtJ9ufz7m9e5Oe5UePfyLWPcqPHv5FrIPZy1cfU71qGzlq4+p3rUPjaT7c/n3N69yc9yo8e/kWse5UePfyLWQezlq4+p3rUNnLVx9TvWofG0n25/Pub17k57lR49/ItY9yo8e/kWsg9nLVx9TvWobOWrj6netQ+NpPtz+fc3r3J+jicoyjL2zzST2i3nfwljOf08N2q9ffz0rfXDzF6tdqjShKpLaxV74eRHR0eTDMWnHG0RzZ1mPo9heUW2YzWmcr4zdOO9GN39vfNrBGNNSMlGs8uDzZVyyo8ubSia9JYptw9ficcLiDCZk6LMAAAAADmtvd9Wp1k/OzpRzS2/FqdZPzs4/Svy181eR4lpxJfxV0PWVYtGJP4v6PWaGg/UV8/SVdOaGw9umr0/SjQN/D26avT9KNA1s3aW8Z9UTzAAVoAAAAAAAAfVLbLnXiXTG5/8d9OPiyl0tsudeJc8b9z/uR+p0tL2GXw/lZXlKlBgM5it0qw56VPoR8qPc17B8Kn1cfKjYPZ0+WGzAADJIAABzS2/FqdZPzs6Wc0tvxanWT87OP0r8tfNXkeJaMSfxf0esq5aMSfxf0es0NB+or5+kq6c0Nh7dNXp+lGgb+Ht01en6UaBrZu0t4z6onmAArQAAAAAAAA+qW2XOvEueN+5/3I/UplLbLnXiXPG/c/7kfqdHS9hl8P5WV5SpQYDOardJsHwqfVx8qNg17B8Kn1cfKjYPZU+WGzAADNIAABzS2/FqdZPzs6Uc6wtZ3CtUi/ztrmk8pPuZx+lY/prKvI1C0Yk/i/o9ZVy24mWeShUm9EnFR5cm+9/wDa7sNDQRM56+fowpzQOHt01en6UaBv4e3TV6fpRoGtm7S3jPqxnmAArQAAAAAAAA+qW2XOvEueN+5/3I/UplLbLnXiXjGizynZ5ZOfJak1yLT/AFn7DpaSN8OWI7v5WV5SooYMwg5NRSvbdyXC3mSOardIsHwqfVx8qNg8rNTcYRi96KT7Fcep7KnVWG1AADIAAANDCeB6NoX201JbWazSXJyo3wY3pW8cNo3g5q9QxNop3yqTmvy5o97/APCdpUoxSjFKMUrkloR93BlePBjxfJGyIiIc+w9umr0/SjQN/D26avT9KNA8rm7S3jPq155gAK0AAAAAAAAPqltlzrxOnHMaW2XOvE6cjtdFcr+X7rcaCtmKNGbyoSlTv0pJOPYnoNnBeLtGg8pXznvSldm5ktBKXGTpRpcVbccVjdnwwAA2GQAAAAAAAAYZkAVXGXAVSU3WpRc019uK2yazXpb5AbHV+Jq/xz1HSBeczN0dTJabRO27CaRLmM4OLakmmtKaaa7D5N/D26avT+iNA4F68Npr3KZfdKjKbujGUnwJNvuR67HV+Jq/xz1Etib8aXVvzIuR0dLoYzY+OZ2Z1rvDmlazVIbeE436MqMlf3nkW3HXaU+m/KVI09ThjDkmkSxtG0hs7G1+Jq/xz1Gujp15fo9LGo33nbbZNa7qXgXF6rOpGVSEoU003lK5yuz5KTzl1uBk7un01cFdqra12AAbLIAAAAAAAAAAAAAD5ensfij6PlrP2P6Ac/w9umr0/ojQJDGCDVpq3/mv74ojzyGbtLeM+rWnmnsTfjS6t+ZFzKbiavvpdX6kXI73R3YR5rqclbx12lPpvylSLbjpF+zpvey3/cWVI5XSHbz5eiu/NlHTXpXaczpxbaS0tpLtZ027Ou03Oiv7/L92WN9AA7S0AAAAAAAAAAAAAAAAMMyAILGDF/2/3lNpVErmnokt7PvMr0cWrW3d7JrlcoZPfeX24Ghm0GLLbineGE0iUbgPAys8Gr8qcttLezaEuQkrjINzHSuOsVryZRGzVwjYI16bpyvSeh76a0Mp1oxYtUXcoZa3pRlG7ubVxewa+o0mPPO9uaJrEqxgLFiUJqrWuTi74QTvz/mb+hZhcZLcOCmGvDVMRsAAuS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4" name="AutoShape 31" descr="data:image/jpg;base64,/9j/4AAQSkZJRgABAQAAAQABAAD/2wCEAAkGBg4QERQQEA8QEBAWERYXEBAVEA8VDxQWFBEXFBQRGBIYHSceGB4jGxcSHzAgIygpLiwsFR4xNTAqNSYrLCkBCQoKDgwOGg8PGi0kHCQ1KS0qLjUpLy0pKS81Ki0xLCksMikqLDUsKikpKSkpLC0sLCwpLCwpLCwsLCotLyktLP/AABEIANMAvwMBIgACEQEDEQH/xAAbAAEAAgMBAQAAAAAAAAAAAAAABQYBBAcDAv/EAEAQAAIBAQIGDwUIAgMAAAAAAAABAgMEEQUGEiEx0RUyNEFRU2FxcnOBkbGywhMWM5LBIiNDUoKDk6FC4SSi8f/EABoBAQACAwEAAAAAAAAAAAAAAAABAwIEBQb/xAAwEQEAAgECAggFAwUAAAAAAAAAAQIDBBESMQUhM1FxgbHhEzJBU5E0wdEiQmGh8P/aAAwDAQACEQMRAD8A7iAAAAAAAAAAAAAAAAAAAAAAAAAAAAAAAAAAAAAAAAYvMgDCZkrlmqOx13Sm37Co26cnf9mTe+/HsZYinFl44nfqmOcIid2QYMlyQGAAvBA4dtcqs1ZKT+1L4st6MeDX2LfJmyWdU4Rpq+6MUlfpzb5TTLx3msR1R9f89yN3sAC5IAAAAAAAAAAAAAAAAYBEYdw/GgsmN0qrWZb0VwvUV5MlcdeK3JEzs+8Yo0HRcas1F6YP/LKWi5aXwdpXqWNleNNQUYuSV2W722t7NwkVWr1K075OU5t3LffIkvoj0tWC69JKVSnKMXvu67md2g8/l1eTJab442jlPupm0z1w9quH7VLTWkuRXJf0eGydo46r88tZrA05y3nnafyx3lI0cYbVHRWk+SST8TfpY5VkmpQhJ3Zmr1n4Ws9/NmK+bFkwfVqtqnBzu03XXLtZbj1GeJ2rafVMTKz4qeyalPLUq8m3Uv2yV+jl4bywnNZwq0Z51KnUj2SXKWnAOMntGqVa5T/xnoUuR8D8TqaLV1iIxXjaf+/2srb6LEDF5k66wAAAAAAAAAAAAAAABo4XwiqFJz0vRBcMno19hz+rVlOTlJtybvbelsnccbXlVY0780Y3vnl/q7vZXzzfSGab5eH6QovO8pDAFqhSrxnPNHOr+BtXJlnw/hOh7CccuE5SV0YqSbv4c3BpKQCrFq7Ysc44jmiLbRsAA1GIWzFLCFJU3TcoxnlN52llJ3Z09/g7Cpgv0+acN+OIZROycxrttOpUioNSyY3Sks6d7vSv37s/eQYBhlyTkvN5+qJndeMW8L+3p5Mn95DNJ/mW9LX/ALJkoOLlqdO0Q4JPIl+rR/dxfT0WhzTlxdfOOpdSd4ZABvMwAAAAAAAAxeZKzh/GSdObpUbk1t56bn+VL6lObNXDXisiZ2WUNFBo4xWqLv8AauXJJJxLjgnCUbRTU0rnfdKPA0UafWY888MdUoi0Sj8I4rKtUlUdVq+7NkJ3XK7Tea3uVHj3/GtZH4ZwvaIV6kY1pxipZkmrlmRp7OWrj6netRzcmXS8c8VJ33n6+6uZrvyTnuVHj38i1j3Kjx7+RayD2ctXH1O9ahs5auPqd61FfxtJ9ufz7m9e5Oe5UePfyLWPcqPHv5FrIPZy1cfU71qGzlq4+p3rUPjaT7c/n3N69yc9yo8e/kWse5UePfyLWQezlq4+p3rUNnLVx9TvWofG0n25/Pub17k57lR49/ItY9yo8e/kWsg9nLVx9TvWobOWrj6netQ+NpPtz+fc3r3J+jicoyjL2zzST2i3nfwljOf08N2q9ffz0rfXDzF6tdqjShKpLaxV74eRHR0eTDMWnHG0RzZ1mPo9heUW2YzWmcr4zdOO9GN39vfNrBGNNSMlGs8uDzZVyyo8ubSia9JYptw9ficcLiDCZk6LMAAAAADmtvd9Wp1k/OzpRzS2/FqdZPzs4/Svy181eR4lpxJfxV0PWVYtGJP4v6PWaGg/UV8/SVdOaGw9umr0/SjQN/D26avT9KNA1s3aW8Z9UTzAAVoAAAAAAAAfVLbLnXiXTG5/8d9OPiyl0tsudeJc8b9z/uR+p0tL2GXw/lZXlKlBgM5it0qw56VPoR8qPc17B8Kn1cfKjYPZ0+WGzAADJIAABzS2/FqdZPzs6Wc0tvxanWT87OP0r8tfNXkeJaMSfxf0esq5aMSfxf0es0NB+or5+kq6c0Nh7dNXp+lGgb+Ht01en6UaBrZu0t4z6onmAArQAAAAAAAA+qW2XOvEueN+5/3I/UplLbLnXiXPG/c/7kfqdHS9hl8P5WV5SpQYDOardJsHwqfVx8qNg17B8Kn1cfKjYPZU+WGzAADNIAABzS2/FqdZPzs6Uc6wtZ3CtUi/ztrmk8pPuZx+lY/prKvI1C0Yk/i/o9ZVy24mWeShUm9EnFR5cm+9/wDa7sNDQRM56+fowpzQOHt01en6UaBv4e3TV6fpRoGtm7S3jPqxnmAArQAAAAAAAA+qW2XOvEueN+5/3I/UplLbLnXiXjGizynZ5ZOfJak1yLT/AFn7DpaSN8OWI7v5WV5SooYMwg5NRSvbdyXC3mSOardIsHwqfVx8qNg8rNTcYRi96KT7Fcep7KnVWG1AADIAAANDCeB6NoX201JbWazSXJyo3wY3pW8cNo3g5q9QxNop3yqTmvy5o97/APCdpUoxSjFKMUrkloR93BlePBjxfJGyIiIc+w9umr0/SjQN/D26avT9KNA8rm7S3jPq155gAK0AAAAAAAAPqltlzrxOnHMaW2XOvE6cjtdFcr+X7rcaCtmKNGbyoSlTv0pJOPYnoNnBeLtGg8pXznvSldm5ktBKXGTpRpcVbccVjdnwwAA2GQAAAAAAAAYZkAVXGXAVSU3WpRc019uK2yazXpb5AbHV+Jq/xz1HSBeczN0dTJabRO27CaRLmM4OLakmmtKaaa7D5N/D26avT+iNA4F68Npr3KZfdKjKbujGUnwJNvuR67HV+Jq/xz1Etib8aXVvzIuR0dLoYzY+OZ2Z1rvDmlazVIbeE436MqMlf3nkW3HXaU+m/KVI09ThjDkmkSxtG0hs7G1+Jq/xz1Gujp15fo9LGo33nbbZNa7qXgXF6rOpGVSEoU003lK5yuz5KTzl1uBk7un01cFdqra12AAbLIAAAAAAAAAAAAAD5ensfij6PlrP2P6Ac/w9umr0/ojQJDGCDVpq3/mv74ojzyGbtLeM+rWnmnsTfjS6t+ZFzKbiavvpdX6kXI73R3YR5rqclbx12lPpvylSLbjpF+zpvey3/cWVI5XSHbz5eiu/NlHTXpXaczpxbaS0tpLtZ027Ou03Oiv7/L92WN9AA7S0AAAAAAAAAAAAAAAAMMyAILGDF/2/3lNpVErmnokt7PvMr0cWrW3d7JrlcoZPfeX24Ghm0GLLbineGE0iUbgPAys8Gr8qcttLezaEuQkrjINzHSuOsVryZRGzVwjYI16bpyvSeh76a0Mp1oxYtUXcoZa3pRlG7ubVxewa+o0mPPO9uaJrEqxgLFiUJqrWuTi74QTvz/mb+hZhcZLcOCmGvDVMRsAAuS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655" name="Picture 33" descr="http://mobildealer.dk/wp-content/andro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5180013"/>
            <a:ext cx="1087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56" name="Group 16"/>
          <p:cNvGrpSpPr>
            <a:grpSpLocks/>
          </p:cNvGrpSpPr>
          <p:nvPr/>
        </p:nvGrpSpPr>
        <p:grpSpPr bwMode="auto">
          <a:xfrm>
            <a:off x="6732588" y="5373688"/>
            <a:ext cx="1871662" cy="1008062"/>
            <a:chOff x="4468" y="3385"/>
            <a:chExt cx="1043" cy="544"/>
          </a:xfrm>
        </p:grpSpPr>
        <p:sp>
          <p:nvSpPr>
            <p:cNvPr id="112657" name="AutoShape 17"/>
            <p:cNvSpPr>
              <a:spLocks noChangeArrowheads="1"/>
            </p:cNvSpPr>
            <p:nvPr/>
          </p:nvSpPr>
          <p:spPr bwMode="auto">
            <a:xfrm>
              <a:off x="4468" y="3385"/>
              <a:ext cx="1043" cy="544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658" name="Picture 35" descr="http://www.nemoware.dk/images/nyhedsbrev/2008-Uge37/iphone_log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" y="3385"/>
              <a:ext cx="918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59" name="Picture 37" descr="http://fastmarketingsolutions.com/wp-content/uploads/2011/08/Windows-Phone-7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5300663"/>
            <a:ext cx="10509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2770188" y="2565400"/>
            <a:ext cx="1801812" cy="1295400"/>
          </a:xfrm>
          <a:prstGeom prst="rect">
            <a:avLst/>
          </a:prstGeom>
          <a:solidFill>
            <a:srgbClr val="E8F0D8"/>
          </a:solidFill>
          <a:ln w="25400" algn="ctr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da-DK" sz="3600" b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12661" name="Picture 40" descr="mo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2628900"/>
            <a:ext cx="16224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3" name="Rectangle 2"/>
          <p:cNvSpPr>
            <a:spLocks noChangeArrowheads="1"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a-DK" sz="4400">
                <a:solidFill>
                  <a:schemeClr val="tx2"/>
                </a:solidFill>
              </a:rPr>
              <a:t>Mobile borger.dk and My Page</a:t>
            </a:r>
          </a:p>
        </p:txBody>
      </p:sp>
      <p:sp>
        <p:nvSpPr>
          <p:cNvPr id="112664" name="AutoShape 24"/>
          <p:cNvSpPr>
            <a:spLocks noChangeArrowheads="1"/>
          </p:cNvSpPr>
          <p:nvPr/>
        </p:nvSpPr>
        <p:spPr bwMode="auto">
          <a:xfrm>
            <a:off x="468313" y="5084763"/>
            <a:ext cx="3671887" cy="13684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da-DK" sz="2500" b="1">
                <a:solidFill>
                  <a:schemeClr val="tx2"/>
                </a:solidFill>
              </a:rPr>
              <a:t>TWO channels, </a:t>
            </a:r>
          </a:p>
          <a:p>
            <a:pPr algn="ctr">
              <a:spcBef>
                <a:spcPct val="50000"/>
              </a:spcBef>
            </a:pPr>
            <a:r>
              <a:rPr lang="da-DK" sz="2500" b="1">
                <a:solidFill>
                  <a:schemeClr val="tx2"/>
                </a:solidFill>
              </a:rPr>
              <a:t>but THREE platforms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auto">
          <a:xfrm>
            <a:off x="179388" y="1125538"/>
            <a:ext cx="85725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EBC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14999" r="82468" b="78516"/>
          <a:stretch>
            <a:fillRect/>
          </a:stretch>
        </p:blipFill>
        <p:spPr bwMode="auto">
          <a:xfrm>
            <a:off x="539750" y="1597025"/>
            <a:ext cx="1944688" cy="852488"/>
          </a:xfrm>
          <a:prstGeom prst="rect">
            <a:avLst/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ktangel 30"/>
          <p:cNvSpPr>
            <a:spLocks noChangeArrowheads="1"/>
          </p:cNvSpPr>
          <p:nvPr/>
        </p:nvSpPr>
        <p:spPr bwMode="auto">
          <a:xfrm>
            <a:off x="3779838" y="1425575"/>
            <a:ext cx="4968875" cy="495617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13669" name="Gruppe 31"/>
          <p:cNvGrpSpPr>
            <a:grpSpLocks/>
          </p:cNvGrpSpPr>
          <p:nvPr/>
        </p:nvGrpSpPr>
        <p:grpSpPr bwMode="auto">
          <a:xfrm>
            <a:off x="3924300" y="1690688"/>
            <a:ext cx="1619250" cy="2946400"/>
            <a:chOff x="1259632" y="782953"/>
            <a:chExt cx="2773322" cy="5265801"/>
          </a:xfrm>
        </p:grpSpPr>
        <p:pic>
          <p:nvPicPr>
            <p:cNvPr id="113670" name="Picture 2" descr="http://www.mytrendyphone.dk/images/design/design/com/brands/HTC/HTC-sensa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782953"/>
              <a:ext cx="2773322" cy="5265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71" name="Billed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7" y="1412777"/>
              <a:ext cx="2304255" cy="424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3672" name="Billed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36700"/>
            <a:ext cx="2871788" cy="2436813"/>
          </a:xfrm>
          <a:prstGeom prst="rect">
            <a:avLst/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673" name="Gruppe 35"/>
          <p:cNvGrpSpPr>
            <a:grpSpLocks/>
          </p:cNvGrpSpPr>
          <p:nvPr/>
        </p:nvGrpSpPr>
        <p:grpSpPr bwMode="auto">
          <a:xfrm>
            <a:off x="4733925" y="2947988"/>
            <a:ext cx="1619250" cy="2946400"/>
            <a:chOff x="4661675" y="2947237"/>
            <a:chExt cx="1619510" cy="2946580"/>
          </a:xfrm>
        </p:grpSpPr>
        <p:pic>
          <p:nvPicPr>
            <p:cNvPr id="113674" name="Picture 2" descr="http://www.mytrendyphone.dk/images/design/design/com/brands/HTC/HTC-sensa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675" y="2947237"/>
              <a:ext cx="1619510" cy="294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75" name="Billede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211" y="3284984"/>
              <a:ext cx="1284437" cy="2373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9" name="Lige pilforbindelse 38"/>
          <p:cNvCxnSpPr/>
          <p:nvPr/>
        </p:nvCxnSpPr>
        <p:spPr>
          <a:xfrm>
            <a:off x="4572000" y="2349500"/>
            <a:ext cx="1439863" cy="0"/>
          </a:xfrm>
          <a:prstGeom prst="straightConnector1">
            <a:avLst/>
          </a:prstGeom>
          <a:ln w="38100">
            <a:solidFill>
              <a:srgbClr val="7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67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6" t="38713" r="6006" b="35751"/>
          <a:stretch>
            <a:fillRect/>
          </a:stretch>
        </p:blipFill>
        <p:spPr bwMode="auto">
          <a:xfrm>
            <a:off x="5938838" y="4421188"/>
            <a:ext cx="2657475" cy="1816100"/>
          </a:xfrm>
          <a:prstGeom prst="rect">
            <a:avLst/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1" name="Lige forbindelse 40"/>
          <p:cNvCxnSpPr/>
          <p:nvPr/>
        </p:nvCxnSpPr>
        <p:spPr>
          <a:xfrm>
            <a:off x="5651500" y="3644900"/>
            <a:ext cx="1223963" cy="0"/>
          </a:xfrm>
          <a:prstGeom prst="line">
            <a:avLst/>
          </a:prstGeom>
          <a:ln w="38100">
            <a:solidFill>
              <a:srgbClr val="7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pilforbindelse 41"/>
          <p:cNvCxnSpPr/>
          <p:nvPr/>
        </p:nvCxnSpPr>
        <p:spPr>
          <a:xfrm>
            <a:off x="6875463" y="3644900"/>
            <a:ext cx="0" cy="647700"/>
          </a:xfrm>
          <a:prstGeom prst="straightConnector1">
            <a:avLst/>
          </a:prstGeom>
          <a:ln w="38100">
            <a:solidFill>
              <a:srgbClr val="7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25"/>
          <p:cNvSpPr/>
          <p:nvPr/>
        </p:nvSpPr>
        <p:spPr>
          <a:xfrm>
            <a:off x="539750" y="2659063"/>
            <a:ext cx="1944688" cy="2065337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13681" name="Picture 10" descr="Grønt Min Side logo uden ka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38438"/>
            <a:ext cx="115252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82" name="Tekstboks 27"/>
          <p:cNvSpPr txBox="1">
            <a:spLocks noChangeArrowheads="1"/>
          </p:cNvSpPr>
          <p:nvPr/>
        </p:nvSpPr>
        <p:spPr bwMode="auto">
          <a:xfrm>
            <a:off x="684213" y="4221163"/>
            <a:ext cx="1655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sz="2800" b="1">
                <a:solidFill>
                  <a:srgbClr val="77933C"/>
                </a:solidFill>
              </a:rPr>
              <a:t>MyPage</a:t>
            </a:r>
          </a:p>
        </p:txBody>
      </p:sp>
      <p:cxnSp>
        <p:nvCxnSpPr>
          <p:cNvPr id="46" name="Lige forbindelse 45"/>
          <p:cNvCxnSpPr/>
          <p:nvPr/>
        </p:nvCxnSpPr>
        <p:spPr>
          <a:xfrm flipV="1">
            <a:off x="1476375" y="4906963"/>
            <a:ext cx="0" cy="987425"/>
          </a:xfrm>
          <a:prstGeom prst="line">
            <a:avLst/>
          </a:prstGeom>
          <a:ln w="38100">
            <a:solidFill>
              <a:srgbClr val="7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ge forbindelse 49"/>
          <p:cNvCxnSpPr/>
          <p:nvPr/>
        </p:nvCxnSpPr>
        <p:spPr>
          <a:xfrm flipV="1">
            <a:off x="1455738" y="5894388"/>
            <a:ext cx="1387475" cy="0"/>
          </a:xfrm>
          <a:prstGeom prst="line">
            <a:avLst/>
          </a:prstGeom>
          <a:ln w="38100">
            <a:solidFill>
              <a:srgbClr val="7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ge forbindelse 52"/>
          <p:cNvCxnSpPr/>
          <p:nvPr/>
        </p:nvCxnSpPr>
        <p:spPr>
          <a:xfrm flipV="1">
            <a:off x="2843213" y="2449513"/>
            <a:ext cx="0" cy="3444875"/>
          </a:xfrm>
          <a:prstGeom prst="line">
            <a:avLst/>
          </a:prstGeom>
          <a:ln w="38100">
            <a:solidFill>
              <a:srgbClr val="7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ge pilforbindelse 54"/>
          <p:cNvCxnSpPr/>
          <p:nvPr/>
        </p:nvCxnSpPr>
        <p:spPr>
          <a:xfrm>
            <a:off x="2843213" y="2449513"/>
            <a:ext cx="865187" cy="0"/>
          </a:xfrm>
          <a:prstGeom prst="straightConnector1">
            <a:avLst/>
          </a:prstGeom>
          <a:ln w="38100">
            <a:solidFill>
              <a:srgbClr val="7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68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88" name="Rectangle 2"/>
          <p:cNvSpPr>
            <a:spLocks noChangeArrowheads="1"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a-DK" sz="4000">
                <a:solidFill>
                  <a:schemeClr val="tx2"/>
                </a:solidFill>
              </a:rPr>
              <a:t>The vision – from MyPage to mobile</a:t>
            </a:r>
          </a:p>
        </p:txBody>
      </p:sp>
      <p:sp>
        <p:nvSpPr>
          <p:cNvPr id="113689" name="AutoShape 25"/>
          <p:cNvSpPr>
            <a:spLocks noChangeArrowheads="1"/>
          </p:cNvSpPr>
          <p:nvPr/>
        </p:nvSpPr>
        <p:spPr bwMode="auto">
          <a:xfrm>
            <a:off x="900113" y="1989138"/>
            <a:ext cx="7488237" cy="302577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7000" b="1"/>
              <a:t>ONE solution </a:t>
            </a:r>
          </a:p>
          <a:p>
            <a:pPr algn="ctr"/>
            <a:r>
              <a:rPr lang="da-DK" sz="7000" b="1"/>
              <a:t>TWO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2"/>
          <p:cNvSpPr>
            <a:spLocks noChangeArrowheads="1"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a-DK" sz="4400">
                <a:solidFill>
                  <a:schemeClr val="tx2"/>
                </a:solidFill>
              </a:rPr>
              <a:t>17 most popular topics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466725" y="1412875"/>
            <a:ext cx="41767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da-DK" sz="2400" b="1">
                <a:solidFill>
                  <a:schemeClr val="folHlink"/>
                </a:solidFill>
              </a:rPr>
              <a:t>1. PENSION </a:t>
            </a:r>
            <a:r>
              <a:rPr lang="da-DK" sz="2400" b="1" i="1">
                <a:solidFill>
                  <a:schemeClr val="folHlink"/>
                </a:solidFill>
              </a:rPr>
              <a:t>(26.149)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27088" y="5084763"/>
            <a:ext cx="41751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da-DK" sz="2000"/>
              <a:t>10. School and education </a:t>
            </a:r>
            <a:r>
              <a:rPr lang="da-DK" sz="2000" i="1"/>
              <a:t>(3.427)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476375" y="3068638"/>
            <a:ext cx="720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da-DK" sz="2400" b="1">
                <a:solidFill>
                  <a:schemeClr val="folHlink"/>
                </a:solidFill>
              </a:rPr>
              <a:t>2. HOME AND ADDRESS CHANGE </a:t>
            </a:r>
            <a:r>
              <a:rPr lang="da-DK" sz="2400" b="1" i="1">
                <a:solidFill>
                  <a:schemeClr val="folHlink"/>
                </a:solidFill>
              </a:rPr>
              <a:t>(24.388)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323850" y="3789363"/>
            <a:ext cx="727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400" b="1">
                <a:solidFill>
                  <a:schemeClr val="folHlink"/>
                </a:solidFill>
              </a:rPr>
              <a:t>3. ECONOMY, TAX, STUDENT LOANS </a:t>
            </a:r>
            <a:r>
              <a:rPr lang="da-DK" sz="2400" b="1" i="1">
                <a:solidFill>
                  <a:schemeClr val="folHlink"/>
                </a:solidFill>
              </a:rPr>
              <a:t>(21.894)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2987675" y="4724400"/>
            <a:ext cx="590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da-DK" sz="2400" b="1">
                <a:solidFill>
                  <a:schemeClr val="folHlink"/>
                </a:solidFill>
              </a:rPr>
              <a:t>4. FAMILY AND CHILDREN </a:t>
            </a:r>
            <a:r>
              <a:rPr lang="da-DK" sz="2400" b="1" i="1">
                <a:solidFill>
                  <a:schemeClr val="folHlink"/>
                </a:solidFill>
              </a:rPr>
              <a:t>(18.112)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430213" y="5876925"/>
            <a:ext cx="8713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400" b="1">
                <a:solidFill>
                  <a:schemeClr val="folHlink"/>
                </a:solidFill>
              </a:rPr>
              <a:t>5. WORK, UNEMPLOYMENT BENEFITS, LEAVE   </a:t>
            </a:r>
            <a:r>
              <a:rPr lang="da-DK" sz="2400" b="1" i="1">
                <a:solidFill>
                  <a:schemeClr val="folHlink"/>
                </a:solidFill>
              </a:rPr>
              <a:t>(17.075)</a:t>
            </a: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4067175" y="1773238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000"/>
              <a:t>6. Health </a:t>
            </a:r>
            <a:r>
              <a:rPr lang="da-DK" sz="2000" i="1"/>
              <a:t>(11.983)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5580063" y="2133600"/>
            <a:ext cx="2951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000"/>
              <a:t>7. Transport </a:t>
            </a:r>
            <a:r>
              <a:rPr lang="da-DK" sz="2000" i="1"/>
              <a:t>(10.993)</a:t>
            </a: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908175" y="2636838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000"/>
              <a:t>8. Society and rights </a:t>
            </a:r>
            <a:r>
              <a:rPr lang="da-DK" sz="2000" i="1"/>
              <a:t>(5.164)</a:t>
            </a: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539750" y="4581525"/>
            <a:ext cx="2409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/>
              <a:t>9. For youth </a:t>
            </a:r>
            <a:r>
              <a:rPr lang="da-DK" sz="2000" i="1"/>
              <a:t>(4.530)</a:t>
            </a: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5940425" y="134143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b="1">
                <a:solidFill>
                  <a:schemeClr val="bg2"/>
                </a:solidFill>
              </a:rPr>
              <a:t>11. Senior cizens </a:t>
            </a:r>
            <a:r>
              <a:rPr lang="da-DK" b="1" i="1">
                <a:solidFill>
                  <a:schemeClr val="bg2"/>
                </a:solidFill>
              </a:rPr>
              <a:t>(3.034)</a:t>
            </a: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684213" y="2205038"/>
            <a:ext cx="457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b="1">
                <a:solidFill>
                  <a:schemeClr val="bg2"/>
                </a:solidFill>
              </a:rPr>
              <a:t>12. Police, courts, defence	</a:t>
            </a:r>
            <a:r>
              <a:rPr lang="da-DK" b="1" i="1">
                <a:solidFill>
                  <a:schemeClr val="bg2"/>
                </a:solidFill>
              </a:rPr>
              <a:t>(2.073)</a:t>
            </a:r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5256213" y="2636838"/>
            <a:ext cx="457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b="1">
                <a:solidFill>
                  <a:schemeClr val="bg2"/>
                </a:solidFill>
              </a:rPr>
              <a:t>13. Money and insurance </a:t>
            </a:r>
            <a:r>
              <a:rPr lang="da-DK" b="1" i="1">
                <a:solidFill>
                  <a:schemeClr val="bg2"/>
                </a:solidFill>
              </a:rPr>
              <a:t>(1.961)</a:t>
            </a:r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4140200" y="3494088"/>
            <a:ext cx="457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b="1">
                <a:solidFill>
                  <a:schemeClr val="bg2"/>
                </a:solidFill>
              </a:rPr>
              <a:t>14. Environment and energy </a:t>
            </a:r>
            <a:r>
              <a:rPr lang="da-DK" b="1" i="1">
                <a:solidFill>
                  <a:schemeClr val="bg2"/>
                </a:solidFill>
              </a:rPr>
              <a:t>(1.959)</a:t>
            </a: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3059113" y="4221163"/>
            <a:ext cx="432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b="1">
                <a:solidFill>
                  <a:schemeClr val="bg2"/>
                </a:solidFill>
              </a:rPr>
              <a:t>15. Foreigners in Denmark </a:t>
            </a:r>
            <a:r>
              <a:rPr lang="da-DK" b="1" i="1">
                <a:solidFill>
                  <a:schemeClr val="bg2"/>
                </a:solidFill>
              </a:rPr>
              <a:t>(1.693)</a:t>
            </a: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2843213" y="5445125"/>
            <a:ext cx="3097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b="1">
                <a:solidFill>
                  <a:schemeClr val="bg2"/>
                </a:solidFill>
              </a:rPr>
              <a:t>16. Danes abroad </a:t>
            </a:r>
            <a:r>
              <a:rPr lang="da-DK" b="1" i="1">
                <a:solidFill>
                  <a:schemeClr val="bg2"/>
                </a:solidFill>
              </a:rPr>
              <a:t>(1.587)</a:t>
            </a:r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5795963" y="5445125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b="1">
                <a:solidFill>
                  <a:schemeClr val="bg2"/>
                </a:solidFill>
              </a:rPr>
              <a:t>17. Handicap </a:t>
            </a:r>
            <a:r>
              <a:rPr lang="da-DK" b="1" i="1">
                <a:solidFill>
                  <a:schemeClr val="bg2"/>
                </a:solidFill>
              </a:rPr>
              <a:t>(1.457)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-497604">
            <a:off x="250825" y="3068638"/>
            <a:ext cx="8421688" cy="113506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</a:rPr>
              <a:t>Popularity of topics vary and very seasonal</a:t>
            </a:r>
            <a:endParaRPr lang="da-DK" sz="1400">
              <a:solidFill>
                <a:schemeClr val="bg1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endParaRPr lang="da-DK" sz="1400">
              <a:solidFill>
                <a:schemeClr val="bg1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da-DK" sz="1400">
                <a:solidFill>
                  <a:schemeClr val="bg1"/>
                </a:solidFill>
              </a:rPr>
              <a:t>Source: Borger.dk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6" grpId="0"/>
      <p:bldP spid="91142" grpId="0"/>
      <p:bldP spid="91143" grpId="0"/>
      <p:bldP spid="91144" grpId="0"/>
      <p:bldP spid="91145" grpId="0"/>
      <p:bldP spid="91146" grpId="0"/>
      <p:bldP spid="91147" grpId="0"/>
      <p:bldP spid="91148" grpId="0"/>
      <p:bldP spid="91149" grpId="0"/>
      <p:bldP spid="91150" grpId="0"/>
      <p:bldP spid="91151" grpId="0"/>
      <p:bldP spid="91152" grpId="0"/>
      <p:bldP spid="91153" grpId="0"/>
      <p:bldP spid="91154" grpId="0"/>
      <p:bldP spid="91155" grpId="0"/>
      <p:bldP spid="91156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484313"/>
            <a:ext cx="7772400" cy="1470025"/>
          </a:xfrm>
        </p:spPr>
        <p:txBody>
          <a:bodyPr/>
          <a:lstStyle/>
          <a:p>
            <a:pPr eaLnBrk="1" hangingPunct="1"/>
            <a:r>
              <a:rPr lang="da-DK" smtClean="0"/>
              <a:t>Background information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650" y="2852738"/>
            <a:ext cx="7777163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a-DK" i="1" smtClean="0"/>
              <a:t>What influences Denmark and borger.dk?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a-DK" sz="4400">
                <a:solidFill>
                  <a:schemeClr val="tx2"/>
                </a:solidFill>
              </a:rPr>
              <a:t>Most popular services</a:t>
            </a:r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323850" y="1247775"/>
          <a:ext cx="8569325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5" name="Diagram" r:id="rId4" imgW="7791307" imgH="4362545" progId="Excel.Chart.8">
                  <p:embed/>
                </p:oleObj>
              </mc:Choice>
              <mc:Fallback>
                <p:oleObj name="Diagram" r:id="rId4" imgW="7791307" imgH="436254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247775"/>
                        <a:ext cx="8569325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50825" y="6092825"/>
            <a:ext cx="864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/>
              <a:t>Other popular services incl: Digital post, tax returns (simple), reporting of rodents. 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-555220">
            <a:off x="501650" y="2565400"/>
            <a:ext cx="8421688" cy="301625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</a:rPr>
              <a:t>DIGITAL POST - CITIZENS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</a:rPr>
              <a:t>1.1 million registred for Digital Post from ALL authorities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</a:rPr>
              <a:t>3.4+ million have e-Boks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</a:rPr>
              <a:t>2.1+ million digital letters send in January 2013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</a:rPr>
              <a:t>52+ million since conception</a:t>
            </a:r>
            <a:endParaRPr lang="da-DK" sz="1400">
              <a:solidFill>
                <a:schemeClr val="bg1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endParaRPr lang="da-DK" sz="1400">
              <a:solidFill>
                <a:schemeClr val="bg1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da-DK" sz="1400">
                <a:solidFill>
                  <a:schemeClr val="bg1"/>
                </a:solidFill>
              </a:rPr>
              <a:t>Source: www.digst.dk 31/01/2013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2"/>
          <p:cNvSpPr>
            <a:spLocks noChangeArrowheads="1"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a-DK" sz="4400">
                <a:solidFill>
                  <a:schemeClr val="tx2"/>
                </a:solidFill>
              </a:rPr>
              <a:t>A popular place  (visits per month)</a:t>
            </a:r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295275" y="1325563"/>
          <a:ext cx="8597900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Diagram" r:id="rId4" imgW="4810268" imgH="2914698" progId="Excel.Chart.8">
                  <p:embed/>
                </p:oleObj>
              </mc:Choice>
              <mc:Fallback>
                <p:oleObj name="Diagram" r:id="rId4" imgW="4810268" imgH="2914698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325563"/>
                        <a:ext cx="8597900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5"/>
          <p:cNvSpPr>
            <a:spLocks noChangeArrowheads="1"/>
          </p:cNvSpPr>
          <p:nvPr/>
        </p:nvSpPr>
        <p:spPr bwMode="auto">
          <a:xfrm rot="-555220">
            <a:off x="468313" y="2133600"/>
            <a:ext cx="8421687" cy="3452813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</a:rPr>
              <a:t>73.9% think borger.dk radiates a positiv image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</a:rPr>
              <a:t>+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</a:rPr>
              <a:t>68.9% think that the quality of borger.dk content is high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</a:rPr>
              <a:t>+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</a:rPr>
              <a:t>79.2% think that borger.dk texts are written in a clear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</a:rPr>
              <a:t>and easy to understand language</a:t>
            </a:r>
            <a:endParaRPr lang="da-DK" sz="1400">
              <a:solidFill>
                <a:schemeClr val="bg1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endParaRPr lang="da-DK" sz="1400">
              <a:solidFill>
                <a:schemeClr val="bg1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da-DK" sz="1400">
                <a:solidFill>
                  <a:schemeClr val="bg1"/>
                </a:solidFill>
              </a:rPr>
              <a:t>Source: Din mening tæller! 1/7/2011 – 11/07/2012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reeform 5"/>
          <p:cNvSpPr>
            <a:spLocks/>
          </p:cNvSpPr>
          <p:nvPr/>
        </p:nvSpPr>
        <p:spPr bwMode="auto">
          <a:xfrm>
            <a:off x="323850" y="0"/>
            <a:ext cx="5619750" cy="5732463"/>
          </a:xfrm>
          <a:custGeom>
            <a:avLst/>
            <a:gdLst>
              <a:gd name="T0" fmla="*/ 2147483647 w 3540"/>
              <a:gd name="T1" fmla="*/ 0 h 3611"/>
              <a:gd name="T2" fmla="*/ 2147483647 w 3540"/>
              <a:gd name="T3" fmla="*/ 0 h 3611"/>
              <a:gd name="T4" fmla="*/ 2147483647 w 3540"/>
              <a:gd name="T5" fmla="*/ 2147483647 h 3611"/>
              <a:gd name="T6" fmla="*/ 2147483647 w 3540"/>
              <a:gd name="T7" fmla="*/ 2147483647 h 3611"/>
              <a:gd name="T8" fmla="*/ 2147483647 w 3540"/>
              <a:gd name="T9" fmla="*/ 2147483647 h 3611"/>
              <a:gd name="T10" fmla="*/ 2147483647 w 3540"/>
              <a:gd name="T11" fmla="*/ 2147483647 h 3611"/>
              <a:gd name="T12" fmla="*/ 2147483647 w 3540"/>
              <a:gd name="T13" fmla="*/ 2147483647 h 3611"/>
              <a:gd name="T14" fmla="*/ 2147483647 w 3540"/>
              <a:gd name="T15" fmla="*/ 2147483647 h 3611"/>
              <a:gd name="T16" fmla="*/ 2147483647 w 3540"/>
              <a:gd name="T17" fmla="*/ 2147483647 h 3611"/>
              <a:gd name="T18" fmla="*/ 2147483647 w 3540"/>
              <a:gd name="T19" fmla="*/ 0 h 36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40"/>
              <a:gd name="T31" fmla="*/ 0 h 3611"/>
              <a:gd name="T32" fmla="*/ 3540 w 3540"/>
              <a:gd name="T33" fmla="*/ 3611 h 36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40" h="3611">
                <a:moveTo>
                  <a:pt x="2" y="0"/>
                </a:moveTo>
                <a:lnTo>
                  <a:pt x="252" y="0"/>
                </a:lnTo>
                <a:lnTo>
                  <a:pt x="252" y="525"/>
                </a:lnTo>
                <a:cubicBezTo>
                  <a:pt x="252" y="525"/>
                  <a:pt x="251" y="708"/>
                  <a:pt x="435" y="708"/>
                </a:cubicBezTo>
                <a:cubicBezTo>
                  <a:pt x="1897" y="708"/>
                  <a:pt x="3359" y="708"/>
                  <a:pt x="3359" y="708"/>
                </a:cubicBezTo>
                <a:cubicBezTo>
                  <a:pt x="3359" y="708"/>
                  <a:pt x="3540" y="707"/>
                  <a:pt x="3540" y="890"/>
                </a:cubicBezTo>
                <a:cubicBezTo>
                  <a:pt x="3540" y="2250"/>
                  <a:pt x="3540" y="3611"/>
                  <a:pt x="3540" y="3611"/>
                </a:cubicBezTo>
                <a:cubicBezTo>
                  <a:pt x="3540" y="3611"/>
                  <a:pt x="1861" y="3611"/>
                  <a:pt x="183" y="3611"/>
                </a:cubicBezTo>
                <a:cubicBezTo>
                  <a:pt x="0" y="3611"/>
                  <a:pt x="3" y="3431"/>
                  <a:pt x="3" y="3431"/>
                </a:cubicBezTo>
                <a:lnTo>
                  <a:pt x="2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96000" tIns="1126800"/>
          <a:lstStyle/>
          <a:p>
            <a:endParaRPr lang="en-US"/>
          </a:p>
        </p:txBody>
      </p:sp>
      <p:sp>
        <p:nvSpPr>
          <p:cNvPr id="117763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974725" y="261938"/>
            <a:ext cx="7700963" cy="719137"/>
          </a:xfrm>
          <a:noFill/>
        </p:spPr>
        <p:txBody>
          <a:bodyPr lIns="0" tIns="0" rIns="0" bIns="0" anchor="t"/>
          <a:lstStyle/>
          <a:p>
            <a:pPr algn="l" eaLnBrk="1" hangingPunct="1"/>
            <a:r>
              <a:rPr lang="da-DK" smtClean="0"/>
              <a:t>Prepare to harvest…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20725" y="1628775"/>
            <a:ext cx="50038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-"/>
            </a:pPr>
            <a:r>
              <a:rPr lang="da-DK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Information- and transaction based online self-service (Q&amp;A, transactions)</a:t>
            </a:r>
          </a:p>
          <a:p>
            <a:pPr eaLnBrk="1" hangingPunct="1">
              <a:spcAft>
                <a:spcPct val="50000"/>
              </a:spcAft>
              <a:buFontTx/>
              <a:buChar char="-"/>
            </a:pPr>
            <a:r>
              <a:rPr lang="da-DK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All roads lead to action (channel strategy, information, data, service)</a:t>
            </a:r>
          </a:p>
          <a:p>
            <a:pPr eaLnBrk="1" hangingPunct="1">
              <a:spcAft>
                <a:spcPct val="50000"/>
              </a:spcAft>
              <a:buFontTx/>
              <a:buChar char="-"/>
            </a:pPr>
            <a:r>
              <a:rPr lang="da-DK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Channel strategic choices (to change request patterns) </a:t>
            </a:r>
          </a:p>
          <a:p>
            <a:pPr eaLnBrk="1" hangingPunct="1">
              <a:spcAft>
                <a:spcPct val="50000"/>
              </a:spcAft>
              <a:buFontTx/>
              <a:buChar char="-"/>
            </a:pPr>
            <a:r>
              <a:rPr lang="da-DK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Mandatory but user-friendly, personal  online self-service</a:t>
            </a:r>
          </a:p>
          <a:p>
            <a:pPr eaLnBrk="1" hangingPunct="1">
              <a:spcAft>
                <a:spcPct val="50000"/>
              </a:spcAft>
              <a:buFontTx/>
              <a:buChar char="-"/>
            </a:pPr>
            <a:r>
              <a:rPr lang="da-DK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Targeted information and eServices (personal, relevant and up-to-date content, data and service)</a:t>
            </a:r>
          </a:p>
        </p:txBody>
      </p:sp>
      <p:pic>
        <p:nvPicPr>
          <p:cNvPr id="117765" name="Picture 10" descr="pære_SH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130300"/>
            <a:ext cx="27305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~PP1354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534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7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77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484313"/>
            <a:ext cx="7772400" cy="1470025"/>
          </a:xfrm>
        </p:spPr>
        <p:txBody>
          <a:bodyPr/>
          <a:lstStyle/>
          <a:p>
            <a:pPr eaLnBrk="1" hangingPunct="1"/>
            <a:r>
              <a:rPr lang="da-DK" smtClean="0"/>
              <a:t>Open government, open data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650" y="2852738"/>
            <a:ext cx="7777163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a-DK" i="1" smtClean="0"/>
              <a:t>How do Denmark work with open government and open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reeform 9"/>
          <p:cNvSpPr>
            <a:spLocks/>
          </p:cNvSpPr>
          <p:nvPr/>
        </p:nvSpPr>
        <p:spPr bwMode="auto">
          <a:xfrm>
            <a:off x="539750" y="1557338"/>
            <a:ext cx="5040313" cy="4681537"/>
          </a:xfrm>
          <a:custGeom>
            <a:avLst/>
            <a:gdLst>
              <a:gd name="T0" fmla="*/ 2147483647 w 3556"/>
              <a:gd name="T1" fmla="*/ 0 h 2880"/>
              <a:gd name="T2" fmla="*/ 2147483647 w 3556"/>
              <a:gd name="T3" fmla="*/ 0 h 2880"/>
              <a:gd name="T4" fmla="*/ 2147483647 w 3556"/>
              <a:gd name="T5" fmla="*/ 2147483647 h 2880"/>
              <a:gd name="T6" fmla="*/ 2147483647 w 3556"/>
              <a:gd name="T7" fmla="*/ 2147483647 h 2880"/>
              <a:gd name="T8" fmla="*/ 2147483647 w 3556"/>
              <a:gd name="T9" fmla="*/ 2147483647 h 2880"/>
              <a:gd name="T10" fmla="*/ 2147483647 w 3556"/>
              <a:gd name="T11" fmla="*/ 2147483647 h 2880"/>
              <a:gd name="T12" fmla="*/ 2147483647 w 3556"/>
              <a:gd name="T13" fmla="*/ 0 h 28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56"/>
              <a:gd name="T22" fmla="*/ 0 h 2880"/>
              <a:gd name="T23" fmla="*/ 3556 w 3556"/>
              <a:gd name="T24" fmla="*/ 2880 h 28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56" h="2880">
                <a:moveTo>
                  <a:pt x="4" y="0"/>
                </a:moveTo>
                <a:lnTo>
                  <a:pt x="3364" y="0"/>
                </a:lnTo>
                <a:cubicBezTo>
                  <a:pt x="3364" y="0"/>
                  <a:pt x="3548" y="8"/>
                  <a:pt x="3556" y="192"/>
                </a:cubicBezTo>
                <a:cubicBezTo>
                  <a:pt x="3556" y="1536"/>
                  <a:pt x="3556" y="2880"/>
                  <a:pt x="3556" y="2880"/>
                </a:cubicBezTo>
                <a:cubicBezTo>
                  <a:pt x="3556" y="2880"/>
                  <a:pt x="1876" y="2880"/>
                  <a:pt x="196" y="2880"/>
                </a:cubicBezTo>
                <a:cubicBezTo>
                  <a:pt x="0" y="2872"/>
                  <a:pt x="4" y="2688"/>
                  <a:pt x="4" y="2688"/>
                </a:cubicBezTo>
                <a:lnTo>
                  <a:pt x="4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96000" tIns="720000"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831975"/>
            <a:ext cx="4752975" cy="4117975"/>
          </a:xfrm>
          <a:noFill/>
        </p:spPr>
        <p:txBody>
          <a:bodyPr lIns="0" tIns="0" rIns="0" bIns="0"/>
          <a:lstStyle/>
          <a:p>
            <a:pPr eaLnBrk="1" hangingPunct="1">
              <a:buFontTx/>
              <a:buNone/>
            </a:pPr>
            <a:r>
              <a:rPr lang="en-GB" i="1" smtClean="0">
                <a:sym typeface="Wingdings" pitchFamily="2" charset="2"/>
              </a:rPr>
              <a:t>	</a:t>
            </a:r>
            <a:r>
              <a:rPr lang="en-GB" sz="2400" i="1" smtClean="0">
                <a:solidFill>
                  <a:schemeClr val="bg1"/>
                </a:solidFill>
                <a:sym typeface="Wingdings" pitchFamily="2" charset="2"/>
              </a:rPr>
              <a:t>“The Danish democracy needs to be renewed. The government will present a programme for good governance as a concrete initiative to ensure better legislative quality and to improve the possibilities to control the governance of the government.”</a:t>
            </a:r>
            <a:r>
              <a:rPr lang="da-DK" sz="2400" smtClean="0">
                <a:sym typeface="Wingdings" pitchFamily="2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da-DK" sz="2400" smtClean="0">
                <a:sym typeface="Wingdings" pitchFamily="2" charset="2"/>
              </a:rPr>
              <a:t>	</a:t>
            </a:r>
          </a:p>
          <a:p>
            <a:pPr eaLnBrk="1" hangingPunct="1">
              <a:buFontTx/>
              <a:buNone/>
            </a:pPr>
            <a:r>
              <a:rPr lang="da-DK" sz="1800" smtClean="0">
                <a:sym typeface="Wingdings" pitchFamily="2" charset="2"/>
              </a:rPr>
              <a:t>	</a:t>
            </a:r>
            <a:r>
              <a:rPr lang="da-DK" sz="1800" smtClean="0">
                <a:solidFill>
                  <a:schemeClr val="bg1"/>
                </a:solidFill>
                <a:sym typeface="Wingdings" pitchFamily="2" charset="2"/>
              </a:rPr>
              <a:t>Government Programme 2011</a:t>
            </a:r>
          </a:p>
        </p:txBody>
      </p:sp>
      <p:pic>
        <p:nvPicPr>
          <p:cNvPr id="96260" name="Picture 4" descr="manglende_brik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557338"/>
            <a:ext cx="273685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Rectangle 2"/>
          <p:cNvSpPr>
            <a:spLocks noChangeArrowheads="1"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a-DK" sz="4000">
                <a:solidFill>
                  <a:schemeClr val="tx2"/>
                </a:solidFill>
              </a:rPr>
              <a:t>Open government in Denmark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dsholder til diasnummer 3"/>
          <p:cNvSpPr txBox="1">
            <a:spLocks noGrp="1"/>
          </p:cNvSpPr>
          <p:nvPr/>
        </p:nvSpPr>
        <p:spPr bwMode="auto">
          <a:xfrm>
            <a:off x="7596188" y="6494463"/>
            <a:ext cx="9461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3B7248F-D145-4959-A6AC-E59B1E9BE4FE}" type="slidenum">
              <a:rPr lang="da-DK" sz="1100">
                <a:solidFill>
                  <a:srgbClr val="000000"/>
                </a:solidFill>
                <a:latin typeface="Verdana" pitchFamily="34" charset="0"/>
              </a:rPr>
              <a:pPr algn="r" eaLnBrk="1" hangingPunct="1"/>
              <a:t>25</a:t>
            </a:fld>
            <a:endParaRPr lang="da-DK" sz="11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72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7725"/>
            <a:ext cx="865822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 lIns="0" tIns="0" rIns="0" bIns="0"/>
          <a:lstStyle/>
          <a:p>
            <a:pPr eaLnBrk="1" hangingPunct="1">
              <a:buFontTx/>
              <a:buNone/>
            </a:pPr>
            <a:endParaRPr lang="da-DK" smtClean="0"/>
          </a:p>
          <a:p>
            <a:pPr eaLnBrk="1" hangingPunct="1">
              <a:buFontTx/>
              <a:buNone/>
            </a:pPr>
            <a:endParaRPr lang="da-DK" smtClean="0"/>
          </a:p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</p:txBody>
      </p:sp>
      <p:sp>
        <p:nvSpPr>
          <p:cNvPr id="97285" name="Line 84"/>
          <p:cNvSpPr>
            <a:spLocks noChangeShapeType="1"/>
          </p:cNvSpPr>
          <p:nvPr/>
        </p:nvSpPr>
        <p:spPr bwMode="auto">
          <a:xfrm>
            <a:off x="2843213" y="6453188"/>
            <a:ext cx="144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1042988" y="3727450"/>
            <a:ext cx="2376487" cy="215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6443663" y="3511550"/>
            <a:ext cx="2036762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97288" name="Rectangle 2"/>
          <p:cNvSpPr>
            <a:spLocks noChangeArrowheads="1"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a-DK" sz="4000">
                <a:solidFill>
                  <a:schemeClr val="tx2"/>
                </a:solidFill>
              </a:rPr>
              <a:t>The eGovernment Strategy:</a:t>
            </a:r>
            <a:br>
              <a:rPr lang="da-DK" sz="4000">
                <a:solidFill>
                  <a:schemeClr val="tx2"/>
                </a:solidFill>
              </a:rPr>
            </a:br>
            <a:r>
              <a:rPr lang="da-DK" sz="4000">
                <a:solidFill>
                  <a:schemeClr val="tx2"/>
                </a:solidFill>
              </a:rPr>
              <a:t>Main tracks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reeform 5"/>
          <p:cNvSpPr>
            <a:spLocks/>
          </p:cNvSpPr>
          <p:nvPr/>
        </p:nvSpPr>
        <p:spPr bwMode="auto">
          <a:xfrm>
            <a:off x="323850" y="0"/>
            <a:ext cx="5619750" cy="5732463"/>
          </a:xfrm>
          <a:custGeom>
            <a:avLst/>
            <a:gdLst>
              <a:gd name="T0" fmla="*/ 2147483647 w 3540"/>
              <a:gd name="T1" fmla="*/ 0 h 3611"/>
              <a:gd name="T2" fmla="*/ 2147483647 w 3540"/>
              <a:gd name="T3" fmla="*/ 0 h 3611"/>
              <a:gd name="T4" fmla="*/ 2147483647 w 3540"/>
              <a:gd name="T5" fmla="*/ 2147483647 h 3611"/>
              <a:gd name="T6" fmla="*/ 2147483647 w 3540"/>
              <a:gd name="T7" fmla="*/ 2147483647 h 3611"/>
              <a:gd name="T8" fmla="*/ 2147483647 w 3540"/>
              <a:gd name="T9" fmla="*/ 2147483647 h 3611"/>
              <a:gd name="T10" fmla="*/ 2147483647 w 3540"/>
              <a:gd name="T11" fmla="*/ 2147483647 h 3611"/>
              <a:gd name="T12" fmla="*/ 2147483647 w 3540"/>
              <a:gd name="T13" fmla="*/ 2147483647 h 3611"/>
              <a:gd name="T14" fmla="*/ 2147483647 w 3540"/>
              <a:gd name="T15" fmla="*/ 2147483647 h 3611"/>
              <a:gd name="T16" fmla="*/ 2147483647 w 3540"/>
              <a:gd name="T17" fmla="*/ 2147483647 h 3611"/>
              <a:gd name="T18" fmla="*/ 2147483647 w 3540"/>
              <a:gd name="T19" fmla="*/ 0 h 36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40"/>
              <a:gd name="T31" fmla="*/ 0 h 3611"/>
              <a:gd name="T32" fmla="*/ 3540 w 3540"/>
              <a:gd name="T33" fmla="*/ 3611 h 36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40" h="3611">
                <a:moveTo>
                  <a:pt x="2" y="0"/>
                </a:moveTo>
                <a:lnTo>
                  <a:pt x="252" y="0"/>
                </a:lnTo>
                <a:lnTo>
                  <a:pt x="252" y="525"/>
                </a:lnTo>
                <a:cubicBezTo>
                  <a:pt x="252" y="525"/>
                  <a:pt x="251" y="708"/>
                  <a:pt x="435" y="708"/>
                </a:cubicBezTo>
                <a:cubicBezTo>
                  <a:pt x="1897" y="708"/>
                  <a:pt x="3359" y="708"/>
                  <a:pt x="3359" y="708"/>
                </a:cubicBezTo>
                <a:cubicBezTo>
                  <a:pt x="3359" y="708"/>
                  <a:pt x="3540" y="707"/>
                  <a:pt x="3540" y="890"/>
                </a:cubicBezTo>
                <a:cubicBezTo>
                  <a:pt x="3540" y="2250"/>
                  <a:pt x="3540" y="3611"/>
                  <a:pt x="3540" y="3611"/>
                </a:cubicBezTo>
                <a:cubicBezTo>
                  <a:pt x="3540" y="3611"/>
                  <a:pt x="1861" y="3611"/>
                  <a:pt x="183" y="3611"/>
                </a:cubicBezTo>
                <a:cubicBezTo>
                  <a:pt x="0" y="3611"/>
                  <a:pt x="3" y="3431"/>
                  <a:pt x="3" y="3431"/>
                </a:cubicBezTo>
                <a:lnTo>
                  <a:pt x="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96000" tIns="1126800"/>
          <a:lstStyle/>
          <a:p>
            <a:endParaRPr lang="en-US"/>
          </a:p>
        </p:txBody>
      </p:sp>
      <p:sp>
        <p:nvSpPr>
          <p:cNvPr id="9933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17475"/>
            <a:ext cx="7920037" cy="719138"/>
          </a:xfrm>
          <a:noFill/>
        </p:spPr>
        <p:txBody>
          <a:bodyPr lIns="0" tIns="0" rIns="0" bIns="0" anchor="t"/>
          <a:lstStyle/>
          <a:p>
            <a:pPr algn="l" eaLnBrk="1" hangingPunct="1"/>
            <a:r>
              <a:rPr lang="da-DK" sz="3000" smtClean="0"/>
              <a:t>Initiatives in the eGovernment Strategy 2011-2015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20725" y="1628775"/>
            <a:ext cx="50038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da-DK">
                <a:latin typeface="Verdana" pitchFamily="34" charset="0"/>
                <a:sym typeface="Wingdings" pitchFamily="2" charset="2"/>
              </a:rPr>
              <a:t>Accessible public data (2.6)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da-DK">
                <a:latin typeface="Verdana" pitchFamily="34" charset="0"/>
                <a:sym typeface="Wingdings" pitchFamily="2" charset="2"/>
              </a:rPr>
              <a:t>Distribution of core data (9.5)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da-DK">
                <a:latin typeface="Verdana" pitchFamily="34" charset="0"/>
                <a:sym typeface="Wingdings" pitchFamily="2" charset="2"/>
              </a:rPr>
              <a:t>More detailed shared geographical data (10.1)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da-DK">
                <a:latin typeface="Verdana" pitchFamily="34" charset="0"/>
                <a:sym typeface="Wingdings" pitchFamily="2" charset="2"/>
              </a:rPr>
              <a:t>Reusing data on property, buildings and addresses (10.2)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da-DK">
                <a:latin typeface="Verdana" pitchFamily="34" charset="0"/>
                <a:sym typeface="Wingdings" pitchFamily="2" charset="2"/>
              </a:rPr>
              <a:t>Improvements to personal data (10.3)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da-DK">
                <a:latin typeface="Verdana" pitchFamily="34" charset="0"/>
                <a:sym typeface="Wingdings" pitchFamily="2" charset="2"/>
              </a:rPr>
              <a:t>Improvements to company data (10.4)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da-DK">
                <a:latin typeface="Verdana" pitchFamily="34" charset="0"/>
                <a:sym typeface="Wingdings" pitchFamily="2" charset="2"/>
              </a:rPr>
              <a:t>Improvements to data on income (10.5)</a:t>
            </a:r>
          </a:p>
        </p:txBody>
      </p:sp>
      <p:pic>
        <p:nvPicPr>
          <p:cNvPr id="99333" name="Picture 5" descr="7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1125538"/>
            <a:ext cx="28051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5"/>
          <p:cNvSpPr>
            <a:spLocks/>
          </p:cNvSpPr>
          <p:nvPr/>
        </p:nvSpPr>
        <p:spPr bwMode="auto">
          <a:xfrm>
            <a:off x="323850" y="0"/>
            <a:ext cx="5619750" cy="5732463"/>
          </a:xfrm>
          <a:custGeom>
            <a:avLst/>
            <a:gdLst>
              <a:gd name="T0" fmla="*/ 2147483647 w 3540"/>
              <a:gd name="T1" fmla="*/ 0 h 3611"/>
              <a:gd name="T2" fmla="*/ 2147483647 w 3540"/>
              <a:gd name="T3" fmla="*/ 0 h 3611"/>
              <a:gd name="T4" fmla="*/ 2147483647 w 3540"/>
              <a:gd name="T5" fmla="*/ 2147483647 h 3611"/>
              <a:gd name="T6" fmla="*/ 2147483647 w 3540"/>
              <a:gd name="T7" fmla="*/ 2147483647 h 3611"/>
              <a:gd name="T8" fmla="*/ 2147483647 w 3540"/>
              <a:gd name="T9" fmla="*/ 2147483647 h 3611"/>
              <a:gd name="T10" fmla="*/ 2147483647 w 3540"/>
              <a:gd name="T11" fmla="*/ 2147483647 h 3611"/>
              <a:gd name="T12" fmla="*/ 2147483647 w 3540"/>
              <a:gd name="T13" fmla="*/ 2147483647 h 3611"/>
              <a:gd name="T14" fmla="*/ 2147483647 w 3540"/>
              <a:gd name="T15" fmla="*/ 2147483647 h 3611"/>
              <a:gd name="T16" fmla="*/ 2147483647 w 3540"/>
              <a:gd name="T17" fmla="*/ 2147483647 h 3611"/>
              <a:gd name="T18" fmla="*/ 2147483647 w 3540"/>
              <a:gd name="T19" fmla="*/ 0 h 36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40"/>
              <a:gd name="T31" fmla="*/ 0 h 3611"/>
              <a:gd name="T32" fmla="*/ 3540 w 3540"/>
              <a:gd name="T33" fmla="*/ 3611 h 36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40" h="3611">
                <a:moveTo>
                  <a:pt x="2" y="0"/>
                </a:moveTo>
                <a:lnTo>
                  <a:pt x="252" y="0"/>
                </a:lnTo>
                <a:lnTo>
                  <a:pt x="252" y="525"/>
                </a:lnTo>
                <a:cubicBezTo>
                  <a:pt x="252" y="525"/>
                  <a:pt x="251" y="708"/>
                  <a:pt x="435" y="708"/>
                </a:cubicBezTo>
                <a:cubicBezTo>
                  <a:pt x="1897" y="708"/>
                  <a:pt x="3359" y="708"/>
                  <a:pt x="3359" y="708"/>
                </a:cubicBezTo>
                <a:cubicBezTo>
                  <a:pt x="3359" y="708"/>
                  <a:pt x="3540" y="707"/>
                  <a:pt x="3540" y="890"/>
                </a:cubicBezTo>
                <a:cubicBezTo>
                  <a:pt x="3540" y="2250"/>
                  <a:pt x="3540" y="3611"/>
                  <a:pt x="3540" y="3611"/>
                </a:cubicBezTo>
                <a:cubicBezTo>
                  <a:pt x="3540" y="3611"/>
                  <a:pt x="1861" y="3611"/>
                  <a:pt x="183" y="3611"/>
                </a:cubicBezTo>
                <a:cubicBezTo>
                  <a:pt x="0" y="3611"/>
                  <a:pt x="3" y="3431"/>
                  <a:pt x="3" y="3431"/>
                </a:cubicBezTo>
                <a:lnTo>
                  <a:pt x="2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96000" tIns="1126800"/>
          <a:lstStyle/>
          <a:p>
            <a:endParaRPr lang="en-US"/>
          </a:p>
        </p:txBody>
      </p:sp>
      <p:sp>
        <p:nvSpPr>
          <p:cNvPr id="10137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7475"/>
            <a:ext cx="7700962" cy="719138"/>
          </a:xfrm>
          <a:noFill/>
        </p:spPr>
        <p:txBody>
          <a:bodyPr lIns="0" tIns="0" rIns="0" bIns="0" anchor="t"/>
          <a:lstStyle/>
          <a:p>
            <a:pPr eaLnBrk="1" hangingPunct="1"/>
            <a:r>
              <a:rPr lang="da-DK" smtClean="0"/>
              <a:t>Danish OGP Commitments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84213" y="1412875"/>
            <a:ext cx="464343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GB" sz="160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Supporting the promotion of open government practices</a:t>
            </a:r>
            <a:endParaRPr lang="da-DK" sz="1600">
              <a:solidFill>
                <a:schemeClr val="bg1"/>
              </a:solidFill>
              <a:latin typeface="Verdana" pitchFamily="34" charset="0"/>
              <a:sym typeface="Wingdings" pitchFamily="2" charset="2"/>
            </a:endParaRP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GB" sz="160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Involvement of civil society and new approaches to public service</a:t>
            </a:r>
            <a:r>
              <a:rPr lang="da-DK" sz="160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 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GB" sz="160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Open Data</a:t>
            </a:r>
            <a:r>
              <a:rPr lang="da-DK" sz="160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 and Open Source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GB" sz="160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Self-service and reporting solutions</a:t>
            </a:r>
            <a:r>
              <a:rPr lang="da-DK" sz="160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 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GB" sz="160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Strengthening the businesses’ social responsibilities</a:t>
            </a:r>
            <a:endParaRPr lang="da-DK" sz="1600">
              <a:solidFill>
                <a:schemeClr val="bg1"/>
              </a:solidFill>
              <a:latin typeface="Verdana" pitchFamily="34" charset="0"/>
              <a:sym typeface="Wingdings" pitchFamily="2" charset="2"/>
            </a:endParaRP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GB" sz="160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Legislation and data</a:t>
            </a:r>
            <a:r>
              <a:rPr lang="da-DK" sz="160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 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GB" sz="160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Use of new technology</a:t>
            </a:r>
            <a:r>
              <a:rPr lang="da-DK" sz="160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 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GB" sz="160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Good governance - transparency and better public ICT  projects</a:t>
            </a:r>
            <a:r>
              <a:rPr lang="da-DK" sz="160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 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GB" sz="160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Local and regional large-scale initiatives</a:t>
            </a:r>
            <a:r>
              <a:rPr lang="da-DK" sz="160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101381" name="Freeform 11"/>
          <p:cNvSpPr>
            <a:spLocks/>
          </p:cNvSpPr>
          <p:nvPr/>
        </p:nvSpPr>
        <p:spPr bwMode="auto">
          <a:xfrm>
            <a:off x="6084888" y="1125538"/>
            <a:ext cx="2743200" cy="1447800"/>
          </a:xfrm>
          <a:custGeom>
            <a:avLst/>
            <a:gdLst>
              <a:gd name="T0" fmla="*/ 0 w 1728"/>
              <a:gd name="T1" fmla="*/ 0 h 912"/>
              <a:gd name="T2" fmla="*/ 2147483647 w 1728"/>
              <a:gd name="T3" fmla="*/ 0 h 912"/>
              <a:gd name="T4" fmla="*/ 2147483647 w 1728"/>
              <a:gd name="T5" fmla="*/ 2147483647 h 912"/>
              <a:gd name="T6" fmla="*/ 2147483647 w 1728"/>
              <a:gd name="T7" fmla="*/ 2147483647 h 912"/>
              <a:gd name="T8" fmla="*/ 2147483647 w 1728"/>
              <a:gd name="T9" fmla="*/ 2147483647 h 912"/>
              <a:gd name="T10" fmla="*/ 0 w 1728"/>
              <a:gd name="T11" fmla="*/ 2147483647 h 912"/>
              <a:gd name="T12" fmla="*/ 0 w 1728"/>
              <a:gd name="T13" fmla="*/ 0 h 9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28"/>
              <a:gd name="T22" fmla="*/ 0 h 912"/>
              <a:gd name="T23" fmla="*/ 1728 w 1728"/>
              <a:gd name="T24" fmla="*/ 912 h 9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28" h="912">
                <a:moveTo>
                  <a:pt x="0" y="0"/>
                </a:moveTo>
                <a:lnTo>
                  <a:pt x="1536" y="0"/>
                </a:lnTo>
                <a:cubicBezTo>
                  <a:pt x="1536" y="0"/>
                  <a:pt x="1724" y="0"/>
                  <a:pt x="1728" y="192"/>
                </a:cubicBezTo>
                <a:cubicBezTo>
                  <a:pt x="1728" y="552"/>
                  <a:pt x="1728" y="912"/>
                  <a:pt x="1728" y="912"/>
                </a:cubicBezTo>
                <a:cubicBezTo>
                  <a:pt x="1728" y="912"/>
                  <a:pt x="936" y="912"/>
                  <a:pt x="144" y="912"/>
                </a:cubicBezTo>
                <a:cubicBezTo>
                  <a:pt x="4" y="912"/>
                  <a:pt x="0" y="768"/>
                  <a:pt x="0" y="76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205200"/>
          <a:lstStyle/>
          <a:p>
            <a:pPr algn="ctr"/>
            <a:r>
              <a:rPr lang="da-DK">
                <a:latin typeface="Verdana" pitchFamily="34" charset="0"/>
              </a:rPr>
              <a:t>Denmark’s</a:t>
            </a:r>
          </a:p>
          <a:p>
            <a:pPr algn="ctr"/>
            <a:r>
              <a:rPr lang="da-DK">
                <a:latin typeface="Verdana" pitchFamily="34" charset="0"/>
              </a:rPr>
              <a:t>OGP Action Plan</a:t>
            </a:r>
          </a:p>
          <a:p>
            <a:pPr algn="ctr"/>
            <a:r>
              <a:rPr lang="da-DK">
                <a:latin typeface="Verdana" pitchFamily="34" charset="0"/>
              </a:rPr>
              <a:t>2012</a:t>
            </a:r>
            <a:br>
              <a:rPr lang="da-DK">
                <a:latin typeface="Verdana" pitchFamily="34" charset="0"/>
              </a:rPr>
            </a:br>
            <a:endParaRPr lang="da-DK">
              <a:latin typeface="Verdana" pitchFamily="34" charset="0"/>
            </a:endParaRPr>
          </a:p>
        </p:txBody>
      </p:sp>
      <p:pic>
        <p:nvPicPr>
          <p:cNvPr id="101382" name="Picture 6"/>
          <p:cNvPicPr preferRelativeResize="0"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369">
            <a:off x="6516688" y="2708275"/>
            <a:ext cx="2000250" cy="30241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 rot="2923088">
            <a:off x="3465513" y="3095625"/>
            <a:ext cx="6003925" cy="333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1400" b="1">
                <a:solidFill>
                  <a:srgbClr val="FF0000"/>
                </a:solidFill>
                <a:latin typeface="Verdana" pitchFamily="34" charset="0"/>
              </a:rPr>
              <a:t>http://www.opengovpartnership.org/countries/denmark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a-DK" smtClean="0"/>
              <a:t>	</a:t>
            </a:r>
            <a:r>
              <a:rPr lang="da-DK" sz="2400" smtClean="0"/>
              <a:t>eGovernment Strategy 2011-2015:</a:t>
            </a:r>
          </a:p>
          <a:p>
            <a:pPr>
              <a:buFontTx/>
              <a:buNone/>
            </a:pPr>
            <a:r>
              <a:rPr lang="da-DK" sz="2400" smtClean="0"/>
              <a:t>	</a:t>
            </a:r>
            <a:r>
              <a:rPr lang="da-DK" sz="2400" smtClean="0">
                <a:solidFill>
                  <a:schemeClr val="folHlink"/>
                </a:solidFill>
              </a:rPr>
              <a:t>www.digst.dk/Servicemenu/English/Policy-and-Strategy/eGOV-strategy</a:t>
            </a:r>
          </a:p>
          <a:p>
            <a:pPr>
              <a:buFontTx/>
              <a:buNone/>
            </a:pPr>
            <a:r>
              <a:rPr lang="da-DK" sz="2400" smtClean="0"/>
              <a:t>	</a:t>
            </a:r>
          </a:p>
          <a:p>
            <a:pPr>
              <a:buFontTx/>
              <a:buNone/>
            </a:pPr>
            <a:r>
              <a:rPr lang="da-DK" sz="2400" smtClean="0"/>
              <a:t>	Open Government Programme (OGP) and action plan:</a:t>
            </a:r>
          </a:p>
          <a:p>
            <a:pPr>
              <a:buFontTx/>
              <a:buNone/>
            </a:pPr>
            <a:r>
              <a:rPr lang="da-DK" sz="2400" smtClean="0">
                <a:solidFill>
                  <a:schemeClr val="folHlink"/>
                </a:solidFill>
              </a:rPr>
              <a:t>	www.digst.dk/Servicemenu/English/Policy-and-Strategy/Open-Government</a:t>
            </a:r>
            <a:r>
              <a:rPr lang="da-DK" sz="2400" smtClean="0"/>
              <a:t> </a:t>
            </a:r>
          </a:p>
          <a:p>
            <a:pPr>
              <a:buFontTx/>
              <a:buNone/>
            </a:pPr>
            <a:r>
              <a:rPr lang="da-DK" sz="2400" smtClean="0"/>
              <a:t> 	</a:t>
            </a:r>
          </a:p>
          <a:p>
            <a:pPr>
              <a:buFontTx/>
              <a:buNone/>
            </a:pPr>
            <a:r>
              <a:rPr lang="da-DK" sz="2400" smtClean="0"/>
              <a:t>	Open Data Innovation Scheme (ODIS):</a:t>
            </a:r>
          </a:p>
          <a:p>
            <a:pPr>
              <a:buFontTx/>
              <a:buNone/>
            </a:pPr>
            <a:r>
              <a:rPr lang="da-DK" sz="2400" smtClean="0"/>
              <a:t>	</a:t>
            </a:r>
            <a:r>
              <a:rPr lang="da-DK" sz="2400" smtClean="0">
                <a:solidFill>
                  <a:schemeClr val="folHlink"/>
                </a:solidFill>
              </a:rPr>
              <a:t>www.digst.dk/Servicemenu/English/Policy-and-Strategy/Open-Data-Innovation-Strategy-ODIS</a:t>
            </a:r>
            <a:r>
              <a:rPr lang="da-DK" sz="2400" smtClean="0"/>
              <a:t> </a:t>
            </a:r>
          </a:p>
          <a:p>
            <a:endParaRPr lang="da-DK" sz="2400" smtClean="0"/>
          </a:p>
        </p:txBody>
      </p:sp>
      <p:sp>
        <p:nvSpPr>
          <p:cNvPr id="9523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a-DK" sz="4400">
                <a:solidFill>
                  <a:schemeClr val="tx2"/>
                </a:solidFill>
              </a:rPr>
              <a:t>For further information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9" name="Picture 10" descr="håndtryk"/>
          <p:cNvPicPr>
            <a:picLocks noChangeArrowheads="1"/>
          </p:cNvPicPr>
          <p:nvPr/>
        </p:nvPicPr>
        <p:blipFill>
          <a:blip r:embed="rId2" cstate="print">
            <a:lum bright="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2205038"/>
            <a:ext cx="1295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da-DK" smtClean="0"/>
              <a:t>For further information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577850" y="1916113"/>
            <a:ext cx="3706813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a-DK" sz="1400" b="1"/>
              <a:t>Morten Meyerhoff Nielsen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da-DK" sz="1400" b="1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a-DK" sz="1400"/>
              <a:t>Mobil: +45 4078 7065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a-DK" sz="1400"/>
              <a:t>Mail: </a:t>
            </a:r>
            <a:r>
              <a:rPr lang="da-DK" sz="1400">
                <a:solidFill>
                  <a:schemeClr val="folHlink"/>
                </a:solidFill>
              </a:rPr>
              <a:t>meyer@digst.dk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a-DK" sz="1400"/>
              <a:t>LinkedIn: </a:t>
            </a:r>
            <a:r>
              <a:rPr lang="da-DK" sz="1400">
                <a:solidFill>
                  <a:schemeClr val="folHlink"/>
                </a:solidFill>
              </a:rPr>
              <a:t>mortenmeyerhoff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a-DK" sz="1400"/>
              <a:t>Twitter: </a:t>
            </a:r>
            <a:r>
              <a:rPr lang="da-DK" sz="1400">
                <a:solidFill>
                  <a:schemeClr val="folHlink"/>
                </a:solidFill>
              </a:rPr>
              <a:t>@mortenmeyerhoff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da-DK" sz="1400">
              <a:solidFill>
                <a:schemeClr val="folHlink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a-DK" sz="1400"/>
              <a:t>Digitaliseringsstyrelsen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a-DK" sz="1400"/>
              <a:t>Landgreven 4, Postboks 2193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a-DK" sz="1400"/>
              <a:t>1017 København K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a-DK" sz="1400"/>
              <a:t>DENMARK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da-DK" sz="140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a-DK" sz="1400"/>
              <a:t>Telefon: +45 3392 8000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a-DK" sz="1400"/>
              <a:t>Mail: </a:t>
            </a:r>
            <a:r>
              <a:rPr lang="da-DK" sz="1400">
                <a:solidFill>
                  <a:schemeClr val="folHlink"/>
                </a:solidFill>
              </a:rPr>
              <a:t>digst@digst.dk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a-DK" sz="1400"/>
              <a:t>Web: </a:t>
            </a:r>
            <a:r>
              <a:rPr lang="da-DK" sz="1400">
                <a:solidFill>
                  <a:schemeClr val="folHlink"/>
                </a:solidFill>
              </a:rPr>
              <a:t>www.digst.dk</a:t>
            </a:r>
            <a:r>
              <a:rPr lang="da-DK" sz="1400"/>
              <a:t> og </a:t>
            </a:r>
            <a:r>
              <a:rPr lang="da-DK" sz="1400">
                <a:solidFill>
                  <a:schemeClr val="folHlink"/>
                </a:solidFill>
              </a:rPr>
              <a:t>www.borger.dk</a:t>
            </a:r>
            <a:r>
              <a:rPr lang="da-DK" sz="1400"/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da-DK" sz="1400"/>
          </a:p>
        </p:txBody>
      </p:sp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17700"/>
            <a:ext cx="2116137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068638"/>
            <a:ext cx="2106612" cy="17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92600"/>
            <a:ext cx="19748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8" name="Picture 7"/>
          <p:cNvPicPr>
            <a:picLocks noChangeAspect="1" noChangeArrowheads="1"/>
          </p:cNvPicPr>
          <p:nvPr/>
        </p:nvPicPr>
        <p:blipFill>
          <a:blip r:embed="rId7">
            <a:lum bright="-10000" contrast="-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549900"/>
            <a:ext cx="12954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da-DK" smtClean="0"/>
              <a:t>Two key questions: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00200"/>
            <a:ext cx="8064500" cy="5257800"/>
          </a:xfrm>
          <a:noFill/>
        </p:spPr>
        <p:txBody>
          <a:bodyPr/>
          <a:lstStyle/>
          <a:p>
            <a:r>
              <a:rPr lang="en-US" sz="3600" smtClean="0"/>
              <a:t>How can personalisation facilitate greater efficiency in public sector service provision?</a:t>
            </a:r>
          </a:p>
          <a:p>
            <a:endParaRPr lang="en-US" sz="3600" smtClean="0"/>
          </a:p>
          <a:p>
            <a:r>
              <a:rPr lang="en-US" sz="3600" smtClean="0"/>
              <a:t>How can personalised and user-centric public services increase citizen satisfaction? </a:t>
            </a:r>
            <a:endParaRPr lang="da-DK" sz="3600" smtClean="0"/>
          </a:p>
          <a:p>
            <a:pPr lvl="1">
              <a:buFontTx/>
              <a:buNone/>
            </a:pPr>
            <a:r>
              <a:rPr lang="da-DK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a-DK" sz="4400">
                <a:solidFill>
                  <a:schemeClr val="tx2"/>
                </a:solidFill>
              </a:rPr>
              <a:t>Users are online!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58800" y="6092825"/>
            <a:ext cx="5308600" cy="5921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58700" rIns="0" bIns="158700" anchor="ctr">
            <a:spAutoFit/>
          </a:bodyPr>
          <a:lstStyle/>
          <a:p>
            <a:pPr algn="ctr"/>
            <a:r>
              <a:rPr lang="da-DK">
                <a:solidFill>
                  <a:schemeClr val="folHlink"/>
                </a:solidFill>
              </a:rPr>
              <a:t>49% of 65-89 year old Danes are online every week</a:t>
            </a:r>
            <a:r>
              <a:rPr lang="da-DK"/>
              <a:t> 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466725" y="1404938"/>
            <a:ext cx="7993063" cy="698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58700" rIns="0" bIns="158700" anchor="ctr">
            <a:spAutoFit/>
          </a:bodyPr>
          <a:lstStyle/>
          <a:p>
            <a:pPr algn="ctr"/>
            <a:r>
              <a:rPr lang="da-DK" sz="2500">
                <a:solidFill>
                  <a:schemeClr val="folHlink"/>
                </a:solidFill>
              </a:rPr>
              <a:t>84% of 16-89 year old Danes are online every week</a:t>
            </a:r>
            <a:r>
              <a:rPr lang="da-DK" sz="2500"/>
              <a:t> 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755650" y="3933825"/>
            <a:ext cx="6408738" cy="1412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58700" rIns="0" bIns="158700" anchor="ctr">
            <a:spAutoFit/>
          </a:bodyPr>
          <a:lstStyle/>
          <a:p>
            <a:pPr algn="ctr"/>
            <a:r>
              <a:rPr lang="da-DK" sz="2400">
                <a:solidFill>
                  <a:schemeClr val="folHlink"/>
                </a:solidFill>
              </a:rPr>
              <a:t>75% of 16-89 year old Danes have </a:t>
            </a:r>
          </a:p>
          <a:p>
            <a:pPr algn="ctr"/>
            <a:r>
              <a:rPr lang="da-DK" sz="2400">
                <a:solidFill>
                  <a:schemeClr val="folHlink"/>
                </a:solidFill>
              </a:rPr>
              <a:t>looked for information on government sites</a:t>
            </a:r>
          </a:p>
          <a:p>
            <a:pPr algn="ctr"/>
            <a:r>
              <a:rPr lang="da-DK" sz="2400">
                <a:solidFill>
                  <a:schemeClr val="folHlink"/>
                </a:solidFill>
              </a:rPr>
              <a:t> in the last 12 months 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3317875" y="1989138"/>
            <a:ext cx="5575300" cy="11414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58700" rIns="0" bIns="158700" anchor="ctr">
            <a:spAutoFit/>
          </a:bodyPr>
          <a:lstStyle/>
          <a:p>
            <a:pPr algn="r"/>
            <a:r>
              <a:rPr lang="da-DK" b="1">
                <a:solidFill>
                  <a:schemeClr val="bg2"/>
                </a:solidFill>
              </a:rPr>
              <a:t>65% of 16-89 year olds Danes have </a:t>
            </a:r>
          </a:p>
          <a:p>
            <a:pPr algn="r"/>
            <a:r>
              <a:rPr lang="da-DK" b="1">
                <a:solidFill>
                  <a:schemeClr val="bg2"/>
                </a:solidFill>
              </a:rPr>
              <a:t>submitted information or otherwise communicated </a:t>
            </a:r>
          </a:p>
          <a:p>
            <a:pPr algn="r"/>
            <a:r>
              <a:rPr lang="da-DK" b="1">
                <a:solidFill>
                  <a:schemeClr val="bg2"/>
                </a:solidFill>
              </a:rPr>
              <a:t>with the public sector online in the last 12 months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2195513" y="5300663"/>
            <a:ext cx="6697662" cy="927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58700" rIns="0" bIns="158700" anchor="ctr">
            <a:spAutoFit/>
          </a:bodyPr>
          <a:lstStyle/>
          <a:p>
            <a:pPr algn="r"/>
            <a:r>
              <a:rPr lang="da-DK" sz="2000" b="1"/>
              <a:t>3.7 MILLION DANES HAVE ACTIVATED </a:t>
            </a:r>
          </a:p>
          <a:p>
            <a:pPr algn="r"/>
            <a:r>
              <a:rPr lang="da-DK" sz="2000" b="1"/>
              <a:t>THEIR DIGITAL SIGNATURE NemID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611188" y="3006725"/>
            <a:ext cx="6624637" cy="927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58700" rIns="0" bIns="158700" anchor="ctr">
            <a:spAutoFit/>
          </a:bodyPr>
          <a:lstStyle/>
          <a:p>
            <a:r>
              <a:rPr lang="da-DK" sz="2000" b="1"/>
              <a:t>1+  BILLION CITIZEN TRANSACTIONS WITH DIGITAL </a:t>
            </a:r>
          </a:p>
          <a:p>
            <a:r>
              <a:rPr lang="da-DK" sz="2000" b="1"/>
              <a:t>SIGNTAURE NemID SINCE INCEPTION (MID-2011)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 animBg="1"/>
      <p:bldP spid="83974" grpId="0" animBg="1"/>
      <p:bldP spid="83975" grpId="0" animBg="1"/>
      <p:bldP spid="83976" grpId="0" animBg="1"/>
      <p:bldP spid="839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645150"/>
            <a:ext cx="409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5573713"/>
            <a:ext cx="4714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12"/>
          <p:cNvSpPr txBox="1">
            <a:spLocks noChangeArrowheads="1"/>
          </p:cNvSpPr>
          <p:nvPr/>
        </p:nvSpPr>
        <p:spPr bwMode="auto">
          <a:xfrm>
            <a:off x="6084888" y="1773238"/>
            <a:ext cx="976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1400">
                <a:latin typeface="Verdana" pitchFamily="34" charset="0"/>
                <a:ea typeface="ＭＳ Ｐゴシック" pitchFamily="34" charset="-128"/>
              </a:rPr>
              <a:t>VIL IKKE</a:t>
            </a: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611188" y="1844675"/>
            <a:ext cx="7921625" cy="439261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CA0A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a-DK">
              <a:latin typeface="Arial" charset="0"/>
            </a:endParaRPr>
          </a:p>
        </p:txBody>
      </p:sp>
      <p:sp>
        <p:nvSpPr>
          <p:cNvPr id="68614" name="Line 15"/>
          <p:cNvSpPr>
            <a:spLocks noChangeShapeType="1"/>
          </p:cNvSpPr>
          <p:nvPr/>
        </p:nvSpPr>
        <p:spPr bwMode="auto">
          <a:xfrm flipH="1" flipV="1">
            <a:off x="611188" y="1844675"/>
            <a:ext cx="7207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Text Box 16"/>
          <p:cNvSpPr txBox="1">
            <a:spLocks noChangeArrowheads="1"/>
          </p:cNvSpPr>
          <p:nvPr/>
        </p:nvSpPr>
        <p:spPr bwMode="auto">
          <a:xfrm>
            <a:off x="2339975" y="1900238"/>
            <a:ext cx="1036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1400">
                <a:latin typeface="Verdana" pitchFamily="34" charset="0"/>
                <a:ea typeface="ＭＳ Ｐゴシック" pitchFamily="34" charset="-128"/>
              </a:rPr>
              <a:t>WANT TO</a:t>
            </a:r>
          </a:p>
        </p:txBody>
      </p:sp>
      <p:sp>
        <p:nvSpPr>
          <p:cNvPr id="68616" name="Text Box 17"/>
          <p:cNvSpPr txBox="1">
            <a:spLocks noChangeArrowheads="1"/>
          </p:cNvSpPr>
          <p:nvPr/>
        </p:nvSpPr>
        <p:spPr bwMode="auto">
          <a:xfrm rot="-5400000">
            <a:off x="473869" y="4985544"/>
            <a:ext cx="1008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1400">
                <a:latin typeface="Verdana" pitchFamily="34" charset="0"/>
                <a:ea typeface="ＭＳ Ｐゴシック" pitchFamily="34" charset="-128"/>
              </a:rPr>
              <a:t>CANNOT </a:t>
            </a:r>
          </a:p>
        </p:txBody>
      </p:sp>
      <p:sp>
        <p:nvSpPr>
          <p:cNvPr id="68617" name="Text Box 18"/>
          <p:cNvSpPr txBox="1">
            <a:spLocks noChangeArrowheads="1"/>
          </p:cNvSpPr>
          <p:nvPr/>
        </p:nvSpPr>
        <p:spPr bwMode="auto">
          <a:xfrm rot="-5400000">
            <a:off x="696118" y="2910682"/>
            <a:ext cx="563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1400">
                <a:latin typeface="Verdana" pitchFamily="34" charset="0"/>
                <a:ea typeface="ＭＳ Ｐゴシック" pitchFamily="34" charset="-128"/>
              </a:rPr>
              <a:t>CAN</a:t>
            </a:r>
          </a:p>
        </p:txBody>
      </p:sp>
      <p:sp>
        <p:nvSpPr>
          <p:cNvPr id="68618" name="Line 19"/>
          <p:cNvSpPr>
            <a:spLocks noChangeShapeType="1"/>
          </p:cNvSpPr>
          <p:nvPr/>
        </p:nvSpPr>
        <p:spPr bwMode="auto">
          <a:xfrm flipV="1">
            <a:off x="1258888" y="4221163"/>
            <a:ext cx="7200900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Line 20"/>
          <p:cNvSpPr>
            <a:spLocks noChangeShapeType="1"/>
          </p:cNvSpPr>
          <p:nvPr/>
        </p:nvSpPr>
        <p:spPr bwMode="auto">
          <a:xfrm flipH="1">
            <a:off x="4427538" y="1844675"/>
            <a:ext cx="0" cy="432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Rectangle 36" descr="Bred diagonalt opadgående"/>
          <p:cNvSpPr>
            <a:spLocks noChangeArrowheads="1"/>
          </p:cNvSpPr>
          <p:nvPr/>
        </p:nvSpPr>
        <p:spPr bwMode="auto">
          <a:xfrm>
            <a:off x="4427538" y="2205038"/>
            <a:ext cx="4105275" cy="2016125"/>
          </a:xfrm>
          <a:prstGeom prst="rect">
            <a:avLst/>
          </a:prstGeom>
          <a:pattFill prst="wdUpDiag">
            <a:fgClr>
              <a:schemeClr val="folHlink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68621" name="Text Box 23"/>
          <p:cNvSpPr txBox="1">
            <a:spLocks noChangeArrowheads="1"/>
          </p:cNvSpPr>
          <p:nvPr/>
        </p:nvSpPr>
        <p:spPr bwMode="auto">
          <a:xfrm>
            <a:off x="4427538" y="3716338"/>
            <a:ext cx="100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24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11%</a:t>
            </a:r>
          </a:p>
        </p:txBody>
      </p:sp>
      <p:sp>
        <p:nvSpPr>
          <p:cNvPr id="68622" name="Text Box 26"/>
          <p:cNvSpPr txBox="1">
            <a:spLocks noChangeArrowheads="1"/>
          </p:cNvSpPr>
          <p:nvPr/>
        </p:nvSpPr>
        <p:spPr bwMode="auto">
          <a:xfrm>
            <a:off x="5076825" y="2557463"/>
            <a:ext cx="2597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14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PRIORITY ACTIONS:</a:t>
            </a:r>
          </a:p>
          <a:p>
            <a:pPr>
              <a:buFontTx/>
              <a:buAutoNum type="arabicPeriod"/>
            </a:pPr>
            <a:r>
              <a:rPr lang="da-DK" sz="14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Motivation</a:t>
            </a:r>
          </a:p>
          <a:p>
            <a:pPr>
              <a:buFontTx/>
              <a:buAutoNum type="arabicPeriod"/>
            </a:pPr>
            <a:r>
              <a:rPr lang="da-DK" sz="14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Increased user-centricity</a:t>
            </a:r>
          </a:p>
          <a:p>
            <a:pPr>
              <a:buFontTx/>
              <a:buAutoNum type="arabicPeriod"/>
            </a:pPr>
            <a:r>
              <a:rPr lang="da-DK" sz="14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Increased promotion</a:t>
            </a:r>
          </a:p>
        </p:txBody>
      </p:sp>
      <p:sp>
        <p:nvSpPr>
          <p:cNvPr id="68623" name="Rectangle 38" descr="Bred diagonalt opadgående"/>
          <p:cNvSpPr>
            <a:spLocks noChangeArrowheads="1"/>
          </p:cNvSpPr>
          <p:nvPr/>
        </p:nvSpPr>
        <p:spPr bwMode="auto">
          <a:xfrm>
            <a:off x="1258888" y="4221163"/>
            <a:ext cx="3171825" cy="2016125"/>
          </a:xfrm>
          <a:prstGeom prst="rect">
            <a:avLst/>
          </a:prstGeom>
          <a:pattFill prst="wdUpDiag">
            <a:fgClr>
              <a:schemeClr val="folHlink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68624" name="Text Box 24"/>
          <p:cNvSpPr txBox="1">
            <a:spLocks noChangeArrowheads="1"/>
          </p:cNvSpPr>
          <p:nvPr/>
        </p:nvSpPr>
        <p:spPr bwMode="auto">
          <a:xfrm>
            <a:off x="3459163" y="4267200"/>
            <a:ext cx="100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24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18%</a:t>
            </a:r>
          </a:p>
        </p:txBody>
      </p:sp>
      <p:sp>
        <p:nvSpPr>
          <p:cNvPr id="68625" name="Text Box 28"/>
          <p:cNvSpPr txBox="1">
            <a:spLocks noChangeArrowheads="1"/>
          </p:cNvSpPr>
          <p:nvPr/>
        </p:nvSpPr>
        <p:spPr bwMode="auto">
          <a:xfrm>
            <a:off x="1547813" y="4724400"/>
            <a:ext cx="25971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14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PRIORITY ACTIONS:</a:t>
            </a:r>
          </a:p>
          <a:p>
            <a:pPr>
              <a:buFontTx/>
              <a:buAutoNum type="arabicPeriod"/>
            </a:pPr>
            <a:r>
              <a:rPr lang="da-DK" sz="14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Increased user-centricity</a:t>
            </a:r>
          </a:p>
          <a:p>
            <a:pPr>
              <a:buFontTx/>
              <a:buAutoNum type="arabicPeriod"/>
            </a:pPr>
            <a:r>
              <a:rPr lang="da-DK" sz="14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Assisted online service</a:t>
            </a:r>
          </a:p>
          <a:p>
            <a:pPr>
              <a:buFontTx/>
              <a:buAutoNum type="arabicPeriod"/>
            </a:pPr>
            <a:r>
              <a:rPr lang="da-DK" sz="14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IT-skills training</a:t>
            </a:r>
          </a:p>
          <a:p>
            <a:endParaRPr lang="da-DK" sz="1400">
              <a:solidFill>
                <a:schemeClr val="tx2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8626" name="Rectangle 37"/>
          <p:cNvSpPr>
            <a:spLocks noChangeArrowheads="1"/>
          </p:cNvSpPr>
          <p:nvPr/>
        </p:nvSpPr>
        <p:spPr bwMode="auto">
          <a:xfrm>
            <a:off x="4427538" y="4221163"/>
            <a:ext cx="4103687" cy="201612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CC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pic>
        <p:nvPicPr>
          <p:cNvPr id="686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8" name="Rectangle 2"/>
          <p:cNvSpPr>
            <a:spLocks noChangeArrowheads="1"/>
          </p:cNvSpPr>
          <p:nvPr/>
        </p:nvSpPr>
        <p:spPr bwMode="auto"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a-DK" sz="3600">
                <a:solidFill>
                  <a:schemeClr val="tx2"/>
                </a:solidFill>
              </a:rPr>
              <a:t>Different users, different challenges: </a:t>
            </a:r>
            <a:br>
              <a:rPr lang="da-DK" sz="3600">
                <a:solidFill>
                  <a:schemeClr val="tx2"/>
                </a:solidFill>
              </a:rPr>
            </a:br>
            <a:r>
              <a:rPr lang="da-DK" sz="3600">
                <a:solidFill>
                  <a:schemeClr val="tx2"/>
                </a:solidFill>
              </a:rPr>
              <a:t>User-centric services a must!</a:t>
            </a:r>
            <a:r>
              <a:rPr lang="da-DK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8629" name="Line 20"/>
          <p:cNvSpPr>
            <a:spLocks noChangeShapeType="1"/>
          </p:cNvSpPr>
          <p:nvPr/>
        </p:nvSpPr>
        <p:spPr bwMode="auto">
          <a:xfrm flipH="1">
            <a:off x="611188" y="42211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0" name="Rectangle 38"/>
          <p:cNvSpPr>
            <a:spLocks noChangeArrowheads="1"/>
          </p:cNvSpPr>
          <p:nvPr/>
        </p:nvSpPr>
        <p:spPr bwMode="auto">
          <a:xfrm>
            <a:off x="1258888" y="2205038"/>
            <a:ext cx="3171825" cy="2016125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68631" name="Text Box 21"/>
          <p:cNvSpPr txBox="1">
            <a:spLocks noChangeArrowheads="1"/>
          </p:cNvSpPr>
          <p:nvPr/>
        </p:nvSpPr>
        <p:spPr bwMode="auto">
          <a:xfrm>
            <a:off x="1908175" y="2538413"/>
            <a:ext cx="48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14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DO</a:t>
            </a:r>
          </a:p>
        </p:txBody>
      </p:sp>
      <p:sp>
        <p:nvSpPr>
          <p:cNvPr id="68632" name="Text Box 29"/>
          <p:cNvSpPr txBox="1">
            <a:spLocks noChangeArrowheads="1"/>
          </p:cNvSpPr>
          <p:nvPr/>
        </p:nvSpPr>
        <p:spPr bwMode="auto">
          <a:xfrm>
            <a:off x="1547813" y="2420938"/>
            <a:ext cx="514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3400" b="1">
                <a:latin typeface="Times" pitchFamily="18" charset="0"/>
                <a:ea typeface="ＭＳ Ｐゴシック" pitchFamily="34" charset="-128"/>
                <a:sym typeface="Wingdings 2" pitchFamily="18" charset="2"/>
              </a:rPr>
              <a:t></a:t>
            </a:r>
          </a:p>
        </p:txBody>
      </p:sp>
      <p:sp>
        <p:nvSpPr>
          <p:cNvPr id="68633" name="Text Box 22"/>
          <p:cNvSpPr txBox="1">
            <a:spLocks noChangeArrowheads="1"/>
          </p:cNvSpPr>
          <p:nvPr/>
        </p:nvSpPr>
        <p:spPr bwMode="auto">
          <a:xfrm>
            <a:off x="4437063" y="4267200"/>
            <a:ext cx="998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24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  7%</a:t>
            </a:r>
          </a:p>
        </p:txBody>
      </p:sp>
      <p:sp>
        <p:nvSpPr>
          <p:cNvPr id="68634" name="Text Box 27"/>
          <p:cNvSpPr txBox="1">
            <a:spLocks noChangeArrowheads="1"/>
          </p:cNvSpPr>
          <p:nvPr/>
        </p:nvSpPr>
        <p:spPr bwMode="auto">
          <a:xfrm>
            <a:off x="5076825" y="4724400"/>
            <a:ext cx="34559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14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PRIORITY ACTIONS:</a:t>
            </a:r>
          </a:p>
          <a:p>
            <a:pPr>
              <a:buFontTx/>
              <a:buAutoNum type="arabicPeriod"/>
            </a:pPr>
            <a:r>
              <a:rPr lang="en-US" sz="14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Increased user-centricity</a:t>
            </a:r>
          </a:p>
          <a:p>
            <a:pPr>
              <a:buFontTx/>
              <a:buAutoNum type="arabicPeriod"/>
            </a:pPr>
            <a:r>
              <a:rPr lang="en-US" sz="14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Assisted online service</a:t>
            </a:r>
          </a:p>
          <a:p>
            <a:pPr>
              <a:buFontTx/>
              <a:buAutoNum type="arabicPeriod"/>
            </a:pPr>
            <a:r>
              <a:rPr lang="en-US" sz="14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IT-skills training</a:t>
            </a:r>
            <a:endParaRPr lang="da-DK" sz="1400">
              <a:solidFill>
                <a:schemeClr val="tx2"/>
              </a:solidFill>
              <a:latin typeface="Verdana" pitchFamily="34" charset="0"/>
              <a:ea typeface="ＭＳ Ｐゴシック" pitchFamily="34" charset="-128"/>
            </a:endParaRPr>
          </a:p>
          <a:p>
            <a:pPr>
              <a:buFontTx/>
              <a:buAutoNum type="arabicPeriod"/>
            </a:pPr>
            <a:r>
              <a:rPr lang="da-DK" sz="14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Motivation</a:t>
            </a:r>
          </a:p>
          <a:p>
            <a:pPr>
              <a:buFontTx/>
              <a:buAutoNum type="arabicPeriod"/>
            </a:pPr>
            <a:r>
              <a:rPr lang="da-DK" sz="14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Increased promotion</a:t>
            </a:r>
          </a:p>
        </p:txBody>
      </p:sp>
      <p:sp>
        <p:nvSpPr>
          <p:cNvPr id="68635" name="Text Box 21"/>
          <p:cNvSpPr txBox="1">
            <a:spLocks noChangeArrowheads="1"/>
          </p:cNvSpPr>
          <p:nvPr/>
        </p:nvSpPr>
        <p:spPr bwMode="auto">
          <a:xfrm>
            <a:off x="3492500" y="3716338"/>
            <a:ext cx="100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24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64%</a:t>
            </a:r>
          </a:p>
        </p:txBody>
      </p:sp>
      <p:sp>
        <p:nvSpPr>
          <p:cNvPr id="68636" name="Text Box 16"/>
          <p:cNvSpPr txBox="1">
            <a:spLocks noChangeArrowheads="1"/>
          </p:cNvSpPr>
          <p:nvPr/>
        </p:nvSpPr>
        <p:spPr bwMode="auto">
          <a:xfrm>
            <a:off x="5292725" y="1900238"/>
            <a:ext cx="181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1400">
                <a:latin typeface="Verdana" pitchFamily="34" charset="0"/>
                <a:ea typeface="ＭＳ Ｐゴシック" pitchFamily="34" charset="-128"/>
              </a:rPr>
              <a:t>DO NOT WANT 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539750" y="3716338"/>
          <a:ext cx="8604250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Diagram" r:id="rId3" imgW="6086572" imgH="4752929" progId="Excel.Chart.8">
                  <p:embed/>
                </p:oleObj>
              </mc:Choice>
              <mc:Fallback>
                <p:oleObj name="Diagram" r:id="rId3" imgW="6086572" imgH="4752929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16338"/>
                        <a:ext cx="8604250" cy="314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da-DK" smtClean="0"/>
              <a:t>Danish studies show that: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00200"/>
            <a:ext cx="8064500" cy="5429250"/>
          </a:xfrm>
          <a:noFill/>
        </p:spPr>
        <p:txBody>
          <a:bodyPr/>
          <a:lstStyle/>
          <a:p>
            <a:r>
              <a:rPr lang="en-US" sz="2400" smtClean="0"/>
              <a:t>85% of Danes want to serve themselves online, as long as the solutions are user-friendly</a:t>
            </a:r>
          </a:p>
          <a:p>
            <a:r>
              <a:rPr lang="en-US" sz="2400" smtClean="0"/>
              <a:t>10-15% of the citizen service takes place digitally</a:t>
            </a:r>
          </a:p>
          <a:p>
            <a:r>
              <a:rPr lang="en-US" sz="2400" smtClean="0"/>
              <a:t>Studies also show that average € cost of service provision is:</a:t>
            </a:r>
            <a:endParaRPr lang="da-DK" sz="2400" smtClean="0"/>
          </a:p>
          <a:p>
            <a:pPr>
              <a:buFontTx/>
              <a:buNone/>
            </a:pPr>
            <a:endParaRPr lang="en-US" sz="1200" smtClean="0"/>
          </a:p>
          <a:p>
            <a:pPr>
              <a:buFontTx/>
              <a:buNone/>
            </a:pPr>
            <a:r>
              <a:rPr lang="en-US" sz="1200" smtClean="0"/>
              <a:t>	</a:t>
            </a:r>
          </a:p>
          <a:p>
            <a:pPr>
              <a:buFontTx/>
              <a:buNone/>
            </a:pPr>
            <a:endParaRPr lang="en-US" sz="1200" smtClean="0"/>
          </a:p>
          <a:p>
            <a:pPr>
              <a:buFontTx/>
              <a:buNone/>
            </a:pPr>
            <a:endParaRPr lang="en-US" sz="1200" smtClean="0"/>
          </a:p>
          <a:p>
            <a:pPr>
              <a:buFontTx/>
              <a:buNone/>
            </a:pPr>
            <a:endParaRPr lang="en-US" sz="1200" smtClean="0"/>
          </a:p>
          <a:p>
            <a:pPr>
              <a:buFontTx/>
              <a:buNone/>
            </a:pPr>
            <a:endParaRPr lang="en-US" sz="1200" smtClean="0"/>
          </a:p>
          <a:p>
            <a:pPr>
              <a:buFontTx/>
              <a:buNone/>
            </a:pPr>
            <a:endParaRPr lang="en-US" sz="1200" smtClean="0"/>
          </a:p>
          <a:p>
            <a:pPr>
              <a:buFontTx/>
              <a:buNone/>
            </a:pPr>
            <a:endParaRPr lang="en-US" sz="1200" smtClean="0"/>
          </a:p>
          <a:p>
            <a:pPr>
              <a:buFontTx/>
              <a:buNone/>
            </a:pPr>
            <a:endParaRPr lang="en-US" sz="800" smtClean="0"/>
          </a:p>
          <a:p>
            <a:pPr>
              <a:buFontTx/>
              <a:buNone/>
            </a:pPr>
            <a:endParaRPr lang="en-US" sz="1200" smtClean="0"/>
          </a:p>
          <a:p>
            <a:pPr>
              <a:buFontTx/>
              <a:buNone/>
            </a:pPr>
            <a:endParaRPr lang="en-US" sz="1200" smtClean="0"/>
          </a:p>
          <a:p>
            <a:pPr>
              <a:buFontTx/>
              <a:buNone/>
            </a:pPr>
            <a:endParaRPr lang="en-US" sz="1200" smtClean="0"/>
          </a:p>
          <a:p>
            <a:pPr>
              <a:buFontTx/>
              <a:buNone/>
            </a:pPr>
            <a:endParaRPr lang="en-US" sz="1200" smtClean="0"/>
          </a:p>
          <a:p>
            <a:pPr>
              <a:buFontTx/>
              <a:buNone/>
            </a:pPr>
            <a:endParaRPr lang="en-US" sz="1200" smtClean="0"/>
          </a:p>
          <a:p>
            <a:pPr>
              <a:buFontTx/>
              <a:buNone/>
            </a:pPr>
            <a:r>
              <a:rPr lang="en-US" sz="1000" smtClean="0"/>
              <a:t>Source: KL, 2011.  € 1 equal to DKK 7.44 on 30/11/2011</a:t>
            </a:r>
            <a:endParaRPr lang="da-DK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da-DK" smtClean="0"/>
              <a:t>Potential and realisation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00200"/>
            <a:ext cx="8064500" cy="5257800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smtClean="0"/>
              <a:t>Large untapped potential: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2 to 3.75 times cheaper to provide services online compared to other channels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discrepancy between supply and demand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/>
              <a:t>To realise this potential borger.dk: 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mandatory, user-centric and personal digital communication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target users and optimise channel strategies 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encourage user take-up by combining personal, relevant and current content, data and service</a:t>
            </a:r>
          </a:p>
          <a:p>
            <a:pPr>
              <a:lnSpc>
                <a:spcPct val="80000"/>
              </a:lnSpc>
            </a:pPr>
            <a:r>
              <a:rPr lang="da-DK" sz="2400" smtClean="0"/>
              <a:t>cross-governmantal cooperation, joint development and reuse of content, data and infrastructure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a-DK" sz="24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484313"/>
            <a:ext cx="7772400" cy="1470025"/>
          </a:xfrm>
        </p:spPr>
        <p:txBody>
          <a:bodyPr/>
          <a:lstStyle/>
          <a:p>
            <a:pPr eaLnBrk="1" hangingPunct="1"/>
            <a:r>
              <a:rPr lang="da-DK" smtClean="0"/>
              <a:t>The good user experience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650" y="2852738"/>
            <a:ext cx="7777163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a-DK" i="1" smtClean="0"/>
              <a:t>How does borger.dk support well-functioning, user-friendly content and selfs-service?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0" name="AutoShape 5"/>
          <p:cNvSpPr>
            <a:spLocks noChangeArrowheads="1"/>
          </p:cNvSpPr>
          <p:nvPr/>
        </p:nvSpPr>
        <p:spPr bwMode="auto">
          <a:xfrm>
            <a:off x="395288" y="2198688"/>
            <a:ext cx="2447925" cy="1439862"/>
          </a:xfrm>
          <a:prstGeom prst="rightArrow">
            <a:avLst>
              <a:gd name="adj1" fmla="val 50000"/>
              <a:gd name="adj2" fmla="val 42503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sz="1300"/>
              <a:t>Legislation, channel-</a:t>
            </a:r>
          </a:p>
          <a:p>
            <a:r>
              <a:rPr lang="da-DK" sz="1300"/>
              <a:t>strategy, communication</a:t>
            </a:r>
          </a:p>
          <a:p>
            <a:r>
              <a:rPr lang="da-DK" sz="1300"/>
              <a:t>ensure volume</a:t>
            </a:r>
          </a:p>
        </p:txBody>
      </p:sp>
      <p:sp>
        <p:nvSpPr>
          <p:cNvPr id="78861" name="AutoShape 6"/>
          <p:cNvSpPr>
            <a:spLocks noChangeArrowheads="1"/>
          </p:cNvSpPr>
          <p:nvPr/>
        </p:nvSpPr>
        <p:spPr bwMode="auto">
          <a:xfrm>
            <a:off x="6300788" y="4143375"/>
            <a:ext cx="2447925" cy="1439863"/>
          </a:xfrm>
          <a:prstGeom prst="leftArrow">
            <a:avLst>
              <a:gd name="adj1" fmla="val 50000"/>
              <a:gd name="adj2" fmla="val 42503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sz="1300"/>
              <a:t>      User-friendliness </a:t>
            </a:r>
          </a:p>
          <a:p>
            <a:r>
              <a:rPr lang="da-DK" sz="1300"/>
              <a:t>      underpin choice</a:t>
            </a:r>
          </a:p>
          <a:p>
            <a:r>
              <a:rPr lang="da-DK" sz="1300"/>
              <a:t>      and volume</a:t>
            </a:r>
          </a:p>
        </p:txBody>
      </p:sp>
      <p:sp>
        <p:nvSpPr>
          <p:cNvPr id="78862" name="Freeform 4"/>
          <p:cNvSpPr>
            <a:spLocks noChangeAspect="1"/>
          </p:cNvSpPr>
          <p:nvPr/>
        </p:nvSpPr>
        <p:spPr bwMode="gray">
          <a:xfrm>
            <a:off x="4799013" y="2414588"/>
            <a:ext cx="1573212" cy="1738312"/>
          </a:xfrm>
          <a:custGeom>
            <a:avLst/>
            <a:gdLst>
              <a:gd name="T0" fmla="*/ 2147483647 w 521"/>
              <a:gd name="T1" fmla="*/ 2147483647 h 552"/>
              <a:gd name="T2" fmla="*/ 2147483647 w 521"/>
              <a:gd name="T3" fmla="*/ 2147483647 h 552"/>
              <a:gd name="T4" fmla="*/ 2147483647 w 521"/>
              <a:gd name="T5" fmla="*/ 2147483647 h 552"/>
              <a:gd name="T6" fmla="*/ 2147483647 w 521"/>
              <a:gd name="T7" fmla="*/ 2147483647 h 552"/>
              <a:gd name="T8" fmla="*/ 2147483647 w 521"/>
              <a:gd name="T9" fmla="*/ 2147483647 h 552"/>
              <a:gd name="T10" fmla="*/ 2147483647 w 521"/>
              <a:gd name="T11" fmla="*/ 2147483647 h 552"/>
              <a:gd name="T12" fmla="*/ 2147483647 w 521"/>
              <a:gd name="T13" fmla="*/ 2147483647 h 552"/>
              <a:gd name="T14" fmla="*/ 2147483647 w 521"/>
              <a:gd name="T15" fmla="*/ 2147483647 h 552"/>
              <a:gd name="T16" fmla="*/ 2147483647 w 521"/>
              <a:gd name="T17" fmla="*/ 2147483647 h 552"/>
              <a:gd name="T18" fmla="*/ 2147483647 w 521"/>
              <a:gd name="T19" fmla="*/ 2147483647 h 552"/>
              <a:gd name="T20" fmla="*/ 2147483647 w 521"/>
              <a:gd name="T21" fmla="*/ 2147483647 h 552"/>
              <a:gd name="T22" fmla="*/ 2147483647 w 521"/>
              <a:gd name="T23" fmla="*/ 2147483647 h 552"/>
              <a:gd name="T24" fmla="*/ 2147483647 w 521"/>
              <a:gd name="T25" fmla="*/ 2147483647 h 552"/>
              <a:gd name="T26" fmla="*/ 2147483647 w 521"/>
              <a:gd name="T27" fmla="*/ 2147483647 h 552"/>
              <a:gd name="T28" fmla="*/ 2147483647 w 521"/>
              <a:gd name="T29" fmla="*/ 2147483647 h 552"/>
              <a:gd name="T30" fmla="*/ 2147483647 w 521"/>
              <a:gd name="T31" fmla="*/ 2147483647 h 552"/>
              <a:gd name="T32" fmla="*/ 2147483647 w 521"/>
              <a:gd name="T33" fmla="*/ 2147483647 h 552"/>
              <a:gd name="T34" fmla="*/ 2147483647 w 521"/>
              <a:gd name="T35" fmla="*/ 2147483647 h 552"/>
              <a:gd name="T36" fmla="*/ 2147483647 w 521"/>
              <a:gd name="T37" fmla="*/ 2147483647 h 552"/>
              <a:gd name="T38" fmla="*/ 2147483647 w 521"/>
              <a:gd name="T39" fmla="*/ 2147483647 h 552"/>
              <a:gd name="T40" fmla="*/ 2147483647 w 521"/>
              <a:gd name="T41" fmla="*/ 2147483647 h 552"/>
              <a:gd name="T42" fmla="*/ 2147483647 w 521"/>
              <a:gd name="T43" fmla="*/ 2147483647 h 552"/>
              <a:gd name="T44" fmla="*/ 2147483647 w 521"/>
              <a:gd name="T45" fmla="*/ 2147483647 h 552"/>
              <a:gd name="T46" fmla="*/ 2147483647 w 521"/>
              <a:gd name="T47" fmla="*/ 2147483647 h 552"/>
              <a:gd name="T48" fmla="*/ 2147483647 w 521"/>
              <a:gd name="T49" fmla="*/ 2147483647 h 552"/>
              <a:gd name="T50" fmla="*/ 2147483647 w 521"/>
              <a:gd name="T51" fmla="*/ 2147483647 h 552"/>
              <a:gd name="T52" fmla="*/ 2147483647 w 521"/>
              <a:gd name="T53" fmla="*/ 2147483647 h 552"/>
              <a:gd name="T54" fmla="*/ 2147483647 w 521"/>
              <a:gd name="T55" fmla="*/ 2147483647 h 552"/>
              <a:gd name="T56" fmla="*/ 2147483647 w 521"/>
              <a:gd name="T57" fmla="*/ 2147483647 h 552"/>
              <a:gd name="T58" fmla="*/ 2147483647 w 521"/>
              <a:gd name="T59" fmla="*/ 2147483647 h 552"/>
              <a:gd name="T60" fmla="*/ 2147483647 w 521"/>
              <a:gd name="T61" fmla="*/ 2147483647 h 552"/>
              <a:gd name="T62" fmla="*/ 2147483647 w 521"/>
              <a:gd name="T63" fmla="*/ 2147483647 h 552"/>
              <a:gd name="T64" fmla="*/ 2147483647 w 521"/>
              <a:gd name="T65" fmla="*/ 2147483647 h 552"/>
              <a:gd name="T66" fmla="*/ 2147483647 w 521"/>
              <a:gd name="T67" fmla="*/ 2147483647 h 552"/>
              <a:gd name="T68" fmla="*/ 2147483647 w 521"/>
              <a:gd name="T69" fmla="*/ 2147483647 h 552"/>
              <a:gd name="T70" fmla="*/ 2147483647 w 521"/>
              <a:gd name="T71" fmla="*/ 2147483647 h 552"/>
              <a:gd name="T72" fmla="*/ 2147483647 w 521"/>
              <a:gd name="T73" fmla="*/ 0 h 552"/>
              <a:gd name="T74" fmla="*/ 2147483647 w 521"/>
              <a:gd name="T75" fmla="*/ 2147483647 h 552"/>
              <a:gd name="T76" fmla="*/ 2147483647 w 521"/>
              <a:gd name="T77" fmla="*/ 2147483647 h 552"/>
              <a:gd name="T78" fmla="*/ 2147483647 w 521"/>
              <a:gd name="T79" fmla="*/ 2147483647 h 552"/>
              <a:gd name="T80" fmla="*/ 2147483647 w 521"/>
              <a:gd name="T81" fmla="*/ 2147483647 h 552"/>
              <a:gd name="T82" fmla="*/ 2147483647 w 521"/>
              <a:gd name="T83" fmla="*/ 2147483647 h 552"/>
              <a:gd name="T84" fmla="*/ 2147483647 w 521"/>
              <a:gd name="T85" fmla="*/ 2147483647 h 552"/>
              <a:gd name="T86" fmla="*/ 2147483647 w 521"/>
              <a:gd name="T87" fmla="*/ 2147483647 h 552"/>
              <a:gd name="T88" fmla="*/ 2147483647 w 521"/>
              <a:gd name="T89" fmla="*/ 2147483647 h 552"/>
              <a:gd name="T90" fmla="*/ 2147483647 w 521"/>
              <a:gd name="T91" fmla="*/ 2147483647 h 552"/>
              <a:gd name="T92" fmla="*/ 2147483647 w 521"/>
              <a:gd name="T93" fmla="*/ 2147483647 h 552"/>
              <a:gd name="T94" fmla="*/ 0 w 521"/>
              <a:gd name="T95" fmla="*/ 2147483647 h 552"/>
              <a:gd name="T96" fmla="*/ 2147483647 w 521"/>
              <a:gd name="T97" fmla="*/ 2147483647 h 552"/>
              <a:gd name="T98" fmla="*/ 2147483647 w 521"/>
              <a:gd name="T99" fmla="*/ 2147483647 h 552"/>
              <a:gd name="T100" fmla="*/ 2147483647 w 521"/>
              <a:gd name="T101" fmla="*/ 2147483647 h 552"/>
              <a:gd name="T102" fmla="*/ 2147483647 w 521"/>
              <a:gd name="T103" fmla="*/ 2147483647 h 552"/>
              <a:gd name="T104" fmla="*/ 2147483647 w 521"/>
              <a:gd name="T105" fmla="*/ 2147483647 h 552"/>
              <a:gd name="T106" fmla="*/ 2147483647 w 521"/>
              <a:gd name="T107" fmla="*/ 2147483647 h 552"/>
              <a:gd name="T108" fmla="*/ 2147483647 w 521"/>
              <a:gd name="T109" fmla="*/ 2147483647 h 552"/>
              <a:gd name="T110" fmla="*/ 2147483647 w 521"/>
              <a:gd name="T111" fmla="*/ 2147483647 h 552"/>
              <a:gd name="T112" fmla="*/ 2147483647 w 521"/>
              <a:gd name="T113" fmla="*/ 2147483647 h 552"/>
              <a:gd name="T114" fmla="*/ 2147483647 w 521"/>
              <a:gd name="T115" fmla="*/ 2147483647 h 552"/>
              <a:gd name="T116" fmla="*/ 2147483647 w 521"/>
              <a:gd name="T117" fmla="*/ 2147483647 h 5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1"/>
              <a:gd name="T178" fmla="*/ 0 h 552"/>
              <a:gd name="T179" fmla="*/ 521 w 521"/>
              <a:gd name="T180" fmla="*/ 552 h 5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1" h="552">
                <a:moveTo>
                  <a:pt x="155" y="471"/>
                </a:moveTo>
                <a:lnTo>
                  <a:pt x="155" y="471"/>
                </a:lnTo>
                <a:lnTo>
                  <a:pt x="154" y="471"/>
                </a:lnTo>
                <a:lnTo>
                  <a:pt x="153" y="471"/>
                </a:lnTo>
                <a:lnTo>
                  <a:pt x="152" y="472"/>
                </a:lnTo>
                <a:lnTo>
                  <a:pt x="151" y="472"/>
                </a:lnTo>
                <a:lnTo>
                  <a:pt x="150" y="472"/>
                </a:lnTo>
                <a:lnTo>
                  <a:pt x="148" y="473"/>
                </a:lnTo>
                <a:lnTo>
                  <a:pt x="146" y="474"/>
                </a:lnTo>
                <a:lnTo>
                  <a:pt x="144" y="475"/>
                </a:lnTo>
                <a:lnTo>
                  <a:pt x="141" y="475"/>
                </a:lnTo>
                <a:lnTo>
                  <a:pt x="138" y="476"/>
                </a:lnTo>
                <a:lnTo>
                  <a:pt x="135" y="477"/>
                </a:lnTo>
                <a:lnTo>
                  <a:pt x="131" y="479"/>
                </a:lnTo>
                <a:lnTo>
                  <a:pt x="128" y="480"/>
                </a:lnTo>
                <a:lnTo>
                  <a:pt x="124" y="481"/>
                </a:lnTo>
                <a:lnTo>
                  <a:pt x="119" y="483"/>
                </a:lnTo>
                <a:lnTo>
                  <a:pt x="115" y="484"/>
                </a:lnTo>
                <a:lnTo>
                  <a:pt x="111" y="485"/>
                </a:lnTo>
                <a:lnTo>
                  <a:pt x="107" y="487"/>
                </a:lnTo>
                <a:lnTo>
                  <a:pt x="104" y="488"/>
                </a:lnTo>
                <a:lnTo>
                  <a:pt x="101" y="489"/>
                </a:lnTo>
                <a:lnTo>
                  <a:pt x="98" y="490"/>
                </a:lnTo>
                <a:lnTo>
                  <a:pt x="95" y="491"/>
                </a:lnTo>
                <a:lnTo>
                  <a:pt x="93" y="492"/>
                </a:lnTo>
                <a:lnTo>
                  <a:pt x="91" y="492"/>
                </a:lnTo>
                <a:lnTo>
                  <a:pt x="89" y="493"/>
                </a:lnTo>
                <a:lnTo>
                  <a:pt x="88" y="493"/>
                </a:lnTo>
                <a:lnTo>
                  <a:pt x="86" y="494"/>
                </a:lnTo>
                <a:lnTo>
                  <a:pt x="85" y="494"/>
                </a:lnTo>
                <a:lnTo>
                  <a:pt x="84" y="494"/>
                </a:lnTo>
                <a:lnTo>
                  <a:pt x="85" y="495"/>
                </a:lnTo>
                <a:lnTo>
                  <a:pt x="86" y="495"/>
                </a:lnTo>
                <a:lnTo>
                  <a:pt x="89" y="495"/>
                </a:lnTo>
                <a:lnTo>
                  <a:pt x="92" y="496"/>
                </a:lnTo>
                <a:lnTo>
                  <a:pt x="97" y="497"/>
                </a:lnTo>
                <a:lnTo>
                  <a:pt x="102" y="498"/>
                </a:lnTo>
                <a:lnTo>
                  <a:pt x="109" y="500"/>
                </a:lnTo>
                <a:lnTo>
                  <a:pt x="116" y="502"/>
                </a:lnTo>
                <a:lnTo>
                  <a:pt x="125" y="503"/>
                </a:lnTo>
                <a:lnTo>
                  <a:pt x="134" y="505"/>
                </a:lnTo>
                <a:lnTo>
                  <a:pt x="145" y="508"/>
                </a:lnTo>
                <a:lnTo>
                  <a:pt x="157" y="510"/>
                </a:lnTo>
                <a:lnTo>
                  <a:pt x="169" y="513"/>
                </a:lnTo>
                <a:lnTo>
                  <a:pt x="183" y="516"/>
                </a:lnTo>
                <a:lnTo>
                  <a:pt x="197" y="519"/>
                </a:lnTo>
                <a:lnTo>
                  <a:pt x="213" y="523"/>
                </a:lnTo>
                <a:lnTo>
                  <a:pt x="229" y="526"/>
                </a:lnTo>
                <a:lnTo>
                  <a:pt x="243" y="529"/>
                </a:lnTo>
                <a:lnTo>
                  <a:pt x="257" y="532"/>
                </a:lnTo>
                <a:lnTo>
                  <a:pt x="269" y="535"/>
                </a:lnTo>
                <a:lnTo>
                  <a:pt x="281" y="537"/>
                </a:lnTo>
                <a:lnTo>
                  <a:pt x="291" y="540"/>
                </a:lnTo>
                <a:lnTo>
                  <a:pt x="301" y="542"/>
                </a:lnTo>
                <a:lnTo>
                  <a:pt x="309" y="544"/>
                </a:lnTo>
                <a:lnTo>
                  <a:pt x="317" y="545"/>
                </a:lnTo>
                <a:lnTo>
                  <a:pt x="324" y="547"/>
                </a:lnTo>
                <a:lnTo>
                  <a:pt x="329" y="548"/>
                </a:lnTo>
                <a:lnTo>
                  <a:pt x="334" y="549"/>
                </a:lnTo>
                <a:lnTo>
                  <a:pt x="337" y="550"/>
                </a:lnTo>
                <a:lnTo>
                  <a:pt x="340" y="550"/>
                </a:lnTo>
                <a:lnTo>
                  <a:pt x="341" y="550"/>
                </a:lnTo>
                <a:lnTo>
                  <a:pt x="342" y="551"/>
                </a:lnTo>
                <a:lnTo>
                  <a:pt x="342" y="550"/>
                </a:lnTo>
                <a:lnTo>
                  <a:pt x="343" y="549"/>
                </a:lnTo>
                <a:lnTo>
                  <a:pt x="345" y="547"/>
                </a:lnTo>
                <a:lnTo>
                  <a:pt x="347" y="544"/>
                </a:lnTo>
                <a:lnTo>
                  <a:pt x="350" y="541"/>
                </a:lnTo>
                <a:lnTo>
                  <a:pt x="354" y="537"/>
                </a:lnTo>
                <a:lnTo>
                  <a:pt x="359" y="531"/>
                </a:lnTo>
                <a:lnTo>
                  <a:pt x="364" y="526"/>
                </a:lnTo>
                <a:lnTo>
                  <a:pt x="370" y="519"/>
                </a:lnTo>
                <a:lnTo>
                  <a:pt x="377" y="512"/>
                </a:lnTo>
                <a:lnTo>
                  <a:pt x="384" y="503"/>
                </a:lnTo>
                <a:lnTo>
                  <a:pt x="392" y="494"/>
                </a:lnTo>
                <a:lnTo>
                  <a:pt x="401" y="485"/>
                </a:lnTo>
                <a:lnTo>
                  <a:pt x="410" y="474"/>
                </a:lnTo>
                <a:lnTo>
                  <a:pt x="420" y="463"/>
                </a:lnTo>
                <a:lnTo>
                  <a:pt x="431" y="451"/>
                </a:lnTo>
                <a:lnTo>
                  <a:pt x="442" y="439"/>
                </a:lnTo>
                <a:lnTo>
                  <a:pt x="452" y="428"/>
                </a:lnTo>
                <a:lnTo>
                  <a:pt x="461" y="417"/>
                </a:lnTo>
                <a:lnTo>
                  <a:pt x="470" y="407"/>
                </a:lnTo>
                <a:lnTo>
                  <a:pt x="478" y="398"/>
                </a:lnTo>
                <a:lnTo>
                  <a:pt x="485" y="390"/>
                </a:lnTo>
                <a:lnTo>
                  <a:pt x="492" y="383"/>
                </a:lnTo>
                <a:lnTo>
                  <a:pt x="498" y="376"/>
                </a:lnTo>
                <a:lnTo>
                  <a:pt x="503" y="370"/>
                </a:lnTo>
                <a:lnTo>
                  <a:pt x="508" y="365"/>
                </a:lnTo>
                <a:lnTo>
                  <a:pt x="511" y="361"/>
                </a:lnTo>
                <a:lnTo>
                  <a:pt x="515" y="357"/>
                </a:lnTo>
                <a:lnTo>
                  <a:pt x="517" y="355"/>
                </a:lnTo>
                <a:lnTo>
                  <a:pt x="519" y="353"/>
                </a:lnTo>
                <a:lnTo>
                  <a:pt x="520" y="352"/>
                </a:lnTo>
                <a:lnTo>
                  <a:pt x="520" y="351"/>
                </a:lnTo>
                <a:lnTo>
                  <a:pt x="519" y="352"/>
                </a:lnTo>
                <a:lnTo>
                  <a:pt x="518" y="352"/>
                </a:lnTo>
                <a:lnTo>
                  <a:pt x="517" y="352"/>
                </a:lnTo>
                <a:lnTo>
                  <a:pt x="515" y="353"/>
                </a:lnTo>
                <a:lnTo>
                  <a:pt x="513" y="353"/>
                </a:lnTo>
                <a:lnTo>
                  <a:pt x="511" y="354"/>
                </a:lnTo>
                <a:lnTo>
                  <a:pt x="509" y="355"/>
                </a:lnTo>
                <a:lnTo>
                  <a:pt x="506" y="356"/>
                </a:lnTo>
                <a:lnTo>
                  <a:pt x="503" y="357"/>
                </a:lnTo>
                <a:lnTo>
                  <a:pt x="500" y="358"/>
                </a:lnTo>
                <a:lnTo>
                  <a:pt x="496" y="359"/>
                </a:lnTo>
                <a:lnTo>
                  <a:pt x="492" y="360"/>
                </a:lnTo>
                <a:lnTo>
                  <a:pt x="488" y="362"/>
                </a:lnTo>
                <a:lnTo>
                  <a:pt x="484" y="363"/>
                </a:lnTo>
                <a:lnTo>
                  <a:pt x="479" y="364"/>
                </a:lnTo>
                <a:lnTo>
                  <a:pt x="475" y="366"/>
                </a:lnTo>
                <a:lnTo>
                  <a:pt x="471" y="367"/>
                </a:lnTo>
                <a:lnTo>
                  <a:pt x="468" y="368"/>
                </a:lnTo>
                <a:lnTo>
                  <a:pt x="465" y="369"/>
                </a:lnTo>
                <a:lnTo>
                  <a:pt x="462" y="370"/>
                </a:lnTo>
                <a:lnTo>
                  <a:pt x="459" y="371"/>
                </a:lnTo>
                <a:lnTo>
                  <a:pt x="457" y="372"/>
                </a:lnTo>
                <a:lnTo>
                  <a:pt x="454" y="373"/>
                </a:lnTo>
                <a:lnTo>
                  <a:pt x="453" y="373"/>
                </a:lnTo>
                <a:lnTo>
                  <a:pt x="451" y="374"/>
                </a:lnTo>
                <a:lnTo>
                  <a:pt x="450" y="374"/>
                </a:lnTo>
                <a:lnTo>
                  <a:pt x="449" y="374"/>
                </a:lnTo>
                <a:lnTo>
                  <a:pt x="448" y="375"/>
                </a:lnTo>
                <a:lnTo>
                  <a:pt x="447" y="375"/>
                </a:lnTo>
                <a:lnTo>
                  <a:pt x="447" y="374"/>
                </a:lnTo>
                <a:lnTo>
                  <a:pt x="447" y="373"/>
                </a:lnTo>
                <a:lnTo>
                  <a:pt x="446" y="371"/>
                </a:lnTo>
                <a:lnTo>
                  <a:pt x="445" y="369"/>
                </a:lnTo>
                <a:lnTo>
                  <a:pt x="444" y="367"/>
                </a:lnTo>
                <a:lnTo>
                  <a:pt x="443" y="364"/>
                </a:lnTo>
                <a:lnTo>
                  <a:pt x="442" y="361"/>
                </a:lnTo>
                <a:lnTo>
                  <a:pt x="440" y="357"/>
                </a:lnTo>
                <a:lnTo>
                  <a:pt x="438" y="353"/>
                </a:lnTo>
                <a:lnTo>
                  <a:pt x="437" y="348"/>
                </a:lnTo>
                <a:lnTo>
                  <a:pt x="435" y="343"/>
                </a:lnTo>
                <a:lnTo>
                  <a:pt x="432" y="337"/>
                </a:lnTo>
                <a:lnTo>
                  <a:pt x="430" y="331"/>
                </a:lnTo>
                <a:lnTo>
                  <a:pt x="427" y="325"/>
                </a:lnTo>
                <a:lnTo>
                  <a:pt x="424" y="318"/>
                </a:lnTo>
                <a:lnTo>
                  <a:pt x="422" y="311"/>
                </a:lnTo>
                <a:lnTo>
                  <a:pt x="418" y="303"/>
                </a:lnTo>
                <a:lnTo>
                  <a:pt x="415" y="296"/>
                </a:lnTo>
                <a:lnTo>
                  <a:pt x="411" y="289"/>
                </a:lnTo>
                <a:lnTo>
                  <a:pt x="408" y="282"/>
                </a:lnTo>
                <a:lnTo>
                  <a:pt x="404" y="274"/>
                </a:lnTo>
                <a:lnTo>
                  <a:pt x="399" y="267"/>
                </a:lnTo>
                <a:lnTo>
                  <a:pt x="395" y="260"/>
                </a:lnTo>
                <a:lnTo>
                  <a:pt x="390" y="252"/>
                </a:lnTo>
                <a:lnTo>
                  <a:pt x="385" y="245"/>
                </a:lnTo>
                <a:lnTo>
                  <a:pt x="380" y="237"/>
                </a:lnTo>
                <a:lnTo>
                  <a:pt x="375" y="229"/>
                </a:lnTo>
                <a:lnTo>
                  <a:pt x="370" y="222"/>
                </a:lnTo>
                <a:lnTo>
                  <a:pt x="364" y="214"/>
                </a:lnTo>
                <a:lnTo>
                  <a:pt x="358" y="206"/>
                </a:lnTo>
                <a:lnTo>
                  <a:pt x="352" y="199"/>
                </a:lnTo>
                <a:lnTo>
                  <a:pt x="346" y="191"/>
                </a:lnTo>
                <a:lnTo>
                  <a:pt x="339" y="184"/>
                </a:lnTo>
                <a:lnTo>
                  <a:pt x="333" y="176"/>
                </a:lnTo>
                <a:lnTo>
                  <a:pt x="327" y="169"/>
                </a:lnTo>
                <a:lnTo>
                  <a:pt x="320" y="162"/>
                </a:lnTo>
                <a:lnTo>
                  <a:pt x="314" y="155"/>
                </a:lnTo>
                <a:lnTo>
                  <a:pt x="307" y="149"/>
                </a:lnTo>
                <a:lnTo>
                  <a:pt x="300" y="142"/>
                </a:lnTo>
                <a:lnTo>
                  <a:pt x="294" y="136"/>
                </a:lnTo>
                <a:lnTo>
                  <a:pt x="287" y="130"/>
                </a:lnTo>
                <a:lnTo>
                  <a:pt x="280" y="124"/>
                </a:lnTo>
                <a:lnTo>
                  <a:pt x="273" y="118"/>
                </a:lnTo>
                <a:lnTo>
                  <a:pt x="266" y="112"/>
                </a:lnTo>
                <a:lnTo>
                  <a:pt x="259" y="106"/>
                </a:lnTo>
                <a:lnTo>
                  <a:pt x="252" y="101"/>
                </a:lnTo>
                <a:lnTo>
                  <a:pt x="245" y="96"/>
                </a:lnTo>
                <a:lnTo>
                  <a:pt x="238" y="91"/>
                </a:lnTo>
                <a:lnTo>
                  <a:pt x="231" y="86"/>
                </a:lnTo>
                <a:lnTo>
                  <a:pt x="224" y="81"/>
                </a:lnTo>
                <a:lnTo>
                  <a:pt x="216" y="77"/>
                </a:lnTo>
                <a:lnTo>
                  <a:pt x="209" y="72"/>
                </a:lnTo>
                <a:lnTo>
                  <a:pt x="202" y="68"/>
                </a:lnTo>
                <a:lnTo>
                  <a:pt x="195" y="64"/>
                </a:lnTo>
                <a:lnTo>
                  <a:pt x="188" y="60"/>
                </a:lnTo>
                <a:lnTo>
                  <a:pt x="181" y="56"/>
                </a:lnTo>
                <a:lnTo>
                  <a:pt x="174" y="52"/>
                </a:lnTo>
                <a:lnTo>
                  <a:pt x="167" y="49"/>
                </a:lnTo>
                <a:lnTo>
                  <a:pt x="160" y="46"/>
                </a:lnTo>
                <a:lnTo>
                  <a:pt x="153" y="43"/>
                </a:lnTo>
                <a:lnTo>
                  <a:pt x="146" y="39"/>
                </a:lnTo>
                <a:lnTo>
                  <a:pt x="139" y="37"/>
                </a:lnTo>
                <a:lnTo>
                  <a:pt x="132" y="34"/>
                </a:lnTo>
                <a:lnTo>
                  <a:pt x="125" y="31"/>
                </a:lnTo>
                <a:lnTo>
                  <a:pt x="119" y="29"/>
                </a:lnTo>
                <a:lnTo>
                  <a:pt x="112" y="27"/>
                </a:lnTo>
                <a:lnTo>
                  <a:pt x="106" y="24"/>
                </a:lnTo>
                <a:lnTo>
                  <a:pt x="100" y="22"/>
                </a:lnTo>
                <a:lnTo>
                  <a:pt x="94" y="20"/>
                </a:lnTo>
                <a:lnTo>
                  <a:pt x="88" y="18"/>
                </a:lnTo>
                <a:lnTo>
                  <a:pt x="82" y="17"/>
                </a:lnTo>
                <a:lnTo>
                  <a:pt x="77" y="15"/>
                </a:lnTo>
                <a:lnTo>
                  <a:pt x="71" y="13"/>
                </a:lnTo>
                <a:lnTo>
                  <a:pt x="66" y="12"/>
                </a:lnTo>
                <a:lnTo>
                  <a:pt x="61" y="11"/>
                </a:lnTo>
                <a:lnTo>
                  <a:pt x="56" y="9"/>
                </a:lnTo>
                <a:lnTo>
                  <a:pt x="52" y="8"/>
                </a:lnTo>
                <a:lnTo>
                  <a:pt x="47" y="7"/>
                </a:lnTo>
                <a:lnTo>
                  <a:pt x="43" y="6"/>
                </a:lnTo>
                <a:lnTo>
                  <a:pt x="39" y="6"/>
                </a:lnTo>
                <a:lnTo>
                  <a:pt x="35" y="5"/>
                </a:lnTo>
                <a:lnTo>
                  <a:pt x="32" y="4"/>
                </a:lnTo>
                <a:lnTo>
                  <a:pt x="28" y="4"/>
                </a:lnTo>
                <a:lnTo>
                  <a:pt x="25" y="3"/>
                </a:lnTo>
                <a:lnTo>
                  <a:pt x="22" y="3"/>
                </a:lnTo>
                <a:lnTo>
                  <a:pt x="20" y="2"/>
                </a:lnTo>
                <a:lnTo>
                  <a:pt x="18" y="2"/>
                </a:lnTo>
                <a:lnTo>
                  <a:pt x="16" y="1"/>
                </a:lnTo>
                <a:lnTo>
                  <a:pt x="14" y="1"/>
                </a:lnTo>
                <a:lnTo>
                  <a:pt x="13" y="1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10" y="0"/>
                </a:lnTo>
                <a:lnTo>
                  <a:pt x="10" y="1"/>
                </a:lnTo>
                <a:lnTo>
                  <a:pt x="11" y="3"/>
                </a:lnTo>
                <a:lnTo>
                  <a:pt x="12" y="5"/>
                </a:lnTo>
                <a:lnTo>
                  <a:pt x="14" y="7"/>
                </a:lnTo>
                <a:lnTo>
                  <a:pt x="15" y="11"/>
                </a:lnTo>
                <a:lnTo>
                  <a:pt x="18" y="14"/>
                </a:lnTo>
                <a:lnTo>
                  <a:pt x="20" y="19"/>
                </a:lnTo>
                <a:lnTo>
                  <a:pt x="23" y="24"/>
                </a:lnTo>
                <a:lnTo>
                  <a:pt x="26" y="29"/>
                </a:lnTo>
                <a:lnTo>
                  <a:pt x="30" y="35"/>
                </a:lnTo>
                <a:lnTo>
                  <a:pt x="33" y="42"/>
                </a:lnTo>
                <a:lnTo>
                  <a:pt x="38" y="49"/>
                </a:lnTo>
                <a:lnTo>
                  <a:pt x="42" y="57"/>
                </a:lnTo>
                <a:lnTo>
                  <a:pt x="47" y="66"/>
                </a:lnTo>
                <a:lnTo>
                  <a:pt x="52" y="75"/>
                </a:lnTo>
                <a:lnTo>
                  <a:pt x="57" y="84"/>
                </a:lnTo>
                <a:lnTo>
                  <a:pt x="62" y="92"/>
                </a:lnTo>
                <a:lnTo>
                  <a:pt x="67" y="100"/>
                </a:lnTo>
                <a:lnTo>
                  <a:pt x="71" y="108"/>
                </a:lnTo>
                <a:lnTo>
                  <a:pt x="75" y="114"/>
                </a:lnTo>
                <a:lnTo>
                  <a:pt x="78" y="121"/>
                </a:lnTo>
                <a:lnTo>
                  <a:pt x="81" y="126"/>
                </a:lnTo>
                <a:lnTo>
                  <a:pt x="84" y="131"/>
                </a:lnTo>
                <a:lnTo>
                  <a:pt x="87" y="135"/>
                </a:lnTo>
                <a:lnTo>
                  <a:pt x="89" y="139"/>
                </a:lnTo>
                <a:lnTo>
                  <a:pt x="91" y="142"/>
                </a:lnTo>
                <a:lnTo>
                  <a:pt x="92" y="145"/>
                </a:lnTo>
                <a:lnTo>
                  <a:pt x="93" y="147"/>
                </a:lnTo>
                <a:lnTo>
                  <a:pt x="94" y="149"/>
                </a:lnTo>
                <a:lnTo>
                  <a:pt x="95" y="149"/>
                </a:lnTo>
                <a:lnTo>
                  <a:pt x="95" y="150"/>
                </a:lnTo>
                <a:lnTo>
                  <a:pt x="94" y="151"/>
                </a:lnTo>
                <a:lnTo>
                  <a:pt x="93" y="153"/>
                </a:lnTo>
                <a:lnTo>
                  <a:pt x="92" y="155"/>
                </a:lnTo>
                <a:lnTo>
                  <a:pt x="90" y="158"/>
                </a:lnTo>
                <a:lnTo>
                  <a:pt x="88" y="161"/>
                </a:lnTo>
                <a:lnTo>
                  <a:pt x="86" y="166"/>
                </a:lnTo>
                <a:lnTo>
                  <a:pt x="83" y="170"/>
                </a:lnTo>
                <a:lnTo>
                  <a:pt x="80" y="176"/>
                </a:lnTo>
                <a:lnTo>
                  <a:pt x="76" y="182"/>
                </a:lnTo>
                <a:lnTo>
                  <a:pt x="72" y="189"/>
                </a:lnTo>
                <a:lnTo>
                  <a:pt x="68" y="196"/>
                </a:lnTo>
                <a:lnTo>
                  <a:pt x="63" y="205"/>
                </a:lnTo>
                <a:lnTo>
                  <a:pt x="58" y="213"/>
                </a:lnTo>
                <a:lnTo>
                  <a:pt x="53" y="223"/>
                </a:lnTo>
                <a:lnTo>
                  <a:pt x="47" y="233"/>
                </a:lnTo>
                <a:lnTo>
                  <a:pt x="42" y="243"/>
                </a:lnTo>
                <a:lnTo>
                  <a:pt x="36" y="252"/>
                </a:lnTo>
                <a:lnTo>
                  <a:pt x="31" y="261"/>
                </a:lnTo>
                <a:lnTo>
                  <a:pt x="26" y="269"/>
                </a:lnTo>
                <a:lnTo>
                  <a:pt x="22" y="276"/>
                </a:lnTo>
                <a:lnTo>
                  <a:pt x="18" y="283"/>
                </a:lnTo>
                <a:lnTo>
                  <a:pt x="15" y="289"/>
                </a:lnTo>
                <a:lnTo>
                  <a:pt x="12" y="295"/>
                </a:lnTo>
                <a:lnTo>
                  <a:pt x="9" y="300"/>
                </a:lnTo>
                <a:lnTo>
                  <a:pt x="6" y="304"/>
                </a:lnTo>
                <a:lnTo>
                  <a:pt x="4" y="308"/>
                </a:lnTo>
                <a:lnTo>
                  <a:pt x="3" y="310"/>
                </a:lnTo>
                <a:lnTo>
                  <a:pt x="1" y="313"/>
                </a:lnTo>
                <a:lnTo>
                  <a:pt x="0" y="314"/>
                </a:lnTo>
                <a:lnTo>
                  <a:pt x="0" y="315"/>
                </a:lnTo>
                <a:lnTo>
                  <a:pt x="0" y="316"/>
                </a:lnTo>
                <a:lnTo>
                  <a:pt x="1" y="316"/>
                </a:lnTo>
                <a:lnTo>
                  <a:pt x="2" y="316"/>
                </a:lnTo>
                <a:lnTo>
                  <a:pt x="3" y="317"/>
                </a:lnTo>
                <a:lnTo>
                  <a:pt x="4" y="317"/>
                </a:lnTo>
                <a:lnTo>
                  <a:pt x="5" y="318"/>
                </a:lnTo>
                <a:lnTo>
                  <a:pt x="7" y="318"/>
                </a:lnTo>
                <a:lnTo>
                  <a:pt x="9" y="319"/>
                </a:lnTo>
                <a:lnTo>
                  <a:pt x="11" y="320"/>
                </a:lnTo>
                <a:lnTo>
                  <a:pt x="13" y="321"/>
                </a:lnTo>
                <a:lnTo>
                  <a:pt x="16" y="322"/>
                </a:lnTo>
                <a:lnTo>
                  <a:pt x="19" y="323"/>
                </a:lnTo>
                <a:lnTo>
                  <a:pt x="22" y="324"/>
                </a:lnTo>
                <a:lnTo>
                  <a:pt x="25" y="326"/>
                </a:lnTo>
                <a:lnTo>
                  <a:pt x="29" y="327"/>
                </a:lnTo>
                <a:lnTo>
                  <a:pt x="32" y="328"/>
                </a:lnTo>
                <a:lnTo>
                  <a:pt x="36" y="330"/>
                </a:lnTo>
                <a:lnTo>
                  <a:pt x="40" y="332"/>
                </a:lnTo>
                <a:lnTo>
                  <a:pt x="43" y="334"/>
                </a:lnTo>
                <a:lnTo>
                  <a:pt x="47" y="336"/>
                </a:lnTo>
                <a:lnTo>
                  <a:pt x="51" y="338"/>
                </a:lnTo>
                <a:lnTo>
                  <a:pt x="55" y="341"/>
                </a:lnTo>
                <a:lnTo>
                  <a:pt x="59" y="343"/>
                </a:lnTo>
                <a:lnTo>
                  <a:pt x="63" y="346"/>
                </a:lnTo>
                <a:lnTo>
                  <a:pt x="67" y="349"/>
                </a:lnTo>
                <a:lnTo>
                  <a:pt x="71" y="352"/>
                </a:lnTo>
                <a:lnTo>
                  <a:pt x="75" y="355"/>
                </a:lnTo>
                <a:lnTo>
                  <a:pt x="79" y="359"/>
                </a:lnTo>
                <a:lnTo>
                  <a:pt x="83" y="362"/>
                </a:lnTo>
                <a:lnTo>
                  <a:pt x="87" y="366"/>
                </a:lnTo>
                <a:lnTo>
                  <a:pt x="91" y="370"/>
                </a:lnTo>
                <a:lnTo>
                  <a:pt x="95" y="374"/>
                </a:lnTo>
                <a:lnTo>
                  <a:pt x="99" y="378"/>
                </a:lnTo>
                <a:lnTo>
                  <a:pt x="103" y="382"/>
                </a:lnTo>
                <a:lnTo>
                  <a:pt x="107" y="386"/>
                </a:lnTo>
                <a:lnTo>
                  <a:pt x="110" y="390"/>
                </a:lnTo>
                <a:lnTo>
                  <a:pt x="114" y="394"/>
                </a:lnTo>
                <a:lnTo>
                  <a:pt x="117" y="398"/>
                </a:lnTo>
                <a:lnTo>
                  <a:pt x="120" y="403"/>
                </a:lnTo>
                <a:lnTo>
                  <a:pt x="123" y="407"/>
                </a:lnTo>
                <a:lnTo>
                  <a:pt x="126" y="411"/>
                </a:lnTo>
                <a:lnTo>
                  <a:pt x="129" y="415"/>
                </a:lnTo>
                <a:lnTo>
                  <a:pt x="131" y="419"/>
                </a:lnTo>
                <a:lnTo>
                  <a:pt x="133" y="423"/>
                </a:lnTo>
                <a:lnTo>
                  <a:pt x="136" y="428"/>
                </a:lnTo>
                <a:lnTo>
                  <a:pt x="138" y="432"/>
                </a:lnTo>
                <a:lnTo>
                  <a:pt x="140" y="436"/>
                </a:lnTo>
                <a:lnTo>
                  <a:pt x="142" y="440"/>
                </a:lnTo>
                <a:lnTo>
                  <a:pt x="143" y="444"/>
                </a:lnTo>
                <a:lnTo>
                  <a:pt x="145" y="448"/>
                </a:lnTo>
                <a:lnTo>
                  <a:pt x="146" y="451"/>
                </a:lnTo>
                <a:lnTo>
                  <a:pt x="148" y="455"/>
                </a:lnTo>
                <a:lnTo>
                  <a:pt x="149" y="457"/>
                </a:lnTo>
                <a:lnTo>
                  <a:pt x="150" y="460"/>
                </a:lnTo>
                <a:lnTo>
                  <a:pt x="151" y="462"/>
                </a:lnTo>
                <a:lnTo>
                  <a:pt x="152" y="464"/>
                </a:lnTo>
                <a:lnTo>
                  <a:pt x="153" y="466"/>
                </a:lnTo>
                <a:lnTo>
                  <a:pt x="153" y="467"/>
                </a:lnTo>
                <a:lnTo>
                  <a:pt x="154" y="469"/>
                </a:lnTo>
                <a:lnTo>
                  <a:pt x="154" y="470"/>
                </a:lnTo>
                <a:lnTo>
                  <a:pt x="155" y="471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Freeform 5"/>
          <p:cNvSpPr>
            <a:spLocks noChangeAspect="1"/>
          </p:cNvSpPr>
          <p:nvPr/>
        </p:nvSpPr>
        <p:spPr bwMode="gray">
          <a:xfrm>
            <a:off x="4865688" y="3846513"/>
            <a:ext cx="1370012" cy="1895475"/>
          </a:xfrm>
          <a:custGeom>
            <a:avLst/>
            <a:gdLst>
              <a:gd name="T0" fmla="*/ 2147483647 w 454"/>
              <a:gd name="T1" fmla="*/ 2147483647 h 602"/>
              <a:gd name="T2" fmla="*/ 2147483647 w 454"/>
              <a:gd name="T3" fmla="*/ 2147483647 h 602"/>
              <a:gd name="T4" fmla="*/ 2147483647 w 454"/>
              <a:gd name="T5" fmla="*/ 2147483647 h 602"/>
              <a:gd name="T6" fmla="*/ 2147483647 w 454"/>
              <a:gd name="T7" fmla="*/ 2147483647 h 602"/>
              <a:gd name="T8" fmla="*/ 2147483647 w 454"/>
              <a:gd name="T9" fmla="*/ 2147483647 h 602"/>
              <a:gd name="T10" fmla="*/ 2147483647 w 454"/>
              <a:gd name="T11" fmla="*/ 2147483647 h 602"/>
              <a:gd name="T12" fmla="*/ 2147483647 w 454"/>
              <a:gd name="T13" fmla="*/ 2147483647 h 602"/>
              <a:gd name="T14" fmla="*/ 2147483647 w 454"/>
              <a:gd name="T15" fmla="*/ 2147483647 h 602"/>
              <a:gd name="T16" fmla="*/ 2147483647 w 454"/>
              <a:gd name="T17" fmla="*/ 2147483647 h 602"/>
              <a:gd name="T18" fmla="*/ 2147483647 w 454"/>
              <a:gd name="T19" fmla="*/ 2147483647 h 602"/>
              <a:gd name="T20" fmla="*/ 2147483647 w 454"/>
              <a:gd name="T21" fmla="*/ 2147483647 h 602"/>
              <a:gd name="T22" fmla="*/ 2147483647 w 454"/>
              <a:gd name="T23" fmla="*/ 2147483647 h 602"/>
              <a:gd name="T24" fmla="*/ 2147483647 w 454"/>
              <a:gd name="T25" fmla="*/ 2147483647 h 602"/>
              <a:gd name="T26" fmla="*/ 2147483647 w 454"/>
              <a:gd name="T27" fmla="*/ 2147483647 h 602"/>
              <a:gd name="T28" fmla="*/ 2147483647 w 454"/>
              <a:gd name="T29" fmla="*/ 2147483647 h 602"/>
              <a:gd name="T30" fmla="*/ 2147483647 w 454"/>
              <a:gd name="T31" fmla="*/ 2147483647 h 602"/>
              <a:gd name="T32" fmla="*/ 2147483647 w 454"/>
              <a:gd name="T33" fmla="*/ 2147483647 h 602"/>
              <a:gd name="T34" fmla="*/ 2147483647 w 454"/>
              <a:gd name="T35" fmla="*/ 2147483647 h 602"/>
              <a:gd name="T36" fmla="*/ 2147483647 w 454"/>
              <a:gd name="T37" fmla="*/ 2147483647 h 602"/>
              <a:gd name="T38" fmla="*/ 2147483647 w 454"/>
              <a:gd name="T39" fmla="*/ 2147483647 h 602"/>
              <a:gd name="T40" fmla="*/ 2147483647 w 454"/>
              <a:gd name="T41" fmla="*/ 2147483647 h 602"/>
              <a:gd name="T42" fmla="*/ 2147483647 w 454"/>
              <a:gd name="T43" fmla="*/ 2147483647 h 602"/>
              <a:gd name="T44" fmla="*/ 2147483647 w 454"/>
              <a:gd name="T45" fmla="*/ 2147483647 h 602"/>
              <a:gd name="T46" fmla="*/ 2147483647 w 454"/>
              <a:gd name="T47" fmla="*/ 2147483647 h 602"/>
              <a:gd name="T48" fmla="*/ 2147483647 w 454"/>
              <a:gd name="T49" fmla="*/ 2147483647 h 602"/>
              <a:gd name="T50" fmla="*/ 2147483647 w 454"/>
              <a:gd name="T51" fmla="*/ 2147483647 h 602"/>
              <a:gd name="T52" fmla="*/ 2147483647 w 454"/>
              <a:gd name="T53" fmla="*/ 2147483647 h 602"/>
              <a:gd name="T54" fmla="*/ 2147483647 w 454"/>
              <a:gd name="T55" fmla="*/ 2147483647 h 602"/>
              <a:gd name="T56" fmla="*/ 2147483647 w 454"/>
              <a:gd name="T57" fmla="*/ 2147483647 h 602"/>
              <a:gd name="T58" fmla="*/ 2147483647 w 454"/>
              <a:gd name="T59" fmla="*/ 2147483647 h 602"/>
              <a:gd name="T60" fmla="*/ 2147483647 w 454"/>
              <a:gd name="T61" fmla="*/ 2147483647 h 602"/>
              <a:gd name="T62" fmla="*/ 2147483647 w 454"/>
              <a:gd name="T63" fmla="*/ 2147483647 h 602"/>
              <a:gd name="T64" fmla="*/ 2147483647 w 454"/>
              <a:gd name="T65" fmla="*/ 2147483647 h 602"/>
              <a:gd name="T66" fmla="*/ 2147483647 w 454"/>
              <a:gd name="T67" fmla="*/ 2147483647 h 602"/>
              <a:gd name="T68" fmla="*/ 2147483647 w 454"/>
              <a:gd name="T69" fmla="*/ 2147483647 h 602"/>
              <a:gd name="T70" fmla="*/ 2147483647 w 454"/>
              <a:gd name="T71" fmla="*/ 2147483647 h 602"/>
              <a:gd name="T72" fmla="*/ 2147483647 w 454"/>
              <a:gd name="T73" fmla="*/ 2147483647 h 602"/>
              <a:gd name="T74" fmla="*/ 2147483647 w 454"/>
              <a:gd name="T75" fmla="*/ 2147483647 h 602"/>
              <a:gd name="T76" fmla="*/ 2147483647 w 454"/>
              <a:gd name="T77" fmla="*/ 2147483647 h 602"/>
              <a:gd name="T78" fmla="*/ 2147483647 w 454"/>
              <a:gd name="T79" fmla="*/ 2147483647 h 602"/>
              <a:gd name="T80" fmla="*/ 2147483647 w 454"/>
              <a:gd name="T81" fmla="*/ 2147483647 h 602"/>
              <a:gd name="T82" fmla="*/ 2147483647 w 454"/>
              <a:gd name="T83" fmla="*/ 2147483647 h 602"/>
              <a:gd name="T84" fmla="*/ 2147483647 w 454"/>
              <a:gd name="T85" fmla="*/ 2147483647 h 602"/>
              <a:gd name="T86" fmla="*/ 2147483647 w 454"/>
              <a:gd name="T87" fmla="*/ 2147483647 h 602"/>
              <a:gd name="T88" fmla="*/ 2147483647 w 454"/>
              <a:gd name="T89" fmla="*/ 2147483647 h 602"/>
              <a:gd name="T90" fmla="*/ 2147483647 w 454"/>
              <a:gd name="T91" fmla="*/ 2147483647 h 602"/>
              <a:gd name="T92" fmla="*/ 2147483647 w 454"/>
              <a:gd name="T93" fmla="*/ 2147483647 h 602"/>
              <a:gd name="T94" fmla="*/ 2147483647 w 454"/>
              <a:gd name="T95" fmla="*/ 2147483647 h 602"/>
              <a:gd name="T96" fmla="*/ 2147483647 w 454"/>
              <a:gd name="T97" fmla="*/ 2147483647 h 602"/>
              <a:gd name="T98" fmla="*/ 2147483647 w 454"/>
              <a:gd name="T99" fmla="*/ 2147483647 h 602"/>
              <a:gd name="T100" fmla="*/ 2147483647 w 454"/>
              <a:gd name="T101" fmla="*/ 2147483647 h 602"/>
              <a:gd name="T102" fmla="*/ 2147483647 w 454"/>
              <a:gd name="T103" fmla="*/ 2147483647 h 602"/>
              <a:gd name="T104" fmla="*/ 2147483647 w 454"/>
              <a:gd name="T105" fmla="*/ 2147483647 h 602"/>
              <a:gd name="T106" fmla="*/ 2147483647 w 454"/>
              <a:gd name="T107" fmla="*/ 2147483647 h 602"/>
              <a:gd name="T108" fmla="*/ 2147483647 w 454"/>
              <a:gd name="T109" fmla="*/ 2147483647 h 602"/>
              <a:gd name="T110" fmla="*/ 2147483647 w 454"/>
              <a:gd name="T111" fmla="*/ 2147483647 h 602"/>
              <a:gd name="T112" fmla="*/ 2147483647 w 454"/>
              <a:gd name="T113" fmla="*/ 2147483647 h 602"/>
              <a:gd name="T114" fmla="*/ 2147483647 w 454"/>
              <a:gd name="T115" fmla="*/ 2147483647 h 602"/>
              <a:gd name="T116" fmla="*/ 2147483647 w 454"/>
              <a:gd name="T117" fmla="*/ 2147483647 h 60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54"/>
              <a:gd name="T178" fmla="*/ 0 h 602"/>
              <a:gd name="T179" fmla="*/ 454 w 454"/>
              <a:gd name="T180" fmla="*/ 602 h 60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54" h="602">
                <a:moveTo>
                  <a:pt x="46" y="286"/>
                </a:moveTo>
                <a:lnTo>
                  <a:pt x="46" y="286"/>
                </a:lnTo>
                <a:lnTo>
                  <a:pt x="45" y="285"/>
                </a:lnTo>
                <a:lnTo>
                  <a:pt x="45" y="284"/>
                </a:lnTo>
                <a:lnTo>
                  <a:pt x="44" y="283"/>
                </a:lnTo>
                <a:lnTo>
                  <a:pt x="43" y="282"/>
                </a:lnTo>
                <a:lnTo>
                  <a:pt x="42" y="280"/>
                </a:lnTo>
                <a:lnTo>
                  <a:pt x="40" y="278"/>
                </a:lnTo>
                <a:lnTo>
                  <a:pt x="39" y="276"/>
                </a:lnTo>
                <a:lnTo>
                  <a:pt x="37" y="274"/>
                </a:lnTo>
                <a:lnTo>
                  <a:pt x="35" y="271"/>
                </a:lnTo>
                <a:lnTo>
                  <a:pt x="33" y="268"/>
                </a:lnTo>
                <a:lnTo>
                  <a:pt x="31" y="265"/>
                </a:lnTo>
                <a:lnTo>
                  <a:pt x="29" y="262"/>
                </a:lnTo>
                <a:lnTo>
                  <a:pt x="26" y="258"/>
                </a:lnTo>
                <a:lnTo>
                  <a:pt x="23" y="254"/>
                </a:lnTo>
                <a:lnTo>
                  <a:pt x="20" y="251"/>
                </a:lnTo>
                <a:lnTo>
                  <a:pt x="18" y="247"/>
                </a:lnTo>
                <a:lnTo>
                  <a:pt x="15" y="244"/>
                </a:lnTo>
                <a:lnTo>
                  <a:pt x="13" y="240"/>
                </a:lnTo>
                <a:lnTo>
                  <a:pt x="11" y="238"/>
                </a:lnTo>
                <a:lnTo>
                  <a:pt x="9" y="235"/>
                </a:lnTo>
                <a:lnTo>
                  <a:pt x="7" y="233"/>
                </a:lnTo>
                <a:lnTo>
                  <a:pt x="6" y="231"/>
                </a:lnTo>
                <a:lnTo>
                  <a:pt x="5" y="229"/>
                </a:lnTo>
                <a:lnTo>
                  <a:pt x="3" y="227"/>
                </a:lnTo>
                <a:lnTo>
                  <a:pt x="2" y="226"/>
                </a:lnTo>
                <a:lnTo>
                  <a:pt x="2" y="225"/>
                </a:lnTo>
                <a:lnTo>
                  <a:pt x="1" y="224"/>
                </a:lnTo>
                <a:lnTo>
                  <a:pt x="1" y="223"/>
                </a:lnTo>
                <a:lnTo>
                  <a:pt x="0" y="223"/>
                </a:lnTo>
                <a:lnTo>
                  <a:pt x="0" y="225"/>
                </a:lnTo>
                <a:lnTo>
                  <a:pt x="1" y="227"/>
                </a:lnTo>
                <a:lnTo>
                  <a:pt x="1" y="231"/>
                </a:lnTo>
                <a:lnTo>
                  <a:pt x="2" y="236"/>
                </a:lnTo>
                <a:lnTo>
                  <a:pt x="2" y="241"/>
                </a:lnTo>
                <a:lnTo>
                  <a:pt x="3" y="248"/>
                </a:lnTo>
                <a:lnTo>
                  <a:pt x="4" y="256"/>
                </a:lnTo>
                <a:lnTo>
                  <a:pt x="5" y="265"/>
                </a:lnTo>
                <a:lnTo>
                  <a:pt x="6" y="275"/>
                </a:lnTo>
                <a:lnTo>
                  <a:pt x="7" y="286"/>
                </a:lnTo>
                <a:lnTo>
                  <a:pt x="8" y="298"/>
                </a:lnTo>
                <a:lnTo>
                  <a:pt x="9" y="311"/>
                </a:lnTo>
                <a:lnTo>
                  <a:pt x="11" y="325"/>
                </a:lnTo>
                <a:lnTo>
                  <a:pt x="12" y="340"/>
                </a:lnTo>
                <a:lnTo>
                  <a:pt x="14" y="356"/>
                </a:lnTo>
                <a:lnTo>
                  <a:pt x="16" y="372"/>
                </a:lnTo>
                <a:lnTo>
                  <a:pt x="17" y="387"/>
                </a:lnTo>
                <a:lnTo>
                  <a:pt x="19" y="402"/>
                </a:lnTo>
                <a:lnTo>
                  <a:pt x="20" y="415"/>
                </a:lnTo>
                <a:lnTo>
                  <a:pt x="21" y="427"/>
                </a:lnTo>
                <a:lnTo>
                  <a:pt x="23" y="438"/>
                </a:lnTo>
                <a:lnTo>
                  <a:pt x="24" y="447"/>
                </a:lnTo>
                <a:lnTo>
                  <a:pt x="24" y="456"/>
                </a:lnTo>
                <a:lnTo>
                  <a:pt x="25" y="464"/>
                </a:lnTo>
                <a:lnTo>
                  <a:pt x="26" y="471"/>
                </a:lnTo>
                <a:lnTo>
                  <a:pt x="27" y="477"/>
                </a:lnTo>
                <a:lnTo>
                  <a:pt x="27" y="481"/>
                </a:lnTo>
                <a:lnTo>
                  <a:pt x="27" y="485"/>
                </a:lnTo>
                <a:lnTo>
                  <a:pt x="28" y="488"/>
                </a:lnTo>
                <a:lnTo>
                  <a:pt x="28" y="489"/>
                </a:lnTo>
                <a:lnTo>
                  <a:pt x="28" y="490"/>
                </a:lnTo>
                <a:lnTo>
                  <a:pt x="30" y="491"/>
                </a:lnTo>
                <a:lnTo>
                  <a:pt x="32" y="492"/>
                </a:lnTo>
                <a:lnTo>
                  <a:pt x="36" y="493"/>
                </a:lnTo>
                <a:lnTo>
                  <a:pt x="40" y="495"/>
                </a:lnTo>
                <a:lnTo>
                  <a:pt x="45" y="498"/>
                </a:lnTo>
                <a:lnTo>
                  <a:pt x="51" y="500"/>
                </a:lnTo>
                <a:lnTo>
                  <a:pt x="59" y="504"/>
                </a:lnTo>
                <a:lnTo>
                  <a:pt x="67" y="507"/>
                </a:lnTo>
                <a:lnTo>
                  <a:pt x="76" y="511"/>
                </a:lnTo>
                <a:lnTo>
                  <a:pt x="86" y="516"/>
                </a:lnTo>
                <a:lnTo>
                  <a:pt x="97" y="521"/>
                </a:lnTo>
                <a:lnTo>
                  <a:pt x="109" y="526"/>
                </a:lnTo>
                <a:lnTo>
                  <a:pt x="122" y="532"/>
                </a:lnTo>
                <a:lnTo>
                  <a:pt x="136" y="539"/>
                </a:lnTo>
                <a:lnTo>
                  <a:pt x="151" y="545"/>
                </a:lnTo>
                <a:lnTo>
                  <a:pt x="166" y="552"/>
                </a:lnTo>
                <a:lnTo>
                  <a:pt x="180" y="558"/>
                </a:lnTo>
                <a:lnTo>
                  <a:pt x="193" y="564"/>
                </a:lnTo>
                <a:lnTo>
                  <a:pt x="205" y="570"/>
                </a:lnTo>
                <a:lnTo>
                  <a:pt x="216" y="574"/>
                </a:lnTo>
                <a:lnTo>
                  <a:pt x="226" y="579"/>
                </a:lnTo>
                <a:lnTo>
                  <a:pt x="235" y="583"/>
                </a:lnTo>
                <a:lnTo>
                  <a:pt x="243" y="587"/>
                </a:lnTo>
                <a:lnTo>
                  <a:pt x="250" y="590"/>
                </a:lnTo>
                <a:lnTo>
                  <a:pt x="256" y="593"/>
                </a:lnTo>
                <a:lnTo>
                  <a:pt x="262" y="595"/>
                </a:lnTo>
                <a:lnTo>
                  <a:pt x="266" y="597"/>
                </a:lnTo>
                <a:lnTo>
                  <a:pt x="269" y="599"/>
                </a:lnTo>
                <a:lnTo>
                  <a:pt x="272" y="600"/>
                </a:lnTo>
                <a:lnTo>
                  <a:pt x="273" y="600"/>
                </a:lnTo>
                <a:lnTo>
                  <a:pt x="274" y="601"/>
                </a:lnTo>
                <a:lnTo>
                  <a:pt x="273" y="600"/>
                </a:lnTo>
                <a:lnTo>
                  <a:pt x="272" y="599"/>
                </a:lnTo>
                <a:lnTo>
                  <a:pt x="271" y="598"/>
                </a:lnTo>
                <a:lnTo>
                  <a:pt x="270" y="596"/>
                </a:lnTo>
                <a:lnTo>
                  <a:pt x="269" y="595"/>
                </a:lnTo>
                <a:lnTo>
                  <a:pt x="268" y="593"/>
                </a:lnTo>
                <a:lnTo>
                  <a:pt x="266" y="590"/>
                </a:lnTo>
                <a:lnTo>
                  <a:pt x="265" y="588"/>
                </a:lnTo>
                <a:lnTo>
                  <a:pt x="263" y="585"/>
                </a:lnTo>
                <a:lnTo>
                  <a:pt x="261" y="583"/>
                </a:lnTo>
                <a:lnTo>
                  <a:pt x="258" y="579"/>
                </a:lnTo>
                <a:lnTo>
                  <a:pt x="256" y="576"/>
                </a:lnTo>
                <a:lnTo>
                  <a:pt x="253" y="572"/>
                </a:lnTo>
                <a:lnTo>
                  <a:pt x="250" y="568"/>
                </a:lnTo>
                <a:lnTo>
                  <a:pt x="247" y="564"/>
                </a:lnTo>
                <a:lnTo>
                  <a:pt x="245" y="561"/>
                </a:lnTo>
                <a:lnTo>
                  <a:pt x="242" y="557"/>
                </a:lnTo>
                <a:lnTo>
                  <a:pt x="240" y="554"/>
                </a:lnTo>
                <a:lnTo>
                  <a:pt x="238" y="551"/>
                </a:lnTo>
                <a:lnTo>
                  <a:pt x="236" y="549"/>
                </a:lnTo>
                <a:lnTo>
                  <a:pt x="234" y="546"/>
                </a:lnTo>
                <a:lnTo>
                  <a:pt x="233" y="544"/>
                </a:lnTo>
                <a:lnTo>
                  <a:pt x="231" y="542"/>
                </a:lnTo>
                <a:lnTo>
                  <a:pt x="230" y="541"/>
                </a:lnTo>
                <a:lnTo>
                  <a:pt x="229" y="539"/>
                </a:lnTo>
                <a:lnTo>
                  <a:pt x="228" y="538"/>
                </a:lnTo>
                <a:lnTo>
                  <a:pt x="228" y="537"/>
                </a:lnTo>
                <a:lnTo>
                  <a:pt x="227" y="537"/>
                </a:lnTo>
                <a:lnTo>
                  <a:pt x="227" y="536"/>
                </a:lnTo>
                <a:lnTo>
                  <a:pt x="228" y="535"/>
                </a:lnTo>
                <a:lnTo>
                  <a:pt x="229" y="534"/>
                </a:lnTo>
                <a:lnTo>
                  <a:pt x="230" y="533"/>
                </a:lnTo>
                <a:lnTo>
                  <a:pt x="232" y="532"/>
                </a:lnTo>
                <a:lnTo>
                  <a:pt x="233" y="531"/>
                </a:lnTo>
                <a:lnTo>
                  <a:pt x="236" y="529"/>
                </a:lnTo>
                <a:lnTo>
                  <a:pt x="238" y="527"/>
                </a:lnTo>
                <a:lnTo>
                  <a:pt x="240" y="525"/>
                </a:lnTo>
                <a:lnTo>
                  <a:pt x="243" y="523"/>
                </a:lnTo>
                <a:lnTo>
                  <a:pt x="247" y="521"/>
                </a:lnTo>
                <a:lnTo>
                  <a:pt x="250" y="518"/>
                </a:lnTo>
                <a:lnTo>
                  <a:pt x="254" y="515"/>
                </a:lnTo>
                <a:lnTo>
                  <a:pt x="258" y="512"/>
                </a:lnTo>
                <a:lnTo>
                  <a:pt x="262" y="509"/>
                </a:lnTo>
                <a:lnTo>
                  <a:pt x="266" y="505"/>
                </a:lnTo>
                <a:lnTo>
                  <a:pt x="271" y="501"/>
                </a:lnTo>
                <a:lnTo>
                  <a:pt x="275" y="497"/>
                </a:lnTo>
                <a:lnTo>
                  <a:pt x="280" y="493"/>
                </a:lnTo>
                <a:lnTo>
                  <a:pt x="284" y="489"/>
                </a:lnTo>
                <a:lnTo>
                  <a:pt x="289" y="485"/>
                </a:lnTo>
                <a:lnTo>
                  <a:pt x="294" y="480"/>
                </a:lnTo>
                <a:lnTo>
                  <a:pt x="298" y="475"/>
                </a:lnTo>
                <a:lnTo>
                  <a:pt x="303" y="470"/>
                </a:lnTo>
                <a:lnTo>
                  <a:pt x="308" y="465"/>
                </a:lnTo>
                <a:lnTo>
                  <a:pt x="312" y="460"/>
                </a:lnTo>
                <a:lnTo>
                  <a:pt x="317" y="454"/>
                </a:lnTo>
                <a:lnTo>
                  <a:pt x="322" y="449"/>
                </a:lnTo>
                <a:lnTo>
                  <a:pt x="327" y="443"/>
                </a:lnTo>
                <a:lnTo>
                  <a:pt x="331" y="437"/>
                </a:lnTo>
                <a:lnTo>
                  <a:pt x="336" y="430"/>
                </a:lnTo>
                <a:lnTo>
                  <a:pt x="341" y="424"/>
                </a:lnTo>
                <a:lnTo>
                  <a:pt x="346" y="418"/>
                </a:lnTo>
                <a:lnTo>
                  <a:pt x="350" y="411"/>
                </a:lnTo>
                <a:lnTo>
                  <a:pt x="355" y="404"/>
                </a:lnTo>
                <a:lnTo>
                  <a:pt x="360" y="398"/>
                </a:lnTo>
                <a:lnTo>
                  <a:pt x="364" y="391"/>
                </a:lnTo>
                <a:lnTo>
                  <a:pt x="368" y="384"/>
                </a:lnTo>
                <a:lnTo>
                  <a:pt x="373" y="377"/>
                </a:lnTo>
                <a:lnTo>
                  <a:pt x="377" y="370"/>
                </a:lnTo>
                <a:lnTo>
                  <a:pt x="381" y="363"/>
                </a:lnTo>
                <a:lnTo>
                  <a:pt x="385" y="356"/>
                </a:lnTo>
                <a:lnTo>
                  <a:pt x="389" y="348"/>
                </a:lnTo>
                <a:lnTo>
                  <a:pt x="393" y="341"/>
                </a:lnTo>
                <a:lnTo>
                  <a:pt x="396" y="333"/>
                </a:lnTo>
                <a:lnTo>
                  <a:pt x="400" y="326"/>
                </a:lnTo>
                <a:lnTo>
                  <a:pt x="404" y="318"/>
                </a:lnTo>
                <a:lnTo>
                  <a:pt x="407" y="310"/>
                </a:lnTo>
                <a:lnTo>
                  <a:pt x="410" y="302"/>
                </a:lnTo>
                <a:lnTo>
                  <a:pt x="414" y="294"/>
                </a:lnTo>
                <a:lnTo>
                  <a:pt x="417" y="286"/>
                </a:lnTo>
                <a:lnTo>
                  <a:pt x="420" y="278"/>
                </a:lnTo>
                <a:lnTo>
                  <a:pt x="423" y="270"/>
                </a:lnTo>
                <a:lnTo>
                  <a:pt x="425" y="261"/>
                </a:lnTo>
                <a:lnTo>
                  <a:pt x="428" y="253"/>
                </a:lnTo>
                <a:lnTo>
                  <a:pt x="430" y="244"/>
                </a:lnTo>
                <a:lnTo>
                  <a:pt x="433" y="236"/>
                </a:lnTo>
                <a:lnTo>
                  <a:pt x="435" y="227"/>
                </a:lnTo>
                <a:lnTo>
                  <a:pt x="437" y="218"/>
                </a:lnTo>
                <a:lnTo>
                  <a:pt x="439" y="209"/>
                </a:lnTo>
                <a:lnTo>
                  <a:pt x="441" y="200"/>
                </a:lnTo>
                <a:lnTo>
                  <a:pt x="443" y="191"/>
                </a:lnTo>
                <a:lnTo>
                  <a:pt x="444" y="182"/>
                </a:lnTo>
                <a:lnTo>
                  <a:pt x="446" y="173"/>
                </a:lnTo>
                <a:lnTo>
                  <a:pt x="447" y="164"/>
                </a:lnTo>
                <a:lnTo>
                  <a:pt x="448" y="155"/>
                </a:lnTo>
                <a:lnTo>
                  <a:pt x="449" y="146"/>
                </a:lnTo>
                <a:lnTo>
                  <a:pt x="450" y="138"/>
                </a:lnTo>
                <a:lnTo>
                  <a:pt x="451" y="130"/>
                </a:lnTo>
                <a:lnTo>
                  <a:pt x="452" y="121"/>
                </a:lnTo>
                <a:lnTo>
                  <a:pt x="452" y="113"/>
                </a:lnTo>
                <a:lnTo>
                  <a:pt x="452" y="105"/>
                </a:lnTo>
                <a:lnTo>
                  <a:pt x="453" y="97"/>
                </a:lnTo>
                <a:lnTo>
                  <a:pt x="453" y="90"/>
                </a:lnTo>
                <a:lnTo>
                  <a:pt x="453" y="82"/>
                </a:lnTo>
                <a:lnTo>
                  <a:pt x="452" y="75"/>
                </a:lnTo>
                <a:lnTo>
                  <a:pt x="452" y="68"/>
                </a:lnTo>
                <a:lnTo>
                  <a:pt x="452" y="61"/>
                </a:lnTo>
                <a:lnTo>
                  <a:pt x="451" y="54"/>
                </a:lnTo>
                <a:lnTo>
                  <a:pt x="450" y="47"/>
                </a:lnTo>
                <a:lnTo>
                  <a:pt x="450" y="41"/>
                </a:lnTo>
                <a:lnTo>
                  <a:pt x="449" y="35"/>
                </a:lnTo>
                <a:lnTo>
                  <a:pt x="449" y="30"/>
                </a:lnTo>
                <a:lnTo>
                  <a:pt x="448" y="25"/>
                </a:lnTo>
                <a:lnTo>
                  <a:pt x="448" y="21"/>
                </a:lnTo>
                <a:lnTo>
                  <a:pt x="447" y="17"/>
                </a:lnTo>
                <a:lnTo>
                  <a:pt x="447" y="13"/>
                </a:lnTo>
                <a:lnTo>
                  <a:pt x="447" y="10"/>
                </a:lnTo>
                <a:lnTo>
                  <a:pt x="447" y="7"/>
                </a:lnTo>
                <a:lnTo>
                  <a:pt x="446" y="5"/>
                </a:lnTo>
                <a:lnTo>
                  <a:pt x="446" y="3"/>
                </a:lnTo>
                <a:lnTo>
                  <a:pt x="446" y="1"/>
                </a:lnTo>
                <a:lnTo>
                  <a:pt x="446" y="0"/>
                </a:lnTo>
                <a:lnTo>
                  <a:pt x="445" y="1"/>
                </a:lnTo>
                <a:lnTo>
                  <a:pt x="444" y="2"/>
                </a:lnTo>
                <a:lnTo>
                  <a:pt x="442" y="4"/>
                </a:lnTo>
                <a:lnTo>
                  <a:pt x="440" y="6"/>
                </a:lnTo>
                <a:lnTo>
                  <a:pt x="438" y="9"/>
                </a:lnTo>
                <a:lnTo>
                  <a:pt x="435" y="12"/>
                </a:lnTo>
                <a:lnTo>
                  <a:pt x="431" y="16"/>
                </a:lnTo>
                <a:lnTo>
                  <a:pt x="428" y="20"/>
                </a:lnTo>
                <a:lnTo>
                  <a:pt x="423" y="25"/>
                </a:lnTo>
                <a:lnTo>
                  <a:pt x="418" y="30"/>
                </a:lnTo>
                <a:lnTo>
                  <a:pt x="413" y="36"/>
                </a:lnTo>
                <a:lnTo>
                  <a:pt x="408" y="42"/>
                </a:lnTo>
                <a:lnTo>
                  <a:pt x="402" y="49"/>
                </a:lnTo>
                <a:lnTo>
                  <a:pt x="395" y="56"/>
                </a:lnTo>
                <a:lnTo>
                  <a:pt x="388" y="64"/>
                </a:lnTo>
                <a:lnTo>
                  <a:pt x="381" y="72"/>
                </a:lnTo>
                <a:lnTo>
                  <a:pt x="375" y="79"/>
                </a:lnTo>
                <a:lnTo>
                  <a:pt x="368" y="86"/>
                </a:lnTo>
                <a:lnTo>
                  <a:pt x="363" y="92"/>
                </a:lnTo>
                <a:lnTo>
                  <a:pt x="358" y="98"/>
                </a:lnTo>
                <a:lnTo>
                  <a:pt x="353" y="104"/>
                </a:lnTo>
                <a:lnTo>
                  <a:pt x="349" y="108"/>
                </a:lnTo>
                <a:lnTo>
                  <a:pt x="345" y="113"/>
                </a:lnTo>
                <a:lnTo>
                  <a:pt x="341" y="116"/>
                </a:lnTo>
                <a:lnTo>
                  <a:pt x="338" y="120"/>
                </a:lnTo>
                <a:lnTo>
                  <a:pt x="336" y="123"/>
                </a:lnTo>
                <a:lnTo>
                  <a:pt x="334" y="125"/>
                </a:lnTo>
                <a:lnTo>
                  <a:pt x="332" y="127"/>
                </a:lnTo>
                <a:lnTo>
                  <a:pt x="331" y="128"/>
                </a:lnTo>
                <a:lnTo>
                  <a:pt x="331" y="129"/>
                </a:lnTo>
                <a:lnTo>
                  <a:pt x="330" y="129"/>
                </a:lnTo>
                <a:lnTo>
                  <a:pt x="329" y="129"/>
                </a:lnTo>
                <a:lnTo>
                  <a:pt x="327" y="128"/>
                </a:lnTo>
                <a:lnTo>
                  <a:pt x="325" y="128"/>
                </a:lnTo>
                <a:lnTo>
                  <a:pt x="321" y="127"/>
                </a:lnTo>
                <a:lnTo>
                  <a:pt x="317" y="126"/>
                </a:lnTo>
                <a:lnTo>
                  <a:pt x="313" y="125"/>
                </a:lnTo>
                <a:lnTo>
                  <a:pt x="307" y="124"/>
                </a:lnTo>
                <a:lnTo>
                  <a:pt x="301" y="123"/>
                </a:lnTo>
                <a:lnTo>
                  <a:pt x="294" y="121"/>
                </a:lnTo>
                <a:lnTo>
                  <a:pt x="287" y="120"/>
                </a:lnTo>
                <a:lnTo>
                  <a:pt x="278" y="118"/>
                </a:lnTo>
                <a:lnTo>
                  <a:pt x="269" y="116"/>
                </a:lnTo>
                <a:lnTo>
                  <a:pt x="260" y="114"/>
                </a:lnTo>
                <a:lnTo>
                  <a:pt x="249" y="112"/>
                </a:lnTo>
                <a:lnTo>
                  <a:pt x="238" y="109"/>
                </a:lnTo>
                <a:lnTo>
                  <a:pt x="227" y="107"/>
                </a:lnTo>
                <a:lnTo>
                  <a:pt x="216" y="105"/>
                </a:lnTo>
                <a:lnTo>
                  <a:pt x="207" y="103"/>
                </a:lnTo>
                <a:lnTo>
                  <a:pt x="197" y="101"/>
                </a:lnTo>
                <a:lnTo>
                  <a:pt x="189" y="99"/>
                </a:lnTo>
                <a:lnTo>
                  <a:pt x="182" y="98"/>
                </a:lnTo>
                <a:lnTo>
                  <a:pt x="175" y="96"/>
                </a:lnTo>
                <a:lnTo>
                  <a:pt x="169" y="95"/>
                </a:lnTo>
                <a:lnTo>
                  <a:pt x="163" y="94"/>
                </a:lnTo>
                <a:lnTo>
                  <a:pt x="158" y="93"/>
                </a:lnTo>
                <a:lnTo>
                  <a:pt x="155" y="92"/>
                </a:lnTo>
                <a:lnTo>
                  <a:pt x="151" y="91"/>
                </a:lnTo>
                <a:lnTo>
                  <a:pt x="149" y="91"/>
                </a:lnTo>
                <a:lnTo>
                  <a:pt x="147" y="90"/>
                </a:lnTo>
                <a:lnTo>
                  <a:pt x="146" y="90"/>
                </a:lnTo>
                <a:lnTo>
                  <a:pt x="145" y="90"/>
                </a:lnTo>
                <a:lnTo>
                  <a:pt x="145" y="91"/>
                </a:lnTo>
                <a:lnTo>
                  <a:pt x="145" y="92"/>
                </a:lnTo>
                <a:lnTo>
                  <a:pt x="145" y="94"/>
                </a:lnTo>
                <a:lnTo>
                  <a:pt x="145" y="95"/>
                </a:lnTo>
                <a:lnTo>
                  <a:pt x="145" y="97"/>
                </a:lnTo>
                <a:lnTo>
                  <a:pt x="144" y="99"/>
                </a:lnTo>
                <a:lnTo>
                  <a:pt x="144" y="102"/>
                </a:lnTo>
                <a:lnTo>
                  <a:pt x="144" y="105"/>
                </a:lnTo>
                <a:lnTo>
                  <a:pt x="143" y="108"/>
                </a:lnTo>
                <a:lnTo>
                  <a:pt x="143" y="111"/>
                </a:lnTo>
                <a:lnTo>
                  <a:pt x="143" y="115"/>
                </a:lnTo>
                <a:lnTo>
                  <a:pt x="142" y="119"/>
                </a:lnTo>
                <a:lnTo>
                  <a:pt x="142" y="123"/>
                </a:lnTo>
                <a:lnTo>
                  <a:pt x="141" y="127"/>
                </a:lnTo>
                <a:lnTo>
                  <a:pt x="141" y="132"/>
                </a:lnTo>
                <a:lnTo>
                  <a:pt x="140" y="137"/>
                </a:lnTo>
                <a:lnTo>
                  <a:pt x="139" y="141"/>
                </a:lnTo>
                <a:lnTo>
                  <a:pt x="138" y="146"/>
                </a:lnTo>
                <a:lnTo>
                  <a:pt x="137" y="150"/>
                </a:lnTo>
                <a:lnTo>
                  <a:pt x="136" y="155"/>
                </a:lnTo>
                <a:lnTo>
                  <a:pt x="135" y="160"/>
                </a:lnTo>
                <a:lnTo>
                  <a:pt x="133" y="164"/>
                </a:lnTo>
                <a:lnTo>
                  <a:pt x="132" y="169"/>
                </a:lnTo>
                <a:lnTo>
                  <a:pt x="130" y="173"/>
                </a:lnTo>
                <a:lnTo>
                  <a:pt x="129" y="178"/>
                </a:lnTo>
                <a:lnTo>
                  <a:pt x="127" y="183"/>
                </a:lnTo>
                <a:lnTo>
                  <a:pt x="125" y="187"/>
                </a:lnTo>
                <a:lnTo>
                  <a:pt x="123" y="192"/>
                </a:lnTo>
                <a:lnTo>
                  <a:pt x="121" y="196"/>
                </a:lnTo>
                <a:lnTo>
                  <a:pt x="119" y="201"/>
                </a:lnTo>
                <a:lnTo>
                  <a:pt x="116" y="206"/>
                </a:lnTo>
                <a:lnTo>
                  <a:pt x="114" y="210"/>
                </a:lnTo>
                <a:lnTo>
                  <a:pt x="112" y="214"/>
                </a:lnTo>
                <a:lnTo>
                  <a:pt x="109" y="219"/>
                </a:lnTo>
                <a:lnTo>
                  <a:pt x="107" y="223"/>
                </a:lnTo>
                <a:lnTo>
                  <a:pt x="104" y="227"/>
                </a:lnTo>
                <a:lnTo>
                  <a:pt x="101" y="231"/>
                </a:lnTo>
                <a:lnTo>
                  <a:pt x="98" y="235"/>
                </a:lnTo>
                <a:lnTo>
                  <a:pt x="95" y="238"/>
                </a:lnTo>
                <a:lnTo>
                  <a:pt x="93" y="242"/>
                </a:lnTo>
                <a:lnTo>
                  <a:pt x="90" y="246"/>
                </a:lnTo>
                <a:lnTo>
                  <a:pt x="86" y="249"/>
                </a:lnTo>
                <a:lnTo>
                  <a:pt x="83" y="252"/>
                </a:lnTo>
                <a:lnTo>
                  <a:pt x="80" y="256"/>
                </a:lnTo>
                <a:lnTo>
                  <a:pt x="77" y="259"/>
                </a:lnTo>
                <a:lnTo>
                  <a:pt x="73" y="262"/>
                </a:lnTo>
                <a:lnTo>
                  <a:pt x="70" y="265"/>
                </a:lnTo>
                <a:lnTo>
                  <a:pt x="67" y="268"/>
                </a:lnTo>
                <a:lnTo>
                  <a:pt x="64" y="270"/>
                </a:lnTo>
                <a:lnTo>
                  <a:pt x="61" y="272"/>
                </a:lnTo>
                <a:lnTo>
                  <a:pt x="59" y="275"/>
                </a:lnTo>
                <a:lnTo>
                  <a:pt x="57" y="277"/>
                </a:lnTo>
                <a:lnTo>
                  <a:pt x="55" y="278"/>
                </a:lnTo>
                <a:lnTo>
                  <a:pt x="53" y="280"/>
                </a:lnTo>
                <a:lnTo>
                  <a:pt x="51" y="281"/>
                </a:lnTo>
                <a:lnTo>
                  <a:pt x="50" y="283"/>
                </a:lnTo>
                <a:lnTo>
                  <a:pt x="49" y="284"/>
                </a:lnTo>
                <a:lnTo>
                  <a:pt x="48" y="285"/>
                </a:lnTo>
                <a:lnTo>
                  <a:pt x="47" y="285"/>
                </a:lnTo>
                <a:lnTo>
                  <a:pt x="47" y="286"/>
                </a:lnTo>
                <a:lnTo>
                  <a:pt x="46" y="286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4" name="Freeform 6"/>
          <p:cNvSpPr>
            <a:spLocks noChangeAspect="1"/>
          </p:cNvSpPr>
          <p:nvPr/>
        </p:nvSpPr>
        <p:spPr bwMode="gray">
          <a:xfrm>
            <a:off x="3475038" y="4552950"/>
            <a:ext cx="1865312" cy="1323975"/>
          </a:xfrm>
          <a:custGeom>
            <a:avLst/>
            <a:gdLst>
              <a:gd name="T0" fmla="*/ 2147483647 w 618"/>
              <a:gd name="T1" fmla="*/ 2147483647 h 420"/>
              <a:gd name="T2" fmla="*/ 2147483647 w 618"/>
              <a:gd name="T3" fmla="*/ 2147483647 h 420"/>
              <a:gd name="T4" fmla="*/ 2147483647 w 618"/>
              <a:gd name="T5" fmla="*/ 2147483647 h 420"/>
              <a:gd name="T6" fmla="*/ 2147483647 w 618"/>
              <a:gd name="T7" fmla="*/ 2147483647 h 420"/>
              <a:gd name="T8" fmla="*/ 2147483647 w 618"/>
              <a:gd name="T9" fmla="*/ 2147483647 h 420"/>
              <a:gd name="T10" fmla="*/ 2147483647 w 618"/>
              <a:gd name="T11" fmla="*/ 2147483647 h 420"/>
              <a:gd name="T12" fmla="*/ 2147483647 w 618"/>
              <a:gd name="T13" fmla="*/ 2147483647 h 420"/>
              <a:gd name="T14" fmla="*/ 2147483647 w 618"/>
              <a:gd name="T15" fmla="*/ 2147483647 h 420"/>
              <a:gd name="T16" fmla="*/ 2147483647 w 618"/>
              <a:gd name="T17" fmla="*/ 2147483647 h 420"/>
              <a:gd name="T18" fmla="*/ 2147483647 w 618"/>
              <a:gd name="T19" fmla="*/ 2147483647 h 420"/>
              <a:gd name="T20" fmla="*/ 2147483647 w 618"/>
              <a:gd name="T21" fmla="*/ 2147483647 h 420"/>
              <a:gd name="T22" fmla="*/ 2147483647 w 618"/>
              <a:gd name="T23" fmla="*/ 2147483647 h 420"/>
              <a:gd name="T24" fmla="*/ 2147483647 w 618"/>
              <a:gd name="T25" fmla="*/ 2147483647 h 420"/>
              <a:gd name="T26" fmla="*/ 2147483647 w 618"/>
              <a:gd name="T27" fmla="*/ 2147483647 h 420"/>
              <a:gd name="T28" fmla="*/ 2147483647 w 618"/>
              <a:gd name="T29" fmla="*/ 2147483647 h 420"/>
              <a:gd name="T30" fmla="*/ 0 w 618"/>
              <a:gd name="T31" fmla="*/ 2147483647 h 420"/>
              <a:gd name="T32" fmla="*/ 2147483647 w 618"/>
              <a:gd name="T33" fmla="*/ 2147483647 h 420"/>
              <a:gd name="T34" fmla="*/ 2147483647 w 618"/>
              <a:gd name="T35" fmla="*/ 2147483647 h 420"/>
              <a:gd name="T36" fmla="*/ 2147483647 w 618"/>
              <a:gd name="T37" fmla="*/ 2147483647 h 420"/>
              <a:gd name="T38" fmla="*/ 2147483647 w 618"/>
              <a:gd name="T39" fmla="*/ 2147483647 h 420"/>
              <a:gd name="T40" fmla="*/ 2147483647 w 618"/>
              <a:gd name="T41" fmla="*/ 2147483647 h 420"/>
              <a:gd name="T42" fmla="*/ 2147483647 w 618"/>
              <a:gd name="T43" fmla="*/ 2147483647 h 420"/>
              <a:gd name="T44" fmla="*/ 2147483647 w 618"/>
              <a:gd name="T45" fmla="*/ 2147483647 h 420"/>
              <a:gd name="T46" fmla="*/ 2147483647 w 618"/>
              <a:gd name="T47" fmla="*/ 2147483647 h 420"/>
              <a:gd name="T48" fmla="*/ 2147483647 w 618"/>
              <a:gd name="T49" fmla="*/ 2147483647 h 420"/>
              <a:gd name="T50" fmla="*/ 2147483647 w 618"/>
              <a:gd name="T51" fmla="*/ 2147483647 h 420"/>
              <a:gd name="T52" fmla="*/ 2147483647 w 618"/>
              <a:gd name="T53" fmla="*/ 2147483647 h 420"/>
              <a:gd name="T54" fmla="*/ 2147483647 w 618"/>
              <a:gd name="T55" fmla="*/ 2147483647 h 420"/>
              <a:gd name="T56" fmla="*/ 2147483647 w 618"/>
              <a:gd name="T57" fmla="*/ 2147483647 h 420"/>
              <a:gd name="T58" fmla="*/ 2147483647 w 618"/>
              <a:gd name="T59" fmla="*/ 2147483647 h 420"/>
              <a:gd name="T60" fmla="*/ 2147483647 w 618"/>
              <a:gd name="T61" fmla="*/ 2147483647 h 420"/>
              <a:gd name="T62" fmla="*/ 2147483647 w 618"/>
              <a:gd name="T63" fmla="*/ 2147483647 h 420"/>
              <a:gd name="T64" fmla="*/ 2147483647 w 618"/>
              <a:gd name="T65" fmla="*/ 2147483647 h 420"/>
              <a:gd name="T66" fmla="*/ 2147483647 w 618"/>
              <a:gd name="T67" fmla="*/ 2147483647 h 420"/>
              <a:gd name="T68" fmla="*/ 2147483647 w 618"/>
              <a:gd name="T69" fmla="*/ 2147483647 h 420"/>
              <a:gd name="T70" fmla="*/ 2147483647 w 618"/>
              <a:gd name="T71" fmla="*/ 2147483647 h 420"/>
              <a:gd name="T72" fmla="*/ 2147483647 w 618"/>
              <a:gd name="T73" fmla="*/ 2147483647 h 420"/>
              <a:gd name="T74" fmla="*/ 2147483647 w 618"/>
              <a:gd name="T75" fmla="*/ 2147483647 h 420"/>
              <a:gd name="T76" fmla="*/ 2147483647 w 618"/>
              <a:gd name="T77" fmla="*/ 2147483647 h 420"/>
              <a:gd name="T78" fmla="*/ 2147483647 w 618"/>
              <a:gd name="T79" fmla="*/ 2147483647 h 420"/>
              <a:gd name="T80" fmla="*/ 2147483647 w 618"/>
              <a:gd name="T81" fmla="*/ 2147483647 h 420"/>
              <a:gd name="T82" fmla="*/ 2147483647 w 618"/>
              <a:gd name="T83" fmla="*/ 2147483647 h 420"/>
              <a:gd name="T84" fmla="*/ 2147483647 w 618"/>
              <a:gd name="T85" fmla="*/ 2147483647 h 420"/>
              <a:gd name="T86" fmla="*/ 2147483647 w 618"/>
              <a:gd name="T87" fmla="*/ 2147483647 h 420"/>
              <a:gd name="T88" fmla="*/ 2147483647 w 618"/>
              <a:gd name="T89" fmla="*/ 2147483647 h 420"/>
              <a:gd name="T90" fmla="*/ 2147483647 w 618"/>
              <a:gd name="T91" fmla="*/ 2147483647 h 420"/>
              <a:gd name="T92" fmla="*/ 2147483647 w 618"/>
              <a:gd name="T93" fmla="*/ 2147483647 h 420"/>
              <a:gd name="T94" fmla="*/ 2147483647 w 618"/>
              <a:gd name="T95" fmla="*/ 2147483647 h 420"/>
              <a:gd name="T96" fmla="*/ 2147483647 w 618"/>
              <a:gd name="T97" fmla="*/ 2147483647 h 420"/>
              <a:gd name="T98" fmla="*/ 2147483647 w 618"/>
              <a:gd name="T99" fmla="*/ 2147483647 h 420"/>
              <a:gd name="T100" fmla="*/ 2147483647 w 618"/>
              <a:gd name="T101" fmla="*/ 2147483647 h 420"/>
              <a:gd name="T102" fmla="*/ 2147483647 w 618"/>
              <a:gd name="T103" fmla="*/ 2147483647 h 420"/>
              <a:gd name="T104" fmla="*/ 2147483647 w 618"/>
              <a:gd name="T105" fmla="*/ 2147483647 h 420"/>
              <a:gd name="T106" fmla="*/ 2147483647 w 618"/>
              <a:gd name="T107" fmla="*/ 2147483647 h 420"/>
              <a:gd name="T108" fmla="*/ 2147483647 w 618"/>
              <a:gd name="T109" fmla="*/ 2147483647 h 420"/>
              <a:gd name="T110" fmla="*/ 2147483647 w 618"/>
              <a:gd name="T111" fmla="*/ 2147483647 h 420"/>
              <a:gd name="T112" fmla="*/ 2147483647 w 618"/>
              <a:gd name="T113" fmla="*/ 2147483647 h 420"/>
              <a:gd name="T114" fmla="*/ 2147483647 w 618"/>
              <a:gd name="T115" fmla="*/ 2147483647 h 420"/>
              <a:gd name="T116" fmla="*/ 2147483647 w 618"/>
              <a:gd name="T117" fmla="*/ 2147483647 h 4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18"/>
              <a:gd name="T178" fmla="*/ 0 h 420"/>
              <a:gd name="T179" fmla="*/ 618 w 618"/>
              <a:gd name="T180" fmla="*/ 420 h 4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18" h="420">
                <a:moveTo>
                  <a:pt x="225" y="62"/>
                </a:moveTo>
                <a:lnTo>
                  <a:pt x="225" y="62"/>
                </a:lnTo>
                <a:lnTo>
                  <a:pt x="226" y="61"/>
                </a:lnTo>
                <a:lnTo>
                  <a:pt x="226" y="60"/>
                </a:lnTo>
                <a:lnTo>
                  <a:pt x="227" y="59"/>
                </a:lnTo>
                <a:lnTo>
                  <a:pt x="228" y="58"/>
                </a:lnTo>
                <a:lnTo>
                  <a:pt x="229" y="56"/>
                </a:lnTo>
                <a:lnTo>
                  <a:pt x="231" y="54"/>
                </a:lnTo>
                <a:lnTo>
                  <a:pt x="232" y="52"/>
                </a:lnTo>
                <a:lnTo>
                  <a:pt x="234" y="50"/>
                </a:lnTo>
                <a:lnTo>
                  <a:pt x="236" y="47"/>
                </a:lnTo>
                <a:lnTo>
                  <a:pt x="238" y="45"/>
                </a:lnTo>
                <a:lnTo>
                  <a:pt x="240" y="42"/>
                </a:lnTo>
                <a:lnTo>
                  <a:pt x="243" y="38"/>
                </a:lnTo>
                <a:lnTo>
                  <a:pt x="245" y="35"/>
                </a:lnTo>
                <a:lnTo>
                  <a:pt x="248" y="31"/>
                </a:lnTo>
                <a:lnTo>
                  <a:pt x="251" y="27"/>
                </a:lnTo>
                <a:lnTo>
                  <a:pt x="253" y="24"/>
                </a:lnTo>
                <a:lnTo>
                  <a:pt x="256" y="20"/>
                </a:lnTo>
                <a:lnTo>
                  <a:pt x="258" y="17"/>
                </a:lnTo>
                <a:lnTo>
                  <a:pt x="260" y="14"/>
                </a:lnTo>
                <a:lnTo>
                  <a:pt x="262" y="12"/>
                </a:lnTo>
                <a:lnTo>
                  <a:pt x="264" y="10"/>
                </a:lnTo>
                <a:lnTo>
                  <a:pt x="265" y="7"/>
                </a:lnTo>
                <a:lnTo>
                  <a:pt x="267" y="6"/>
                </a:lnTo>
                <a:lnTo>
                  <a:pt x="268" y="4"/>
                </a:lnTo>
                <a:lnTo>
                  <a:pt x="269" y="3"/>
                </a:lnTo>
                <a:lnTo>
                  <a:pt x="270" y="2"/>
                </a:lnTo>
                <a:lnTo>
                  <a:pt x="270" y="1"/>
                </a:lnTo>
                <a:lnTo>
                  <a:pt x="271" y="0"/>
                </a:lnTo>
                <a:lnTo>
                  <a:pt x="270" y="0"/>
                </a:lnTo>
                <a:lnTo>
                  <a:pt x="269" y="0"/>
                </a:lnTo>
                <a:lnTo>
                  <a:pt x="267" y="2"/>
                </a:lnTo>
                <a:lnTo>
                  <a:pt x="263" y="3"/>
                </a:lnTo>
                <a:lnTo>
                  <a:pt x="259" y="5"/>
                </a:lnTo>
                <a:lnTo>
                  <a:pt x="254" y="7"/>
                </a:lnTo>
                <a:lnTo>
                  <a:pt x="248" y="10"/>
                </a:lnTo>
                <a:lnTo>
                  <a:pt x="240" y="13"/>
                </a:lnTo>
                <a:lnTo>
                  <a:pt x="232" y="17"/>
                </a:lnTo>
                <a:lnTo>
                  <a:pt x="223" y="21"/>
                </a:lnTo>
                <a:lnTo>
                  <a:pt x="213" y="25"/>
                </a:lnTo>
                <a:lnTo>
                  <a:pt x="202" y="30"/>
                </a:lnTo>
                <a:lnTo>
                  <a:pt x="191" y="36"/>
                </a:lnTo>
                <a:lnTo>
                  <a:pt x="178" y="41"/>
                </a:lnTo>
                <a:lnTo>
                  <a:pt x="164" y="47"/>
                </a:lnTo>
                <a:lnTo>
                  <a:pt x="149" y="54"/>
                </a:lnTo>
                <a:lnTo>
                  <a:pt x="134" y="61"/>
                </a:lnTo>
                <a:lnTo>
                  <a:pt x="121" y="67"/>
                </a:lnTo>
                <a:lnTo>
                  <a:pt x="108" y="73"/>
                </a:lnTo>
                <a:lnTo>
                  <a:pt x="96" y="78"/>
                </a:lnTo>
                <a:lnTo>
                  <a:pt x="85" y="83"/>
                </a:lnTo>
                <a:lnTo>
                  <a:pt x="75" y="87"/>
                </a:lnTo>
                <a:lnTo>
                  <a:pt x="66" y="91"/>
                </a:lnTo>
                <a:lnTo>
                  <a:pt x="58" y="95"/>
                </a:lnTo>
                <a:lnTo>
                  <a:pt x="51" y="98"/>
                </a:lnTo>
                <a:lnTo>
                  <a:pt x="44" y="101"/>
                </a:lnTo>
                <a:lnTo>
                  <a:pt x="39" y="103"/>
                </a:lnTo>
                <a:lnTo>
                  <a:pt x="35" y="105"/>
                </a:lnTo>
                <a:lnTo>
                  <a:pt x="32" y="107"/>
                </a:lnTo>
                <a:lnTo>
                  <a:pt x="29" y="108"/>
                </a:lnTo>
                <a:lnTo>
                  <a:pt x="28" y="108"/>
                </a:lnTo>
                <a:lnTo>
                  <a:pt x="27" y="108"/>
                </a:lnTo>
                <a:lnTo>
                  <a:pt x="27" y="109"/>
                </a:lnTo>
                <a:lnTo>
                  <a:pt x="27" y="111"/>
                </a:lnTo>
                <a:lnTo>
                  <a:pt x="27" y="113"/>
                </a:lnTo>
                <a:lnTo>
                  <a:pt x="26" y="117"/>
                </a:lnTo>
                <a:lnTo>
                  <a:pt x="26" y="122"/>
                </a:lnTo>
                <a:lnTo>
                  <a:pt x="25" y="127"/>
                </a:lnTo>
                <a:lnTo>
                  <a:pt x="25" y="134"/>
                </a:lnTo>
                <a:lnTo>
                  <a:pt x="24" y="142"/>
                </a:lnTo>
                <a:lnTo>
                  <a:pt x="23" y="151"/>
                </a:lnTo>
                <a:lnTo>
                  <a:pt x="22" y="161"/>
                </a:lnTo>
                <a:lnTo>
                  <a:pt x="21" y="172"/>
                </a:lnTo>
                <a:lnTo>
                  <a:pt x="20" y="184"/>
                </a:lnTo>
                <a:lnTo>
                  <a:pt x="18" y="197"/>
                </a:lnTo>
                <a:lnTo>
                  <a:pt x="17" y="211"/>
                </a:lnTo>
                <a:lnTo>
                  <a:pt x="15" y="226"/>
                </a:lnTo>
                <a:lnTo>
                  <a:pt x="13" y="242"/>
                </a:lnTo>
                <a:lnTo>
                  <a:pt x="12" y="258"/>
                </a:lnTo>
                <a:lnTo>
                  <a:pt x="10" y="273"/>
                </a:lnTo>
                <a:lnTo>
                  <a:pt x="9" y="287"/>
                </a:lnTo>
                <a:lnTo>
                  <a:pt x="7" y="300"/>
                </a:lnTo>
                <a:lnTo>
                  <a:pt x="6" y="312"/>
                </a:lnTo>
                <a:lnTo>
                  <a:pt x="5" y="323"/>
                </a:lnTo>
                <a:lnTo>
                  <a:pt x="4" y="333"/>
                </a:lnTo>
                <a:lnTo>
                  <a:pt x="3" y="342"/>
                </a:lnTo>
                <a:lnTo>
                  <a:pt x="2" y="350"/>
                </a:lnTo>
                <a:lnTo>
                  <a:pt x="1" y="357"/>
                </a:lnTo>
                <a:lnTo>
                  <a:pt x="1" y="363"/>
                </a:lnTo>
                <a:lnTo>
                  <a:pt x="0" y="367"/>
                </a:lnTo>
                <a:lnTo>
                  <a:pt x="0" y="371"/>
                </a:lnTo>
                <a:lnTo>
                  <a:pt x="0" y="374"/>
                </a:lnTo>
                <a:lnTo>
                  <a:pt x="0" y="375"/>
                </a:lnTo>
                <a:lnTo>
                  <a:pt x="0" y="376"/>
                </a:lnTo>
                <a:lnTo>
                  <a:pt x="0" y="375"/>
                </a:lnTo>
                <a:lnTo>
                  <a:pt x="1" y="374"/>
                </a:lnTo>
                <a:lnTo>
                  <a:pt x="2" y="373"/>
                </a:lnTo>
                <a:lnTo>
                  <a:pt x="3" y="371"/>
                </a:lnTo>
                <a:lnTo>
                  <a:pt x="4" y="370"/>
                </a:lnTo>
                <a:lnTo>
                  <a:pt x="5" y="368"/>
                </a:lnTo>
                <a:lnTo>
                  <a:pt x="7" y="366"/>
                </a:lnTo>
                <a:lnTo>
                  <a:pt x="8" y="363"/>
                </a:lnTo>
                <a:lnTo>
                  <a:pt x="10" y="361"/>
                </a:lnTo>
                <a:lnTo>
                  <a:pt x="12" y="358"/>
                </a:lnTo>
                <a:lnTo>
                  <a:pt x="14" y="355"/>
                </a:lnTo>
                <a:lnTo>
                  <a:pt x="17" y="352"/>
                </a:lnTo>
                <a:lnTo>
                  <a:pt x="19" y="348"/>
                </a:lnTo>
                <a:lnTo>
                  <a:pt x="22" y="344"/>
                </a:lnTo>
                <a:lnTo>
                  <a:pt x="25" y="341"/>
                </a:lnTo>
                <a:lnTo>
                  <a:pt x="27" y="337"/>
                </a:lnTo>
                <a:lnTo>
                  <a:pt x="30" y="334"/>
                </a:lnTo>
                <a:lnTo>
                  <a:pt x="32" y="331"/>
                </a:lnTo>
                <a:lnTo>
                  <a:pt x="34" y="328"/>
                </a:lnTo>
                <a:lnTo>
                  <a:pt x="36" y="325"/>
                </a:lnTo>
                <a:lnTo>
                  <a:pt x="37" y="323"/>
                </a:lnTo>
                <a:lnTo>
                  <a:pt x="39" y="321"/>
                </a:lnTo>
                <a:lnTo>
                  <a:pt x="40" y="319"/>
                </a:lnTo>
                <a:lnTo>
                  <a:pt x="41" y="318"/>
                </a:lnTo>
                <a:lnTo>
                  <a:pt x="42" y="316"/>
                </a:lnTo>
                <a:lnTo>
                  <a:pt x="43" y="315"/>
                </a:lnTo>
                <a:lnTo>
                  <a:pt x="44" y="314"/>
                </a:lnTo>
                <a:lnTo>
                  <a:pt x="44" y="313"/>
                </a:lnTo>
                <a:lnTo>
                  <a:pt x="45" y="313"/>
                </a:lnTo>
                <a:lnTo>
                  <a:pt x="45" y="314"/>
                </a:lnTo>
                <a:lnTo>
                  <a:pt x="46" y="314"/>
                </a:lnTo>
                <a:lnTo>
                  <a:pt x="47" y="315"/>
                </a:lnTo>
                <a:lnTo>
                  <a:pt x="48" y="316"/>
                </a:lnTo>
                <a:lnTo>
                  <a:pt x="50" y="317"/>
                </a:lnTo>
                <a:lnTo>
                  <a:pt x="51" y="318"/>
                </a:lnTo>
                <a:lnTo>
                  <a:pt x="53" y="319"/>
                </a:lnTo>
                <a:lnTo>
                  <a:pt x="55" y="320"/>
                </a:lnTo>
                <a:lnTo>
                  <a:pt x="57" y="322"/>
                </a:lnTo>
                <a:lnTo>
                  <a:pt x="59" y="323"/>
                </a:lnTo>
                <a:lnTo>
                  <a:pt x="62" y="325"/>
                </a:lnTo>
                <a:lnTo>
                  <a:pt x="65" y="327"/>
                </a:lnTo>
                <a:lnTo>
                  <a:pt x="68" y="329"/>
                </a:lnTo>
                <a:lnTo>
                  <a:pt x="71" y="331"/>
                </a:lnTo>
                <a:lnTo>
                  <a:pt x="75" y="334"/>
                </a:lnTo>
                <a:lnTo>
                  <a:pt x="78" y="336"/>
                </a:lnTo>
                <a:lnTo>
                  <a:pt x="82" y="339"/>
                </a:lnTo>
                <a:lnTo>
                  <a:pt x="86" y="341"/>
                </a:lnTo>
                <a:lnTo>
                  <a:pt x="91" y="344"/>
                </a:lnTo>
                <a:lnTo>
                  <a:pt x="96" y="346"/>
                </a:lnTo>
                <a:lnTo>
                  <a:pt x="101" y="349"/>
                </a:lnTo>
                <a:lnTo>
                  <a:pt x="106" y="352"/>
                </a:lnTo>
                <a:lnTo>
                  <a:pt x="111" y="355"/>
                </a:lnTo>
                <a:lnTo>
                  <a:pt x="117" y="358"/>
                </a:lnTo>
                <a:lnTo>
                  <a:pt x="123" y="360"/>
                </a:lnTo>
                <a:lnTo>
                  <a:pt x="129" y="363"/>
                </a:lnTo>
                <a:lnTo>
                  <a:pt x="136" y="367"/>
                </a:lnTo>
                <a:lnTo>
                  <a:pt x="142" y="370"/>
                </a:lnTo>
                <a:lnTo>
                  <a:pt x="149" y="373"/>
                </a:lnTo>
                <a:lnTo>
                  <a:pt x="157" y="376"/>
                </a:lnTo>
                <a:lnTo>
                  <a:pt x="164" y="379"/>
                </a:lnTo>
                <a:lnTo>
                  <a:pt x="172" y="383"/>
                </a:lnTo>
                <a:lnTo>
                  <a:pt x="179" y="386"/>
                </a:lnTo>
                <a:lnTo>
                  <a:pt x="187" y="388"/>
                </a:lnTo>
                <a:lnTo>
                  <a:pt x="195" y="391"/>
                </a:lnTo>
                <a:lnTo>
                  <a:pt x="204" y="394"/>
                </a:lnTo>
                <a:lnTo>
                  <a:pt x="212" y="396"/>
                </a:lnTo>
                <a:lnTo>
                  <a:pt x="221" y="399"/>
                </a:lnTo>
                <a:lnTo>
                  <a:pt x="230" y="401"/>
                </a:lnTo>
                <a:lnTo>
                  <a:pt x="239" y="403"/>
                </a:lnTo>
                <a:lnTo>
                  <a:pt x="248" y="405"/>
                </a:lnTo>
                <a:lnTo>
                  <a:pt x="257" y="407"/>
                </a:lnTo>
                <a:lnTo>
                  <a:pt x="267" y="409"/>
                </a:lnTo>
                <a:lnTo>
                  <a:pt x="276" y="411"/>
                </a:lnTo>
                <a:lnTo>
                  <a:pt x="286" y="412"/>
                </a:lnTo>
                <a:lnTo>
                  <a:pt x="296" y="414"/>
                </a:lnTo>
                <a:lnTo>
                  <a:pt x="306" y="415"/>
                </a:lnTo>
                <a:lnTo>
                  <a:pt x="316" y="416"/>
                </a:lnTo>
                <a:lnTo>
                  <a:pt x="326" y="417"/>
                </a:lnTo>
                <a:lnTo>
                  <a:pt x="336" y="418"/>
                </a:lnTo>
                <a:lnTo>
                  <a:pt x="346" y="418"/>
                </a:lnTo>
                <a:lnTo>
                  <a:pt x="356" y="419"/>
                </a:lnTo>
                <a:lnTo>
                  <a:pt x="366" y="419"/>
                </a:lnTo>
                <a:lnTo>
                  <a:pt x="376" y="419"/>
                </a:lnTo>
                <a:lnTo>
                  <a:pt x="386" y="419"/>
                </a:lnTo>
                <a:lnTo>
                  <a:pt x="396" y="418"/>
                </a:lnTo>
                <a:lnTo>
                  <a:pt x="406" y="417"/>
                </a:lnTo>
                <a:lnTo>
                  <a:pt x="416" y="417"/>
                </a:lnTo>
                <a:lnTo>
                  <a:pt x="425" y="416"/>
                </a:lnTo>
                <a:lnTo>
                  <a:pt x="435" y="414"/>
                </a:lnTo>
                <a:lnTo>
                  <a:pt x="445" y="413"/>
                </a:lnTo>
                <a:lnTo>
                  <a:pt x="455" y="411"/>
                </a:lnTo>
                <a:lnTo>
                  <a:pt x="464" y="409"/>
                </a:lnTo>
                <a:lnTo>
                  <a:pt x="474" y="408"/>
                </a:lnTo>
                <a:lnTo>
                  <a:pt x="483" y="406"/>
                </a:lnTo>
                <a:lnTo>
                  <a:pt x="492" y="404"/>
                </a:lnTo>
                <a:lnTo>
                  <a:pt x="500" y="402"/>
                </a:lnTo>
                <a:lnTo>
                  <a:pt x="508" y="400"/>
                </a:lnTo>
                <a:lnTo>
                  <a:pt x="516" y="398"/>
                </a:lnTo>
                <a:lnTo>
                  <a:pt x="524" y="396"/>
                </a:lnTo>
                <a:lnTo>
                  <a:pt x="531" y="393"/>
                </a:lnTo>
                <a:lnTo>
                  <a:pt x="538" y="391"/>
                </a:lnTo>
                <a:lnTo>
                  <a:pt x="545" y="389"/>
                </a:lnTo>
                <a:lnTo>
                  <a:pt x="552" y="387"/>
                </a:lnTo>
                <a:lnTo>
                  <a:pt x="558" y="384"/>
                </a:lnTo>
                <a:lnTo>
                  <a:pt x="564" y="382"/>
                </a:lnTo>
                <a:lnTo>
                  <a:pt x="570" y="379"/>
                </a:lnTo>
                <a:lnTo>
                  <a:pt x="575" y="377"/>
                </a:lnTo>
                <a:lnTo>
                  <a:pt x="580" y="374"/>
                </a:lnTo>
                <a:lnTo>
                  <a:pt x="585" y="372"/>
                </a:lnTo>
                <a:lnTo>
                  <a:pt x="589" y="370"/>
                </a:lnTo>
                <a:lnTo>
                  <a:pt x="593" y="368"/>
                </a:lnTo>
                <a:lnTo>
                  <a:pt x="597" y="366"/>
                </a:lnTo>
                <a:lnTo>
                  <a:pt x="601" y="364"/>
                </a:lnTo>
                <a:lnTo>
                  <a:pt x="604" y="363"/>
                </a:lnTo>
                <a:lnTo>
                  <a:pt x="607" y="361"/>
                </a:lnTo>
                <a:lnTo>
                  <a:pt x="609" y="360"/>
                </a:lnTo>
                <a:lnTo>
                  <a:pt x="611" y="359"/>
                </a:lnTo>
                <a:lnTo>
                  <a:pt x="613" y="358"/>
                </a:lnTo>
                <a:lnTo>
                  <a:pt x="615" y="358"/>
                </a:lnTo>
                <a:lnTo>
                  <a:pt x="616" y="357"/>
                </a:lnTo>
                <a:lnTo>
                  <a:pt x="617" y="357"/>
                </a:lnTo>
                <a:lnTo>
                  <a:pt x="617" y="356"/>
                </a:lnTo>
                <a:lnTo>
                  <a:pt x="616" y="356"/>
                </a:lnTo>
                <a:lnTo>
                  <a:pt x="614" y="355"/>
                </a:lnTo>
                <a:lnTo>
                  <a:pt x="612" y="354"/>
                </a:lnTo>
                <a:lnTo>
                  <a:pt x="610" y="353"/>
                </a:lnTo>
                <a:lnTo>
                  <a:pt x="606" y="351"/>
                </a:lnTo>
                <a:lnTo>
                  <a:pt x="602" y="350"/>
                </a:lnTo>
                <a:lnTo>
                  <a:pt x="598" y="347"/>
                </a:lnTo>
                <a:lnTo>
                  <a:pt x="592" y="345"/>
                </a:lnTo>
                <a:lnTo>
                  <a:pt x="587" y="343"/>
                </a:lnTo>
                <a:lnTo>
                  <a:pt x="580" y="340"/>
                </a:lnTo>
                <a:lnTo>
                  <a:pt x="573" y="337"/>
                </a:lnTo>
                <a:lnTo>
                  <a:pt x="566" y="333"/>
                </a:lnTo>
                <a:lnTo>
                  <a:pt x="557" y="329"/>
                </a:lnTo>
                <a:lnTo>
                  <a:pt x="549" y="325"/>
                </a:lnTo>
                <a:lnTo>
                  <a:pt x="539" y="321"/>
                </a:lnTo>
                <a:lnTo>
                  <a:pt x="530" y="317"/>
                </a:lnTo>
                <a:lnTo>
                  <a:pt x="521" y="313"/>
                </a:lnTo>
                <a:lnTo>
                  <a:pt x="513" y="309"/>
                </a:lnTo>
                <a:lnTo>
                  <a:pt x="505" y="306"/>
                </a:lnTo>
                <a:lnTo>
                  <a:pt x="498" y="303"/>
                </a:lnTo>
                <a:lnTo>
                  <a:pt x="492" y="300"/>
                </a:lnTo>
                <a:lnTo>
                  <a:pt x="486" y="297"/>
                </a:lnTo>
                <a:lnTo>
                  <a:pt x="481" y="295"/>
                </a:lnTo>
                <a:lnTo>
                  <a:pt x="476" y="293"/>
                </a:lnTo>
                <a:lnTo>
                  <a:pt x="472" y="291"/>
                </a:lnTo>
                <a:lnTo>
                  <a:pt x="469" y="290"/>
                </a:lnTo>
                <a:lnTo>
                  <a:pt x="466" y="288"/>
                </a:lnTo>
                <a:lnTo>
                  <a:pt x="464" y="287"/>
                </a:lnTo>
                <a:lnTo>
                  <a:pt x="462" y="287"/>
                </a:lnTo>
                <a:lnTo>
                  <a:pt x="461" y="286"/>
                </a:lnTo>
                <a:lnTo>
                  <a:pt x="461" y="285"/>
                </a:lnTo>
                <a:lnTo>
                  <a:pt x="461" y="283"/>
                </a:lnTo>
                <a:lnTo>
                  <a:pt x="461" y="280"/>
                </a:lnTo>
                <a:lnTo>
                  <a:pt x="460" y="277"/>
                </a:lnTo>
                <a:lnTo>
                  <a:pt x="460" y="273"/>
                </a:lnTo>
                <a:lnTo>
                  <a:pt x="459" y="268"/>
                </a:lnTo>
                <a:lnTo>
                  <a:pt x="459" y="263"/>
                </a:lnTo>
                <a:lnTo>
                  <a:pt x="458" y="256"/>
                </a:lnTo>
                <a:lnTo>
                  <a:pt x="457" y="249"/>
                </a:lnTo>
                <a:lnTo>
                  <a:pt x="456" y="241"/>
                </a:lnTo>
                <a:lnTo>
                  <a:pt x="455" y="233"/>
                </a:lnTo>
                <a:lnTo>
                  <a:pt x="454" y="224"/>
                </a:lnTo>
                <a:lnTo>
                  <a:pt x="453" y="214"/>
                </a:lnTo>
                <a:lnTo>
                  <a:pt x="452" y="203"/>
                </a:lnTo>
                <a:lnTo>
                  <a:pt x="451" y="191"/>
                </a:lnTo>
                <a:lnTo>
                  <a:pt x="450" y="180"/>
                </a:lnTo>
                <a:lnTo>
                  <a:pt x="449" y="169"/>
                </a:lnTo>
                <a:lnTo>
                  <a:pt x="448" y="159"/>
                </a:lnTo>
                <a:lnTo>
                  <a:pt x="447" y="150"/>
                </a:lnTo>
                <a:lnTo>
                  <a:pt x="446" y="141"/>
                </a:lnTo>
                <a:lnTo>
                  <a:pt x="445" y="134"/>
                </a:lnTo>
                <a:lnTo>
                  <a:pt x="444" y="127"/>
                </a:lnTo>
                <a:lnTo>
                  <a:pt x="443" y="120"/>
                </a:lnTo>
                <a:lnTo>
                  <a:pt x="443" y="115"/>
                </a:lnTo>
                <a:lnTo>
                  <a:pt x="442" y="110"/>
                </a:lnTo>
                <a:lnTo>
                  <a:pt x="442" y="106"/>
                </a:lnTo>
                <a:lnTo>
                  <a:pt x="441" y="103"/>
                </a:lnTo>
                <a:lnTo>
                  <a:pt x="441" y="100"/>
                </a:lnTo>
                <a:lnTo>
                  <a:pt x="441" y="98"/>
                </a:lnTo>
                <a:lnTo>
                  <a:pt x="441" y="97"/>
                </a:lnTo>
                <a:lnTo>
                  <a:pt x="440" y="97"/>
                </a:lnTo>
                <a:lnTo>
                  <a:pt x="439" y="97"/>
                </a:lnTo>
                <a:lnTo>
                  <a:pt x="438" y="97"/>
                </a:lnTo>
                <a:lnTo>
                  <a:pt x="436" y="98"/>
                </a:lnTo>
                <a:lnTo>
                  <a:pt x="435" y="98"/>
                </a:lnTo>
                <a:lnTo>
                  <a:pt x="433" y="99"/>
                </a:lnTo>
                <a:lnTo>
                  <a:pt x="431" y="99"/>
                </a:lnTo>
                <a:lnTo>
                  <a:pt x="428" y="100"/>
                </a:lnTo>
                <a:lnTo>
                  <a:pt x="425" y="100"/>
                </a:lnTo>
                <a:lnTo>
                  <a:pt x="423" y="101"/>
                </a:lnTo>
                <a:lnTo>
                  <a:pt x="419" y="102"/>
                </a:lnTo>
                <a:lnTo>
                  <a:pt x="416" y="103"/>
                </a:lnTo>
                <a:lnTo>
                  <a:pt x="412" y="104"/>
                </a:lnTo>
                <a:lnTo>
                  <a:pt x="408" y="105"/>
                </a:lnTo>
                <a:lnTo>
                  <a:pt x="404" y="106"/>
                </a:lnTo>
                <a:lnTo>
                  <a:pt x="400" y="106"/>
                </a:lnTo>
                <a:lnTo>
                  <a:pt x="396" y="107"/>
                </a:lnTo>
                <a:lnTo>
                  <a:pt x="391" y="108"/>
                </a:lnTo>
                <a:lnTo>
                  <a:pt x="387" y="108"/>
                </a:lnTo>
                <a:lnTo>
                  <a:pt x="382" y="109"/>
                </a:lnTo>
                <a:lnTo>
                  <a:pt x="377" y="109"/>
                </a:lnTo>
                <a:lnTo>
                  <a:pt x="372" y="109"/>
                </a:lnTo>
                <a:lnTo>
                  <a:pt x="367" y="109"/>
                </a:lnTo>
                <a:lnTo>
                  <a:pt x="362" y="109"/>
                </a:lnTo>
                <a:lnTo>
                  <a:pt x="357" y="108"/>
                </a:lnTo>
                <a:lnTo>
                  <a:pt x="352" y="108"/>
                </a:lnTo>
                <a:lnTo>
                  <a:pt x="346" y="108"/>
                </a:lnTo>
                <a:lnTo>
                  <a:pt x="341" y="107"/>
                </a:lnTo>
                <a:lnTo>
                  <a:pt x="335" y="106"/>
                </a:lnTo>
                <a:lnTo>
                  <a:pt x="329" y="105"/>
                </a:lnTo>
                <a:lnTo>
                  <a:pt x="323" y="104"/>
                </a:lnTo>
                <a:lnTo>
                  <a:pt x="318" y="103"/>
                </a:lnTo>
                <a:lnTo>
                  <a:pt x="312" y="102"/>
                </a:lnTo>
                <a:lnTo>
                  <a:pt x="307" y="101"/>
                </a:lnTo>
                <a:lnTo>
                  <a:pt x="302" y="100"/>
                </a:lnTo>
                <a:lnTo>
                  <a:pt x="297" y="98"/>
                </a:lnTo>
                <a:lnTo>
                  <a:pt x="292" y="97"/>
                </a:lnTo>
                <a:lnTo>
                  <a:pt x="287" y="95"/>
                </a:lnTo>
                <a:lnTo>
                  <a:pt x="282" y="94"/>
                </a:lnTo>
                <a:lnTo>
                  <a:pt x="278" y="92"/>
                </a:lnTo>
                <a:lnTo>
                  <a:pt x="274" y="90"/>
                </a:lnTo>
                <a:lnTo>
                  <a:pt x="269" y="88"/>
                </a:lnTo>
                <a:lnTo>
                  <a:pt x="265" y="86"/>
                </a:lnTo>
                <a:lnTo>
                  <a:pt x="261" y="84"/>
                </a:lnTo>
                <a:lnTo>
                  <a:pt x="258" y="82"/>
                </a:lnTo>
                <a:lnTo>
                  <a:pt x="254" y="80"/>
                </a:lnTo>
                <a:lnTo>
                  <a:pt x="250" y="78"/>
                </a:lnTo>
                <a:lnTo>
                  <a:pt x="247" y="76"/>
                </a:lnTo>
                <a:lnTo>
                  <a:pt x="244" y="74"/>
                </a:lnTo>
                <a:lnTo>
                  <a:pt x="241" y="72"/>
                </a:lnTo>
                <a:lnTo>
                  <a:pt x="239" y="71"/>
                </a:lnTo>
                <a:lnTo>
                  <a:pt x="236" y="69"/>
                </a:lnTo>
                <a:lnTo>
                  <a:pt x="234" y="68"/>
                </a:lnTo>
                <a:lnTo>
                  <a:pt x="232" y="67"/>
                </a:lnTo>
                <a:lnTo>
                  <a:pt x="231" y="66"/>
                </a:lnTo>
                <a:lnTo>
                  <a:pt x="229" y="65"/>
                </a:lnTo>
                <a:lnTo>
                  <a:pt x="228" y="64"/>
                </a:lnTo>
                <a:lnTo>
                  <a:pt x="227" y="63"/>
                </a:lnTo>
                <a:lnTo>
                  <a:pt x="226" y="63"/>
                </a:lnTo>
                <a:lnTo>
                  <a:pt x="225" y="62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5" name="Freeform 7"/>
          <p:cNvSpPr>
            <a:spLocks noChangeAspect="1"/>
          </p:cNvSpPr>
          <p:nvPr/>
        </p:nvSpPr>
        <p:spPr bwMode="gray">
          <a:xfrm>
            <a:off x="2789238" y="3346450"/>
            <a:ext cx="1330325" cy="2038350"/>
          </a:xfrm>
          <a:custGeom>
            <a:avLst/>
            <a:gdLst>
              <a:gd name="T0" fmla="*/ 2147483647 w 440"/>
              <a:gd name="T1" fmla="*/ 2147483647 h 647"/>
              <a:gd name="T2" fmla="*/ 2147483647 w 440"/>
              <a:gd name="T3" fmla="*/ 2147483647 h 647"/>
              <a:gd name="T4" fmla="*/ 0 w 440"/>
              <a:gd name="T5" fmla="*/ 2147483647 h 647"/>
              <a:gd name="T6" fmla="*/ 2147483647 w 440"/>
              <a:gd name="T7" fmla="*/ 2147483647 h 647"/>
              <a:gd name="T8" fmla="*/ 2147483647 w 440"/>
              <a:gd name="T9" fmla="*/ 2147483647 h 647"/>
              <a:gd name="T10" fmla="*/ 2147483647 w 440"/>
              <a:gd name="T11" fmla="*/ 2147483647 h 647"/>
              <a:gd name="T12" fmla="*/ 2147483647 w 440"/>
              <a:gd name="T13" fmla="*/ 2147483647 h 647"/>
              <a:gd name="T14" fmla="*/ 2147483647 w 440"/>
              <a:gd name="T15" fmla="*/ 0 h 647"/>
              <a:gd name="T16" fmla="*/ 2147483647 w 440"/>
              <a:gd name="T17" fmla="*/ 2147483647 h 647"/>
              <a:gd name="T18" fmla="*/ 2147483647 w 440"/>
              <a:gd name="T19" fmla="*/ 2147483647 h 647"/>
              <a:gd name="T20" fmla="*/ 2147483647 w 440"/>
              <a:gd name="T21" fmla="*/ 2147483647 h 647"/>
              <a:gd name="T22" fmla="*/ 2147483647 w 440"/>
              <a:gd name="T23" fmla="*/ 2147483647 h 647"/>
              <a:gd name="T24" fmla="*/ 2147483647 w 440"/>
              <a:gd name="T25" fmla="*/ 2147483647 h 647"/>
              <a:gd name="T26" fmla="*/ 2147483647 w 440"/>
              <a:gd name="T27" fmla="*/ 2147483647 h 647"/>
              <a:gd name="T28" fmla="*/ 2147483647 w 440"/>
              <a:gd name="T29" fmla="*/ 2147483647 h 647"/>
              <a:gd name="T30" fmla="*/ 2147483647 w 440"/>
              <a:gd name="T31" fmla="*/ 2147483647 h 647"/>
              <a:gd name="T32" fmla="*/ 2147483647 w 440"/>
              <a:gd name="T33" fmla="*/ 2147483647 h 647"/>
              <a:gd name="T34" fmla="*/ 2147483647 w 440"/>
              <a:gd name="T35" fmla="*/ 2147483647 h 647"/>
              <a:gd name="T36" fmla="*/ 2147483647 w 440"/>
              <a:gd name="T37" fmla="*/ 2147483647 h 647"/>
              <a:gd name="T38" fmla="*/ 2147483647 w 440"/>
              <a:gd name="T39" fmla="*/ 2147483647 h 647"/>
              <a:gd name="T40" fmla="*/ 2147483647 w 440"/>
              <a:gd name="T41" fmla="*/ 2147483647 h 647"/>
              <a:gd name="T42" fmla="*/ 2147483647 w 440"/>
              <a:gd name="T43" fmla="*/ 2147483647 h 647"/>
              <a:gd name="T44" fmla="*/ 2147483647 w 440"/>
              <a:gd name="T45" fmla="*/ 2147483647 h 647"/>
              <a:gd name="T46" fmla="*/ 2147483647 w 440"/>
              <a:gd name="T47" fmla="*/ 2147483647 h 647"/>
              <a:gd name="T48" fmla="*/ 2147483647 w 440"/>
              <a:gd name="T49" fmla="*/ 2147483647 h 647"/>
              <a:gd name="T50" fmla="*/ 2147483647 w 440"/>
              <a:gd name="T51" fmla="*/ 2147483647 h 647"/>
              <a:gd name="T52" fmla="*/ 2147483647 w 440"/>
              <a:gd name="T53" fmla="*/ 2147483647 h 647"/>
              <a:gd name="T54" fmla="*/ 2147483647 w 440"/>
              <a:gd name="T55" fmla="*/ 2147483647 h 647"/>
              <a:gd name="T56" fmla="*/ 2147483647 w 440"/>
              <a:gd name="T57" fmla="*/ 2147483647 h 647"/>
              <a:gd name="T58" fmla="*/ 2147483647 w 440"/>
              <a:gd name="T59" fmla="*/ 2147483647 h 647"/>
              <a:gd name="T60" fmla="*/ 2147483647 w 440"/>
              <a:gd name="T61" fmla="*/ 2147483647 h 647"/>
              <a:gd name="T62" fmla="*/ 2147483647 w 440"/>
              <a:gd name="T63" fmla="*/ 2147483647 h 647"/>
              <a:gd name="T64" fmla="*/ 2147483647 w 440"/>
              <a:gd name="T65" fmla="*/ 2147483647 h 647"/>
              <a:gd name="T66" fmla="*/ 2147483647 w 440"/>
              <a:gd name="T67" fmla="*/ 2147483647 h 647"/>
              <a:gd name="T68" fmla="*/ 2147483647 w 440"/>
              <a:gd name="T69" fmla="*/ 2147483647 h 647"/>
              <a:gd name="T70" fmla="*/ 2147483647 w 440"/>
              <a:gd name="T71" fmla="*/ 2147483647 h 647"/>
              <a:gd name="T72" fmla="*/ 2147483647 w 440"/>
              <a:gd name="T73" fmla="*/ 2147483647 h 647"/>
              <a:gd name="T74" fmla="*/ 2147483647 w 440"/>
              <a:gd name="T75" fmla="*/ 2147483647 h 647"/>
              <a:gd name="T76" fmla="*/ 2147483647 w 440"/>
              <a:gd name="T77" fmla="*/ 2147483647 h 647"/>
              <a:gd name="T78" fmla="*/ 2147483647 w 440"/>
              <a:gd name="T79" fmla="*/ 2147483647 h 647"/>
              <a:gd name="T80" fmla="*/ 2147483647 w 440"/>
              <a:gd name="T81" fmla="*/ 2147483647 h 647"/>
              <a:gd name="T82" fmla="*/ 2147483647 w 440"/>
              <a:gd name="T83" fmla="*/ 2147483647 h 647"/>
              <a:gd name="T84" fmla="*/ 2147483647 w 440"/>
              <a:gd name="T85" fmla="*/ 2147483647 h 647"/>
              <a:gd name="T86" fmla="*/ 2147483647 w 440"/>
              <a:gd name="T87" fmla="*/ 2147483647 h 647"/>
              <a:gd name="T88" fmla="*/ 2147483647 w 440"/>
              <a:gd name="T89" fmla="*/ 2147483647 h 647"/>
              <a:gd name="T90" fmla="*/ 2147483647 w 440"/>
              <a:gd name="T91" fmla="*/ 2147483647 h 647"/>
              <a:gd name="T92" fmla="*/ 2147483647 w 440"/>
              <a:gd name="T93" fmla="*/ 2147483647 h 647"/>
              <a:gd name="T94" fmla="*/ 2147483647 w 440"/>
              <a:gd name="T95" fmla="*/ 2147483647 h 647"/>
              <a:gd name="T96" fmla="*/ 2147483647 w 440"/>
              <a:gd name="T97" fmla="*/ 2147483647 h 647"/>
              <a:gd name="T98" fmla="*/ 2147483647 w 440"/>
              <a:gd name="T99" fmla="*/ 2147483647 h 647"/>
              <a:gd name="T100" fmla="*/ 2147483647 w 440"/>
              <a:gd name="T101" fmla="*/ 2147483647 h 647"/>
              <a:gd name="T102" fmla="*/ 2147483647 w 440"/>
              <a:gd name="T103" fmla="*/ 2147483647 h 647"/>
              <a:gd name="T104" fmla="*/ 2147483647 w 440"/>
              <a:gd name="T105" fmla="*/ 2147483647 h 64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40"/>
              <a:gd name="T160" fmla="*/ 0 h 647"/>
              <a:gd name="T161" fmla="*/ 440 w 440"/>
              <a:gd name="T162" fmla="*/ 647 h 64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40" h="647">
                <a:moveTo>
                  <a:pt x="73" y="79"/>
                </a:moveTo>
                <a:lnTo>
                  <a:pt x="64" y="76"/>
                </a:lnTo>
                <a:lnTo>
                  <a:pt x="56" y="73"/>
                </a:lnTo>
                <a:lnTo>
                  <a:pt x="48" y="71"/>
                </a:lnTo>
                <a:lnTo>
                  <a:pt x="41" y="68"/>
                </a:lnTo>
                <a:lnTo>
                  <a:pt x="34" y="66"/>
                </a:lnTo>
                <a:lnTo>
                  <a:pt x="28" y="64"/>
                </a:lnTo>
                <a:lnTo>
                  <a:pt x="23" y="63"/>
                </a:lnTo>
                <a:lnTo>
                  <a:pt x="18" y="61"/>
                </a:lnTo>
                <a:lnTo>
                  <a:pt x="14" y="60"/>
                </a:lnTo>
                <a:lnTo>
                  <a:pt x="10" y="58"/>
                </a:lnTo>
                <a:lnTo>
                  <a:pt x="7" y="57"/>
                </a:lnTo>
                <a:lnTo>
                  <a:pt x="5" y="57"/>
                </a:lnTo>
                <a:lnTo>
                  <a:pt x="3" y="56"/>
                </a:lnTo>
                <a:lnTo>
                  <a:pt x="1" y="56"/>
                </a:lnTo>
                <a:lnTo>
                  <a:pt x="0" y="55"/>
                </a:lnTo>
                <a:lnTo>
                  <a:pt x="2" y="55"/>
                </a:lnTo>
                <a:lnTo>
                  <a:pt x="5" y="54"/>
                </a:lnTo>
                <a:lnTo>
                  <a:pt x="8" y="53"/>
                </a:lnTo>
                <a:lnTo>
                  <a:pt x="13" y="52"/>
                </a:lnTo>
                <a:lnTo>
                  <a:pt x="18" y="51"/>
                </a:lnTo>
                <a:lnTo>
                  <a:pt x="25" y="50"/>
                </a:lnTo>
                <a:lnTo>
                  <a:pt x="33" y="48"/>
                </a:lnTo>
                <a:lnTo>
                  <a:pt x="41" y="46"/>
                </a:lnTo>
                <a:lnTo>
                  <a:pt x="51" y="44"/>
                </a:lnTo>
                <a:lnTo>
                  <a:pt x="62" y="42"/>
                </a:lnTo>
                <a:lnTo>
                  <a:pt x="73" y="40"/>
                </a:lnTo>
                <a:lnTo>
                  <a:pt x="86" y="37"/>
                </a:lnTo>
                <a:lnTo>
                  <a:pt x="100" y="34"/>
                </a:lnTo>
                <a:lnTo>
                  <a:pt x="115" y="31"/>
                </a:lnTo>
                <a:lnTo>
                  <a:pt x="130" y="28"/>
                </a:lnTo>
                <a:lnTo>
                  <a:pt x="146" y="24"/>
                </a:lnTo>
                <a:lnTo>
                  <a:pt x="161" y="21"/>
                </a:lnTo>
                <a:lnTo>
                  <a:pt x="175" y="18"/>
                </a:lnTo>
                <a:lnTo>
                  <a:pt x="187" y="16"/>
                </a:lnTo>
                <a:lnTo>
                  <a:pt x="199" y="13"/>
                </a:lnTo>
                <a:lnTo>
                  <a:pt x="210" y="11"/>
                </a:lnTo>
                <a:lnTo>
                  <a:pt x="219" y="9"/>
                </a:lnTo>
                <a:lnTo>
                  <a:pt x="228" y="7"/>
                </a:lnTo>
                <a:lnTo>
                  <a:pt x="236" y="5"/>
                </a:lnTo>
                <a:lnTo>
                  <a:pt x="242" y="4"/>
                </a:lnTo>
                <a:lnTo>
                  <a:pt x="248" y="3"/>
                </a:lnTo>
                <a:lnTo>
                  <a:pt x="253" y="2"/>
                </a:lnTo>
                <a:lnTo>
                  <a:pt x="256" y="1"/>
                </a:lnTo>
                <a:lnTo>
                  <a:pt x="259" y="1"/>
                </a:lnTo>
                <a:lnTo>
                  <a:pt x="260" y="0"/>
                </a:lnTo>
                <a:lnTo>
                  <a:pt x="261" y="0"/>
                </a:lnTo>
                <a:lnTo>
                  <a:pt x="261" y="1"/>
                </a:lnTo>
                <a:lnTo>
                  <a:pt x="262" y="2"/>
                </a:lnTo>
                <a:lnTo>
                  <a:pt x="264" y="4"/>
                </a:lnTo>
                <a:lnTo>
                  <a:pt x="266" y="6"/>
                </a:lnTo>
                <a:lnTo>
                  <a:pt x="269" y="10"/>
                </a:lnTo>
                <a:lnTo>
                  <a:pt x="273" y="14"/>
                </a:lnTo>
                <a:lnTo>
                  <a:pt x="278" y="19"/>
                </a:lnTo>
                <a:lnTo>
                  <a:pt x="283" y="25"/>
                </a:lnTo>
                <a:lnTo>
                  <a:pt x="289" y="32"/>
                </a:lnTo>
                <a:lnTo>
                  <a:pt x="296" y="39"/>
                </a:lnTo>
                <a:lnTo>
                  <a:pt x="303" y="47"/>
                </a:lnTo>
                <a:lnTo>
                  <a:pt x="311" y="56"/>
                </a:lnTo>
                <a:lnTo>
                  <a:pt x="320" y="66"/>
                </a:lnTo>
                <a:lnTo>
                  <a:pt x="329" y="76"/>
                </a:lnTo>
                <a:lnTo>
                  <a:pt x="339" y="88"/>
                </a:lnTo>
                <a:lnTo>
                  <a:pt x="350" y="100"/>
                </a:lnTo>
                <a:lnTo>
                  <a:pt x="361" y="112"/>
                </a:lnTo>
                <a:lnTo>
                  <a:pt x="371" y="123"/>
                </a:lnTo>
                <a:lnTo>
                  <a:pt x="380" y="134"/>
                </a:lnTo>
                <a:lnTo>
                  <a:pt x="389" y="143"/>
                </a:lnTo>
                <a:lnTo>
                  <a:pt x="397" y="152"/>
                </a:lnTo>
                <a:lnTo>
                  <a:pt x="404" y="161"/>
                </a:lnTo>
                <a:lnTo>
                  <a:pt x="411" y="168"/>
                </a:lnTo>
                <a:lnTo>
                  <a:pt x="417" y="175"/>
                </a:lnTo>
                <a:lnTo>
                  <a:pt x="422" y="180"/>
                </a:lnTo>
                <a:lnTo>
                  <a:pt x="427" y="185"/>
                </a:lnTo>
                <a:lnTo>
                  <a:pt x="430" y="190"/>
                </a:lnTo>
                <a:lnTo>
                  <a:pt x="434" y="193"/>
                </a:lnTo>
                <a:lnTo>
                  <a:pt x="436" y="196"/>
                </a:lnTo>
                <a:lnTo>
                  <a:pt x="438" y="198"/>
                </a:lnTo>
                <a:lnTo>
                  <a:pt x="439" y="199"/>
                </a:lnTo>
                <a:lnTo>
                  <a:pt x="438" y="199"/>
                </a:lnTo>
                <a:lnTo>
                  <a:pt x="437" y="199"/>
                </a:lnTo>
                <a:lnTo>
                  <a:pt x="436" y="198"/>
                </a:lnTo>
                <a:lnTo>
                  <a:pt x="434" y="198"/>
                </a:lnTo>
                <a:lnTo>
                  <a:pt x="432" y="197"/>
                </a:lnTo>
                <a:lnTo>
                  <a:pt x="430" y="196"/>
                </a:lnTo>
                <a:lnTo>
                  <a:pt x="427" y="196"/>
                </a:lnTo>
                <a:lnTo>
                  <a:pt x="425" y="195"/>
                </a:lnTo>
                <a:lnTo>
                  <a:pt x="422" y="194"/>
                </a:lnTo>
                <a:lnTo>
                  <a:pt x="418" y="193"/>
                </a:lnTo>
                <a:lnTo>
                  <a:pt x="414" y="191"/>
                </a:lnTo>
                <a:lnTo>
                  <a:pt x="411" y="190"/>
                </a:lnTo>
                <a:lnTo>
                  <a:pt x="406" y="189"/>
                </a:lnTo>
                <a:lnTo>
                  <a:pt x="402" y="187"/>
                </a:lnTo>
                <a:lnTo>
                  <a:pt x="397" y="186"/>
                </a:lnTo>
                <a:lnTo>
                  <a:pt x="393" y="184"/>
                </a:lnTo>
                <a:lnTo>
                  <a:pt x="389" y="183"/>
                </a:lnTo>
                <a:lnTo>
                  <a:pt x="385" y="182"/>
                </a:lnTo>
                <a:lnTo>
                  <a:pt x="382" y="181"/>
                </a:lnTo>
                <a:lnTo>
                  <a:pt x="379" y="180"/>
                </a:lnTo>
                <a:lnTo>
                  <a:pt x="376" y="179"/>
                </a:lnTo>
                <a:lnTo>
                  <a:pt x="374" y="178"/>
                </a:lnTo>
                <a:lnTo>
                  <a:pt x="372" y="177"/>
                </a:lnTo>
                <a:lnTo>
                  <a:pt x="370" y="176"/>
                </a:lnTo>
                <a:lnTo>
                  <a:pt x="368" y="176"/>
                </a:lnTo>
                <a:lnTo>
                  <a:pt x="367" y="175"/>
                </a:lnTo>
                <a:lnTo>
                  <a:pt x="366" y="175"/>
                </a:lnTo>
                <a:lnTo>
                  <a:pt x="365" y="175"/>
                </a:lnTo>
                <a:lnTo>
                  <a:pt x="364" y="175"/>
                </a:lnTo>
                <a:lnTo>
                  <a:pt x="364" y="176"/>
                </a:lnTo>
                <a:lnTo>
                  <a:pt x="364" y="177"/>
                </a:lnTo>
                <a:lnTo>
                  <a:pt x="364" y="179"/>
                </a:lnTo>
                <a:lnTo>
                  <a:pt x="363" y="181"/>
                </a:lnTo>
                <a:lnTo>
                  <a:pt x="363" y="183"/>
                </a:lnTo>
                <a:lnTo>
                  <a:pt x="363" y="186"/>
                </a:lnTo>
                <a:lnTo>
                  <a:pt x="362" y="189"/>
                </a:lnTo>
                <a:lnTo>
                  <a:pt x="361" y="192"/>
                </a:lnTo>
                <a:lnTo>
                  <a:pt x="361" y="195"/>
                </a:lnTo>
                <a:lnTo>
                  <a:pt x="360" y="199"/>
                </a:lnTo>
                <a:lnTo>
                  <a:pt x="359" y="204"/>
                </a:lnTo>
                <a:lnTo>
                  <a:pt x="359" y="208"/>
                </a:lnTo>
                <a:lnTo>
                  <a:pt x="358" y="213"/>
                </a:lnTo>
                <a:lnTo>
                  <a:pt x="357" y="218"/>
                </a:lnTo>
                <a:lnTo>
                  <a:pt x="356" y="224"/>
                </a:lnTo>
                <a:lnTo>
                  <a:pt x="355" y="229"/>
                </a:lnTo>
                <a:lnTo>
                  <a:pt x="355" y="235"/>
                </a:lnTo>
                <a:lnTo>
                  <a:pt x="354" y="240"/>
                </a:lnTo>
                <a:lnTo>
                  <a:pt x="354" y="245"/>
                </a:lnTo>
                <a:lnTo>
                  <a:pt x="354" y="250"/>
                </a:lnTo>
                <a:lnTo>
                  <a:pt x="354" y="256"/>
                </a:lnTo>
                <a:lnTo>
                  <a:pt x="354" y="261"/>
                </a:lnTo>
                <a:lnTo>
                  <a:pt x="354" y="266"/>
                </a:lnTo>
                <a:lnTo>
                  <a:pt x="354" y="271"/>
                </a:lnTo>
                <a:lnTo>
                  <a:pt x="355" y="276"/>
                </a:lnTo>
                <a:lnTo>
                  <a:pt x="355" y="281"/>
                </a:lnTo>
                <a:lnTo>
                  <a:pt x="356" y="286"/>
                </a:lnTo>
                <a:lnTo>
                  <a:pt x="357" y="291"/>
                </a:lnTo>
                <a:lnTo>
                  <a:pt x="358" y="296"/>
                </a:lnTo>
                <a:lnTo>
                  <a:pt x="359" y="301"/>
                </a:lnTo>
                <a:lnTo>
                  <a:pt x="360" y="306"/>
                </a:lnTo>
                <a:lnTo>
                  <a:pt x="362" y="311"/>
                </a:lnTo>
                <a:lnTo>
                  <a:pt x="363" y="316"/>
                </a:lnTo>
                <a:lnTo>
                  <a:pt x="364" y="320"/>
                </a:lnTo>
                <a:lnTo>
                  <a:pt x="366" y="325"/>
                </a:lnTo>
                <a:lnTo>
                  <a:pt x="367" y="329"/>
                </a:lnTo>
                <a:lnTo>
                  <a:pt x="368" y="333"/>
                </a:lnTo>
                <a:lnTo>
                  <a:pt x="370" y="338"/>
                </a:lnTo>
                <a:lnTo>
                  <a:pt x="372" y="342"/>
                </a:lnTo>
                <a:lnTo>
                  <a:pt x="373" y="346"/>
                </a:lnTo>
                <a:lnTo>
                  <a:pt x="375" y="350"/>
                </a:lnTo>
                <a:lnTo>
                  <a:pt x="376" y="353"/>
                </a:lnTo>
                <a:lnTo>
                  <a:pt x="378" y="357"/>
                </a:lnTo>
                <a:lnTo>
                  <a:pt x="380" y="361"/>
                </a:lnTo>
                <a:lnTo>
                  <a:pt x="382" y="364"/>
                </a:lnTo>
                <a:lnTo>
                  <a:pt x="384" y="368"/>
                </a:lnTo>
                <a:lnTo>
                  <a:pt x="385" y="371"/>
                </a:lnTo>
                <a:lnTo>
                  <a:pt x="387" y="374"/>
                </a:lnTo>
                <a:lnTo>
                  <a:pt x="389" y="377"/>
                </a:lnTo>
                <a:lnTo>
                  <a:pt x="390" y="379"/>
                </a:lnTo>
                <a:lnTo>
                  <a:pt x="392" y="382"/>
                </a:lnTo>
                <a:lnTo>
                  <a:pt x="393" y="384"/>
                </a:lnTo>
                <a:lnTo>
                  <a:pt x="394" y="386"/>
                </a:lnTo>
                <a:lnTo>
                  <a:pt x="395" y="388"/>
                </a:lnTo>
                <a:lnTo>
                  <a:pt x="396" y="389"/>
                </a:lnTo>
                <a:lnTo>
                  <a:pt x="396" y="391"/>
                </a:lnTo>
                <a:lnTo>
                  <a:pt x="397" y="392"/>
                </a:lnTo>
                <a:lnTo>
                  <a:pt x="398" y="393"/>
                </a:lnTo>
                <a:lnTo>
                  <a:pt x="398" y="394"/>
                </a:lnTo>
                <a:lnTo>
                  <a:pt x="399" y="394"/>
                </a:lnTo>
                <a:lnTo>
                  <a:pt x="398" y="395"/>
                </a:lnTo>
                <a:lnTo>
                  <a:pt x="397" y="395"/>
                </a:lnTo>
                <a:lnTo>
                  <a:pt x="396" y="396"/>
                </a:lnTo>
                <a:lnTo>
                  <a:pt x="393" y="397"/>
                </a:lnTo>
                <a:lnTo>
                  <a:pt x="390" y="398"/>
                </a:lnTo>
                <a:lnTo>
                  <a:pt x="387" y="400"/>
                </a:lnTo>
                <a:lnTo>
                  <a:pt x="382" y="402"/>
                </a:lnTo>
                <a:lnTo>
                  <a:pt x="377" y="404"/>
                </a:lnTo>
                <a:lnTo>
                  <a:pt x="372" y="407"/>
                </a:lnTo>
                <a:lnTo>
                  <a:pt x="365" y="409"/>
                </a:lnTo>
                <a:lnTo>
                  <a:pt x="358" y="413"/>
                </a:lnTo>
                <a:lnTo>
                  <a:pt x="350" y="416"/>
                </a:lnTo>
                <a:lnTo>
                  <a:pt x="342" y="420"/>
                </a:lnTo>
                <a:lnTo>
                  <a:pt x="333" y="424"/>
                </a:lnTo>
                <a:lnTo>
                  <a:pt x="323" y="428"/>
                </a:lnTo>
                <a:lnTo>
                  <a:pt x="313" y="433"/>
                </a:lnTo>
                <a:lnTo>
                  <a:pt x="303" y="437"/>
                </a:lnTo>
                <a:lnTo>
                  <a:pt x="293" y="442"/>
                </a:lnTo>
                <a:lnTo>
                  <a:pt x="284" y="446"/>
                </a:lnTo>
                <a:lnTo>
                  <a:pt x="276" y="449"/>
                </a:lnTo>
                <a:lnTo>
                  <a:pt x="268" y="453"/>
                </a:lnTo>
                <a:lnTo>
                  <a:pt x="261" y="456"/>
                </a:lnTo>
                <a:lnTo>
                  <a:pt x="255" y="459"/>
                </a:lnTo>
                <a:lnTo>
                  <a:pt x="249" y="461"/>
                </a:lnTo>
                <a:lnTo>
                  <a:pt x="244" y="464"/>
                </a:lnTo>
                <a:lnTo>
                  <a:pt x="240" y="466"/>
                </a:lnTo>
                <a:lnTo>
                  <a:pt x="236" y="467"/>
                </a:lnTo>
                <a:lnTo>
                  <a:pt x="233" y="469"/>
                </a:lnTo>
                <a:lnTo>
                  <a:pt x="231" y="470"/>
                </a:lnTo>
                <a:lnTo>
                  <a:pt x="229" y="470"/>
                </a:lnTo>
                <a:lnTo>
                  <a:pt x="228" y="471"/>
                </a:lnTo>
                <a:lnTo>
                  <a:pt x="227" y="472"/>
                </a:lnTo>
                <a:lnTo>
                  <a:pt x="227" y="474"/>
                </a:lnTo>
                <a:lnTo>
                  <a:pt x="227" y="476"/>
                </a:lnTo>
                <a:lnTo>
                  <a:pt x="227" y="480"/>
                </a:lnTo>
                <a:lnTo>
                  <a:pt x="226" y="483"/>
                </a:lnTo>
                <a:lnTo>
                  <a:pt x="226" y="488"/>
                </a:lnTo>
                <a:lnTo>
                  <a:pt x="225" y="493"/>
                </a:lnTo>
                <a:lnTo>
                  <a:pt x="225" y="499"/>
                </a:lnTo>
                <a:lnTo>
                  <a:pt x="224" y="505"/>
                </a:lnTo>
                <a:lnTo>
                  <a:pt x="223" y="512"/>
                </a:lnTo>
                <a:lnTo>
                  <a:pt x="222" y="520"/>
                </a:lnTo>
                <a:lnTo>
                  <a:pt x="222" y="529"/>
                </a:lnTo>
                <a:lnTo>
                  <a:pt x="221" y="538"/>
                </a:lnTo>
                <a:lnTo>
                  <a:pt x="220" y="548"/>
                </a:lnTo>
                <a:lnTo>
                  <a:pt x="219" y="558"/>
                </a:lnTo>
                <a:lnTo>
                  <a:pt x="217" y="569"/>
                </a:lnTo>
                <a:lnTo>
                  <a:pt x="216" y="579"/>
                </a:lnTo>
                <a:lnTo>
                  <a:pt x="215" y="588"/>
                </a:lnTo>
                <a:lnTo>
                  <a:pt x="215" y="596"/>
                </a:lnTo>
                <a:lnTo>
                  <a:pt x="214" y="604"/>
                </a:lnTo>
                <a:lnTo>
                  <a:pt x="213" y="611"/>
                </a:lnTo>
                <a:lnTo>
                  <a:pt x="212" y="618"/>
                </a:lnTo>
                <a:lnTo>
                  <a:pt x="212" y="624"/>
                </a:lnTo>
                <a:lnTo>
                  <a:pt x="211" y="629"/>
                </a:lnTo>
                <a:lnTo>
                  <a:pt x="211" y="633"/>
                </a:lnTo>
                <a:lnTo>
                  <a:pt x="210" y="637"/>
                </a:lnTo>
                <a:lnTo>
                  <a:pt x="210" y="640"/>
                </a:lnTo>
                <a:lnTo>
                  <a:pt x="210" y="642"/>
                </a:lnTo>
                <a:lnTo>
                  <a:pt x="210" y="644"/>
                </a:lnTo>
                <a:lnTo>
                  <a:pt x="209" y="645"/>
                </a:lnTo>
                <a:lnTo>
                  <a:pt x="209" y="646"/>
                </a:lnTo>
                <a:lnTo>
                  <a:pt x="209" y="645"/>
                </a:lnTo>
                <a:lnTo>
                  <a:pt x="208" y="644"/>
                </a:lnTo>
                <a:lnTo>
                  <a:pt x="207" y="643"/>
                </a:lnTo>
                <a:lnTo>
                  <a:pt x="206" y="641"/>
                </a:lnTo>
                <a:lnTo>
                  <a:pt x="204" y="640"/>
                </a:lnTo>
                <a:lnTo>
                  <a:pt x="202" y="637"/>
                </a:lnTo>
                <a:lnTo>
                  <a:pt x="200" y="635"/>
                </a:lnTo>
                <a:lnTo>
                  <a:pt x="198" y="632"/>
                </a:lnTo>
                <a:lnTo>
                  <a:pt x="195" y="629"/>
                </a:lnTo>
                <a:lnTo>
                  <a:pt x="192" y="625"/>
                </a:lnTo>
                <a:lnTo>
                  <a:pt x="188" y="622"/>
                </a:lnTo>
                <a:lnTo>
                  <a:pt x="185" y="617"/>
                </a:lnTo>
                <a:lnTo>
                  <a:pt x="181" y="613"/>
                </a:lnTo>
                <a:lnTo>
                  <a:pt x="177" y="608"/>
                </a:lnTo>
                <a:lnTo>
                  <a:pt x="172" y="603"/>
                </a:lnTo>
                <a:lnTo>
                  <a:pt x="167" y="598"/>
                </a:lnTo>
                <a:lnTo>
                  <a:pt x="163" y="592"/>
                </a:lnTo>
                <a:lnTo>
                  <a:pt x="158" y="586"/>
                </a:lnTo>
                <a:lnTo>
                  <a:pt x="154" y="580"/>
                </a:lnTo>
                <a:lnTo>
                  <a:pt x="149" y="574"/>
                </a:lnTo>
                <a:lnTo>
                  <a:pt x="145" y="568"/>
                </a:lnTo>
                <a:lnTo>
                  <a:pt x="140" y="561"/>
                </a:lnTo>
                <a:lnTo>
                  <a:pt x="136" y="554"/>
                </a:lnTo>
                <a:lnTo>
                  <a:pt x="131" y="547"/>
                </a:lnTo>
                <a:lnTo>
                  <a:pt x="127" y="540"/>
                </a:lnTo>
                <a:lnTo>
                  <a:pt x="123" y="533"/>
                </a:lnTo>
                <a:lnTo>
                  <a:pt x="119" y="525"/>
                </a:lnTo>
                <a:lnTo>
                  <a:pt x="114" y="517"/>
                </a:lnTo>
                <a:lnTo>
                  <a:pt x="110" y="510"/>
                </a:lnTo>
                <a:lnTo>
                  <a:pt x="106" y="501"/>
                </a:lnTo>
                <a:lnTo>
                  <a:pt x="102" y="493"/>
                </a:lnTo>
                <a:lnTo>
                  <a:pt x="98" y="485"/>
                </a:lnTo>
                <a:lnTo>
                  <a:pt x="94" y="476"/>
                </a:lnTo>
                <a:lnTo>
                  <a:pt x="90" y="468"/>
                </a:lnTo>
                <a:lnTo>
                  <a:pt x="87" y="459"/>
                </a:lnTo>
                <a:lnTo>
                  <a:pt x="83" y="450"/>
                </a:lnTo>
                <a:lnTo>
                  <a:pt x="80" y="442"/>
                </a:lnTo>
                <a:lnTo>
                  <a:pt x="77" y="433"/>
                </a:lnTo>
                <a:lnTo>
                  <a:pt x="74" y="424"/>
                </a:lnTo>
                <a:lnTo>
                  <a:pt x="71" y="415"/>
                </a:lnTo>
                <a:lnTo>
                  <a:pt x="68" y="407"/>
                </a:lnTo>
                <a:lnTo>
                  <a:pt x="66" y="398"/>
                </a:lnTo>
                <a:lnTo>
                  <a:pt x="63" y="389"/>
                </a:lnTo>
                <a:lnTo>
                  <a:pt x="61" y="380"/>
                </a:lnTo>
                <a:lnTo>
                  <a:pt x="59" y="371"/>
                </a:lnTo>
                <a:lnTo>
                  <a:pt x="57" y="362"/>
                </a:lnTo>
                <a:lnTo>
                  <a:pt x="55" y="352"/>
                </a:lnTo>
                <a:lnTo>
                  <a:pt x="53" y="343"/>
                </a:lnTo>
                <a:lnTo>
                  <a:pt x="52" y="334"/>
                </a:lnTo>
                <a:lnTo>
                  <a:pt x="50" y="325"/>
                </a:lnTo>
                <a:lnTo>
                  <a:pt x="49" y="316"/>
                </a:lnTo>
                <a:lnTo>
                  <a:pt x="48" y="307"/>
                </a:lnTo>
                <a:lnTo>
                  <a:pt x="47" y="298"/>
                </a:lnTo>
                <a:lnTo>
                  <a:pt x="46" y="289"/>
                </a:lnTo>
                <a:lnTo>
                  <a:pt x="46" y="280"/>
                </a:lnTo>
                <a:lnTo>
                  <a:pt x="46" y="271"/>
                </a:lnTo>
                <a:lnTo>
                  <a:pt x="45" y="262"/>
                </a:lnTo>
                <a:lnTo>
                  <a:pt x="45" y="253"/>
                </a:lnTo>
                <a:lnTo>
                  <a:pt x="45" y="244"/>
                </a:lnTo>
                <a:lnTo>
                  <a:pt x="46" y="235"/>
                </a:lnTo>
                <a:lnTo>
                  <a:pt x="46" y="226"/>
                </a:lnTo>
                <a:lnTo>
                  <a:pt x="47" y="217"/>
                </a:lnTo>
                <a:lnTo>
                  <a:pt x="48" y="209"/>
                </a:lnTo>
                <a:lnTo>
                  <a:pt x="48" y="200"/>
                </a:lnTo>
                <a:lnTo>
                  <a:pt x="49" y="191"/>
                </a:lnTo>
                <a:lnTo>
                  <a:pt x="51" y="183"/>
                </a:lnTo>
                <a:lnTo>
                  <a:pt x="52" y="174"/>
                </a:lnTo>
                <a:lnTo>
                  <a:pt x="53" y="166"/>
                </a:lnTo>
                <a:lnTo>
                  <a:pt x="54" y="157"/>
                </a:lnTo>
                <a:lnTo>
                  <a:pt x="56" y="149"/>
                </a:lnTo>
                <a:lnTo>
                  <a:pt x="57" y="141"/>
                </a:lnTo>
                <a:lnTo>
                  <a:pt x="59" y="133"/>
                </a:lnTo>
                <a:lnTo>
                  <a:pt x="61" y="125"/>
                </a:lnTo>
                <a:lnTo>
                  <a:pt x="62" y="117"/>
                </a:lnTo>
                <a:lnTo>
                  <a:pt x="64" y="109"/>
                </a:lnTo>
                <a:lnTo>
                  <a:pt x="66" y="101"/>
                </a:lnTo>
                <a:lnTo>
                  <a:pt x="68" y="94"/>
                </a:lnTo>
                <a:lnTo>
                  <a:pt x="70" y="86"/>
                </a:lnTo>
                <a:lnTo>
                  <a:pt x="73" y="79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6" name="Rectangle 9"/>
          <p:cNvSpPr>
            <a:spLocks noChangeArrowheads="1"/>
          </p:cNvSpPr>
          <p:nvPr/>
        </p:nvSpPr>
        <p:spPr bwMode="gray">
          <a:xfrm>
            <a:off x="5060950" y="3252788"/>
            <a:ext cx="879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tIns="91440" bIns="91440" anchor="ctr"/>
          <a:lstStyle/>
          <a:p>
            <a:pPr algn="ctr"/>
            <a:r>
              <a:rPr lang="en-US" sz="1100"/>
              <a:t>incentive </a:t>
            </a:r>
          </a:p>
          <a:p>
            <a:pPr algn="ctr"/>
            <a:r>
              <a:rPr lang="en-US" sz="1100"/>
              <a:t>to invest in </a:t>
            </a:r>
          </a:p>
          <a:p>
            <a:pPr algn="ctr"/>
            <a:r>
              <a:rPr lang="en-US" sz="1100"/>
              <a:t>eServices</a:t>
            </a:r>
          </a:p>
        </p:txBody>
      </p:sp>
      <p:sp>
        <p:nvSpPr>
          <p:cNvPr id="78867" name="Rectangle 10"/>
          <p:cNvSpPr>
            <a:spLocks noChangeArrowheads="1"/>
          </p:cNvSpPr>
          <p:nvPr/>
        </p:nvSpPr>
        <p:spPr bwMode="gray">
          <a:xfrm>
            <a:off x="5121275" y="4675188"/>
            <a:ext cx="8778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tIns="91440" bIns="91440" anchor="ctr"/>
          <a:lstStyle/>
          <a:p>
            <a:pPr algn="ctr"/>
            <a:r>
              <a:rPr lang="en-US" sz="1200"/>
              <a:t>eServices</a:t>
            </a:r>
          </a:p>
        </p:txBody>
      </p:sp>
      <p:sp>
        <p:nvSpPr>
          <p:cNvPr id="78868" name="Rectangle 11"/>
          <p:cNvSpPr>
            <a:spLocks noChangeArrowheads="1"/>
          </p:cNvSpPr>
          <p:nvPr/>
        </p:nvSpPr>
        <p:spPr bwMode="gray">
          <a:xfrm>
            <a:off x="3797300" y="5084763"/>
            <a:ext cx="879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tIns="91440" bIns="91440" anchor="ctr"/>
          <a:lstStyle/>
          <a:p>
            <a:pPr algn="ctr"/>
            <a:r>
              <a:rPr lang="en-US" sz="1200"/>
              <a:t>volume </a:t>
            </a:r>
          </a:p>
          <a:p>
            <a:pPr algn="ctr"/>
            <a:r>
              <a:rPr lang="en-US" sz="1200"/>
              <a:t>of information </a:t>
            </a:r>
          </a:p>
          <a:p>
            <a:pPr algn="ctr"/>
            <a:r>
              <a:rPr lang="en-US" sz="1200"/>
              <a:t>request</a:t>
            </a:r>
          </a:p>
        </p:txBody>
      </p:sp>
      <p:sp>
        <p:nvSpPr>
          <p:cNvPr id="78869" name="Rectangle 12"/>
          <p:cNvSpPr>
            <a:spLocks noChangeArrowheads="1"/>
          </p:cNvSpPr>
          <p:nvPr/>
        </p:nvSpPr>
        <p:spPr bwMode="gray">
          <a:xfrm>
            <a:off x="2967038" y="3957638"/>
            <a:ext cx="879475" cy="390525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tIns="91440" bIns="91440" anchor="ctr"/>
          <a:lstStyle/>
          <a:p>
            <a:pPr algn="ctr"/>
            <a:r>
              <a:rPr lang="en-US" sz="1200"/>
              <a:t>ROI</a:t>
            </a:r>
          </a:p>
        </p:txBody>
      </p:sp>
      <p:sp>
        <p:nvSpPr>
          <p:cNvPr id="78870" name="Freeform 7"/>
          <p:cNvSpPr>
            <a:spLocks noChangeAspect="1"/>
          </p:cNvSpPr>
          <p:nvPr/>
        </p:nvSpPr>
        <p:spPr bwMode="gray">
          <a:xfrm rot="4258592">
            <a:off x="3342481" y="2064544"/>
            <a:ext cx="1328738" cy="2038350"/>
          </a:xfrm>
          <a:custGeom>
            <a:avLst/>
            <a:gdLst>
              <a:gd name="T0" fmla="*/ 2147483647 w 440"/>
              <a:gd name="T1" fmla="*/ 2147483647 h 647"/>
              <a:gd name="T2" fmla="*/ 2147483647 w 440"/>
              <a:gd name="T3" fmla="*/ 2147483647 h 647"/>
              <a:gd name="T4" fmla="*/ 0 w 440"/>
              <a:gd name="T5" fmla="*/ 2147483647 h 647"/>
              <a:gd name="T6" fmla="*/ 2147483647 w 440"/>
              <a:gd name="T7" fmla="*/ 2147483647 h 647"/>
              <a:gd name="T8" fmla="*/ 2147483647 w 440"/>
              <a:gd name="T9" fmla="*/ 2147483647 h 647"/>
              <a:gd name="T10" fmla="*/ 2147483647 w 440"/>
              <a:gd name="T11" fmla="*/ 2147483647 h 647"/>
              <a:gd name="T12" fmla="*/ 2147483647 w 440"/>
              <a:gd name="T13" fmla="*/ 2147483647 h 647"/>
              <a:gd name="T14" fmla="*/ 2147483647 w 440"/>
              <a:gd name="T15" fmla="*/ 0 h 647"/>
              <a:gd name="T16" fmla="*/ 2147483647 w 440"/>
              <a:gd name="T17" fmla="*/ 2147483647 h 647"/>
              <a:gd name="T18" fmla="*/ 2147483647 w 440"/>
              <a:gd name="T19" fmla="*/ 2147483647 h 647"/>
              <a:gd name="T20" fmla="*/ 2147483647 w 440"/>
              <a:gd name="T21" fmla="*/ 2147483647 h 647"/>
              <a:gd name="T22" fmla="*/ 2147483647 w 440"/>
              <a:gd name="T23" fmla="*/ 2147483647 h 647"/>
              <a:gd name="T24" fmla="*/ 2147483647 w 440"/>
              <a:gd name="T25" fmla="*/ 2147483647 h 647"/>
              <a:gd name="T26" fmla="*/ 2147483647 w 440"/>
              <a:gd name="T27" fmla="*/ 2147483647 h 647"/>
              <a:gd name="T28" fmla="*/ 2147483647 w 440"/>
              <a:gd name="T29" fmla="*/ 2147483647 h 647"/>
              <a:gd name="T30" fmla="*/ 2147483647 w 440"/>
              <a:gd name="T31" fmla="*/ 2147483647 h 647"/>
              <a:gd name="T32" fmla="*/ 2147483647 w 440"/>
              <a:gd name="T33" fmla="*/ 2147483647 h 647"/>
              <a:gd name="T34" fmla="*/ 2147483647 w 440"/>
              <a:gd name="T35" fmla="*/ 2147483647 h 647"/>
              <a:gd name="T36" fmla="*/ 2147483647 w 440"/>
              <a:gd name="T37" fmla="*/ 2147483647 h 647"/>
              <a:gd name="T38" fmla="*/ 2147483647 w 440"/>
              <a:gd name="T39" fmla="*/ 2147483647 h 647"/>
              <a:gd name="T40" fmla="*/ 2147483647 w 440"/>
              <a:gd name="T41" fmla="*/ 2147483647 h 647"/>
              <a:gd name="T42" fmla="*/ 2147483647 w 440"/>
              <a:gd name="T43" fmla="*/ 2147483647 h 647"/>
              <a:gd name="T44" fmla="*/ 2147483647 w 440"/>
              <a:gd name="T45" fmla="*/ 2147483647 h 647"/>
              <a:gd name="T46" fmla="*/ 2147483647 w 440"/>
              <a:gd name="T47" fmla="*/ 2147483647 h 647"/>
              <a:gd name="T48" fmla="*/ 2147483647 w 440"/>
              <a:gd name="T49" fmla="*/ 2147483647 h 647"/>
              <a:gd name="T50" fmla="*/ 2147483647 w 440"/>
              <a:gd name="T51" fmla="*/ 2147483647 h 647"/>
              <a:gd name="T52" fmla="*/ 2147483647 w 440"/>
              <a:gd name="T53" fmla="*/ 2147483647 h 647"/>
              <a:gd name="T54" fmla="*/ 2147483647 w 440"/>
              <a:gd name="T55" fmla="*/ 2147483647 h 647"/>
              <a:gd name="T56" fmla="*/ 2147483647 w 440"/>
              <a:gd name="T57" fmla="*/ 2147483647 h 647"/>
              <a:gd name="T58" fmla="*/ 2147483647 w 440"/>
              <a:gd name="T59" fmla="*/ 2147483647 h 647"/>
              <a:gd name="T60" fmla="*/ 2147483647 w 440"/>
              <a:gd name="T61" fmla="*/ 2147483647 h 647"/>
              <a:gd name="T62" fmla="*/ 2147483647 w 440"/>
              <a:gd name="T63" fmla="*/ 2147483647 h 647"/>
              <a:gd name="T64" fmla="*/ 2147483647 w 440"/>
              <a:gd name="T65" fmla="*/ 2147483647 h 647"/>
              <a:gd name="T66" fmla="*/ 2147483647 w 440"/>
              <a:gd name="T67" fmla="*/ 2147483647 h 647"/>
              <a:gd name="T68" fmla="*/ 2147483647 w 440"/>
              <a:gd name="T69" fmla="*/ 2147483647 h 647"/>
              <a:gd name="T70" fmla="*/ 2147483647 w 440"/>
              <a:gd name="T71" fmla="*/ 2147483647 h 647"/>
              <a:gd name="T72" fmla="*/ 2147483647 w 440"/>
              <a:gd name="T73" fmla="*/ 2147483647 h 647"/>
              <a:gd name="T74" fmla="*/ 2147483647 w 440"/>
              <a:gd name="T75" fmla="*/ 2147483647 h 647"/>
              <a:gd name="T76" fmla="*/ 2147483647 w 440"/>
              <a:gd name="T77" fmla="*/ 2147483647 h 647"/>
              <a:gd name="T78" fmla="*/ 2147483647 w 440"/>
              <a:gd name="T79" fmla="*/ 2147483647 h 647"/>
              <a:gd name="T80" fmla="*/ 2147483647 w 440"/>
              <a:gd name="T81" fmla="*/ 2147483647 h 647"/>
              <a:gd name="T82" fmla="*/ 2147483647 w 440"/>
              <a:gd name="T83" fmla="*/ 2147483647 h 647"/>
              <a:gd name="T84" fmla="*/ 2147483647 w 440"/>
              <a:gd name="T85" fmla="*/ 2147483647 h 647"/>
              <a:gd name="T86" fmla="*/ 2147483647 w 440"/>
              <a:gd name="T87" fmla="*/ 2147483647 h 647"/>
              <a:gd name="T88" fmla="*/ 2147483647 w 440"/>
              <a:gd name="T89" fmla="*/ 2147483647 h 647"/>
              <a:gd name="T90" fmla="*/ 2147483647 w 440"/>
              <a:gd name="T91" fmla="*/ 2147483647 h 647"/>
              <a:gd name="T92" fmla="*/ 2147483647 w 440"/>
              <a:gd name="T93" fmla="*/ 2147483647 h 647"/>
              <a:gd name="T94" fmla="*/ 2147483647 w 440"/>
              <a:gd name="T95" fmla="*/ 2147483647 h 647"/>
              <a:gd name="T96" fmla="*/ 2147483647 w 440"/>
              <a:gd name="T97" fmla="*/ 2147483647 h 647"/>
              <a:gd name="T98" fmla="*/ 2147483647 w 440"/>
              <a:gd name="T99" fmla="*/ 2147483647 h 647"/>
              <a:gd name="T100" fmla="*/ 2147483647 w 440"/>
              <a:gd name="T101" fmla="*/ 2147483647 h 647"/>
              <a:gd name="T102" fmla="*/ 2147483647 w 440"/>
              <a:gd name="T103" fmla="*/ 2147483647 h 647"/>
              <a:gd name="T104" fmla="*/ 2147483647 w 440"/>
              <a:gd name="T105" fmla="*/ 2147483647 h 64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40"/>
              <a:gd name="T160" fmla="*/ 0 h 647"/>
              <a:gd name="T161" fmla="*/ 440 w 440"/>
              <a:gd name="T162" fmla="*/ 647 h 64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40" h="647">
                <a:moveTo>
                  <a:pt x="73" y="79"/>
                </a:moveTo>
                <a:lnTo>
                  <a:pt x="64" y="76"/>
                </a:lnTo>
                <a:lnTo>
                  <a:pt x="56" y="73"/>
                </a:lnTo>
                <a:lnTo>
                  <a:pt x="48" y="71"/>
                </a:lnTo>
                <a:lnTo>
                  <a:pt x="41" y="68"/>
                </a:lnTo>
                <a:lnTo>
                  <a:pt x="34" y="66"/>
                </a:lnTo>
                <a:lnTo>
                  <a:pt x="28" y="64"/>
                </a:lnTo>
                <a:lnTo>
                  <a:pt x="23" y="63"/>
                </a:lnTo>
                <a:lnTo>
                  <a:pt x="18" y="61"/>
                </a:lnTo>
                <a:lnTo>
                  <a:pt x="14" y="60"/>
                </a:lnTo>
                <a:lnTo>
                  <a:pt x="10" y="58"/>
                </a:lnTo>
                <a:lnTo>
                  <a:pt x="7" y="57"/>
                </a:lnTo>
                <a:lnTo>
                  <a:pt x="5" y="57"/>
                </a:lnTo>
                <a:lnTo>
                  <a:pt x="3" y="56"/>
                </a:lnTo>
                <a:lnTo>
                  <a:pt x="1" y="56"/>
                </a:lnTo>
                <a:lnTo>
                  <a:pt x="0" y="55"/>
                </a:lnTo>
                <a:lnTo>
                  <a:pt x="2" y="55"/>
                </a:lnTo>
                <a:lnTo>
                  <a:pt x="5" y="54"/>
                </a:lnTo>
                <a:lnTo>
                  <a:pt x="8" y="53"/>
                </a:lnTo>
                <a:lnTo>
                  <a:pt x="13" y="52"/>
                </a:lnTo>
                <a:lnTo>
                  <a:pt x="18" y="51"/>
                </a:lnTo>
                <a:lnTo>
                  <a:pt x="25" y="50"/>
                </a:lnTo>
                <a:lnTo>
                  <a:pt x="33" y="48"/>
                </a:lnTo>
                <a:lnTo>
                  <a:pt x="41" y="46"/>
                </a:lnTo>
                <a:lnTo>
                  <a:pt x="51" y="44"/>
                </a:lnTo>
                <a:lnTo>
                  <a:pt x="62" y="42"/>
                </a:lnTo>
                <a:lnTo>
                  <a:pt x="73" y="40"/>
                </a:lnTo>
                <a:lnTo>
                  <a:pt x="86" y="37"/>
                </a:lnTo>
                <a:lnTo>
                  <a:pt x="100" y="34"/>
                </a:lnTo>
                <a:lnTo>
                  <a:pt x="115" y="31"/>
                </a:lnTo>
                <a:lnTo>
                  <a:pt x="130" y="28"/>
                </a:lnTo>
                <a:lnTo>
                  <a:pt x="146" y="24"/>
                </a:lnTo>
                <a:lnTo>
                  <a:pt x="161" y="21"/>
                </a:lnTo>
                <a:lnTo>
                  <a:pt x="175" y="18"/>
                </a:lnTo>
                <a:lnTo>
                  <a:pt x="187" y="16"/>
                </a:lnTo>
                <a:lnTo>
                  <a:pt x="199" y="13"/>
                </a:lnTo>
                <a:lnTo>
                  <a:pt x="210" y="11"/>
                </a:lnTo>
                <a:lnTo>
                  <a:pt x="219" y="9"/>
                </a:lnTo>
                <a:lnTo>
                  <a:pt x="228" y="7"/>
                </a:lnTo>
                <a:lnTo>
                  <a:pt x="236" y="5"/>
                </a:lnTo>
                <a:lnTo>
                  <a:pt x="242" y="4"/>
                </a:lnTo>
                <a:lnTo>
                  <a:pt x="248" y="3"/>
                </a:lnTo>
                <a:lnTo>
                  <a:pt x="253" y="2"/>
                </a:lnTo>
                <a:lnTo>
                  <a:pt x="256" y="1"/>
                </a:lnTo>
                <a:lnTo>
                  <a:pt x="259" y="1"/>
                </a:lnTo>
                <a:lnTo>
                  <a:pt x="260" y="0"/>
                </a:lnTo>
                <a:lnTo>
                  <a:pt x="261" y="0"/>
                </a:lnTo>
                <a:lnTo>
                  <a:pt x="261" y="1"/>
                </a:lnTo>
                <a:lnTo>
                  <a:pt x="262" y="2"/>
                </a:lnTo>
                <a:lnTo>
                  <a:pt x="264" y="4"/>
                </a:lnTo>
                <a:lnTo>
                  <a:pt x="266" y="6"/>
                </a:lnTo>
                <a:lnTo>
                  <a:pt x="269" y="10"/>
                </a:lnTo>
                <a:lnTo>
                  <a:pt x="273" y="14"/>
                </a:lnTo>
                <a:lnTo>
                  <a:pt x="278" y="19"/>
                </a:lnTo>
                <a:lnTo>
                  <a:pt x="283" y="25"/>
                </a:lnTo>
                <a:lnTo>
                  <a:pt x="289" y="32"/>
                </a:lnTo>
                <a:lnTo>
                  <a:pt x="296" y="39"/>
                </a:lnTo>
                <a:lnTo>
                  <a:pt x="303" y="47"/>
                </a:lnTo>
                <a:lnTo>
                  <a:pt x="311" y="56"/>
                </a:lnTo>
                <a:lnTo>
                  <a:pt x="320" y="66"/>
                </a:lnTo>
                <a:lnTo>
                  <a:pt x="329" y="76"/>
                </a:lnTo>
                <a:lnTo>
                  <a:pt x="339" y="88"/>
                </a:lnTo>
                <a:lnTo>
                  <a:pt x="350" y="100"/>
                </a:lnTo>
                <a:lnTo>
                  <a:pt x="361" y="112"/>
                </a:lnTo>
                <a:lnTo>
                  <a:pt x="371" y="123"/>
                </a:lnTo>
                <a:lnTo>
                  <a:pt x="380" y="134"/>
                </a:lnTo>
                <a:lnTo>
                  <a:pt x="389" y="143"/>
                </a:lnTo>
                <a:lnTo>
                  <a:pt x="397" y="152"/>
                </a:lnTo>
                <a:lnTo>
                  <a:pt x="404" y="161"/>
                </a:lnTo>
                <a:lnTo>
                  <a:pt x="411" y="168"/>
                </a:lnTo>
                <a:lnTo>
                  <a:pt x="417" y="175"/>
                </a:lnTo>
                <a:lnTo>
                  <a:pt x="422" y="180"/>
                </a:lnTo>
                <a:lnTo>
                  <a:pt x="427" y="185"/>
                </a:lnTo>
                <a:lnTo>
                  <a:pt x="430" y="190"/>
                </a:lnTo>
                <a:lnTo>
                  <a:pt x="434" y="193"/>
                </a:lnTo>
                <a:lnTo>
                  <a:pt x="436" y="196"/>
                </a:lnTo>
                <a:lnTo>
                  <a:pt x="438" y="198"/>
                </a:lnTo>
                <a:lnTo>
                  <a:pt x="439" y="199"/>
                </a:lnTo>
                <a:lnTo>
                  <a:pt x="438" y="199"/>
                </a:lnTo>
                <a:lnTo>
                  <a:pt x="437" y="199"/>
                </a:lnTo>
                <a:lnTo>
                  <a:pt x="436" y="198"/>
                </a:lnTo>
                <a:lnTo>
                  <a:pt x="434" y="198"/>
                </a:lnTo>
                <a:lnTo>
                  <a:pt x="432" y="197"/>
                </a:lnTo>
                <a:lnTo>
                  <a:pt x="430" y="196"/>
                </a:lnTo>
                <a:lnTo>
                  <a:pt x="427" y="196"/>
                </a:lnTo>
                <a:lnTo>
                  <a:pt x="425" y="195"/>
                </a:lnTo>
                <a:lnTo>
                  <a:pt x="422" y="194"/>
                </a:lnTo>
                <a:lnTo>
                  <a:pt x="418" y="193"/>
                </a:lnTo>
                <a:lnTo>
                  <a:pt x="414" y="191"/>
                </a:lnTo>
                <a:lnTo>
                  <a:pt x="411" y="190"/>
                </a:lnTo>
                <a:lnTo>
                  <a:pt x="406" y="189"/>
                </a:lnTo>
                <a:lnTo>
                  <a:pt x="402" y="187"/>
                </a:lnTo>
                <a:lnTo>
                  <a:pt x="397" y="186"/>
                </a:lnTo>
                <a:lnTo>
                  <a:pt x="393" y="184"/>
                </a:lnTo>
                <a:lnTo>
                  <a:pt x="389" y="183"/>
                </a:lnTo>
                <a:lnTo>
                  <a:pt x="385" y="182"/>
                </a:lnTo>
                <a:lnTo>
                  <a:pt x="382" y="181"/>
                </a:lnTo>
                <a:lnTo>
                  <a:pt x="379" y="180"/>
                </a:lnTo>
                <a:lnTo>
                  <a:pt x="376" y="179"/>
                </a:lnTo>
                <a:lnTo>
                  <a:pt x="374" y="178"/>
                </a:lnTo>
                <a:lnTo>
                  <a:pt x="372" y="177"/>
                </a:lnTo>
                <a:lnTo>
                  <a:pt x="370" y="176"/>
                </a:lnTo>
                <a:lnTo>
                  <a:pt x="368" y="176"/>
                </a:lnTo>
                <a:lnTo>
                  <a:pt x="367" y="175"/>
                </a:lnTo>
                <a:lnTo>
                  <a:pt x="366" y="175"/>
                </a:lnTo>
                <a:lnTo>
                  <a:pt x="365" y="175"/>
                </a:lnTo>
                <a:lnTo>
                  <a:pt x="364" y="175"/>
                </a:lnTo>
                <a:lnTo>
                  <a:pt x="364" y="176"/>
                </a:lnTo>
                <a:lnTo>
                  <a:pt x="364" y="177"/>
                </a:lnTo>
                <a:lnTo>
                  <a:pt x="364" y="179"/>
                </a:lnTo>
                <a:lnTo>
                  <a:pt x="363" y="181"/>
                </a:lnTo>
                <a:lnTo>
                  <a:pt x="363" y="183"/>
                </a:lnTo>
                <a:lnTo>
                  <a:pt x="363" y="186"/>
                </a:lnTo>
                <a:lnTo>
                  <a:pt x="362" y="189"/>
                </a:lnTo>
                <a:lnTo>
                  <a:pt x="361" y="192"/>
                </a:lnTo>
                <a:lnTo>
                  <a:pt x="361" y="195"/>
                </a:lnTo>
                <a:lnTo>
                  <a:pt x="360" y="199"/>
                </a:lnTo>
                <a:lnTo>
                  <a:pt x="359" y="204"/>
                </a:lnTo>
                <a:lnTo>
                  <a:pt x="359" y="208"/>
                </a:lnTo>
                <a:lnTo>
                  <a:pt x="358" y="213"/>
                </a:lnTo>
                <a:lnTo>
                  <a:pt x="357" y="218"/>
                </a:lnTo>
                <a:lnTo>
                  <a:pt x="356" y="224"/>
                </a:lnTo>
                <a:lnTo>
                  <a:pt x="355" y="229"/>
                </a:lnTo>
                <a:lnTo>
                  <a:pt x="355" y="235"/>
                </a:lnTo>
                <a:lnTo>
                  <a:pt x="354" y="240"/>
                </a:lnTo>
                <a:lnTo>
                  <a:pt x="354" y="245"/>
                </a:lnTo>
                <a:lnTo>
                  <a:pt x="354" y="250"/>
                </a:lnTo>
                <a:lnTo>
                  <a:pt x="354" y="256"/>
                </a:lnTo>
                <a:lnTo>
                  <a:pt x="354" y="261"/>
                </a:lnTo>
                <a:lnTo>
                  <a:pt x="354" y="266"/>
                </a:lnTo>
                <a:lnTo>
                  <a:pt x="354" y="271"/>
                </a:lnTo>
                <a:lnTo>
                  <a:pt x="355" y="276"/>
                </a:lnTo>
                <a:lnTo>
                  <a:pt x="355" y="281"/>
                </a:lnTo>
                <a:lnTo>
                  <a:pt x="356" y="286"/>
                </a:lnTo>
                <a:lnTo>
                  <a:pt x="357" y="291"/>
                </a:lnTo>
                <a:lnTo>
                  <a:pt x="358" y="296"/>
                </a:lnTo>
                <a:lnTo>
                  <a:pt x="359" y="301"/>
                </a:lnTo>
                <a:lnTo>
                  <a:pt x="360" y="306"/>
                </a:lnTo>
                <a:lnTo>
                  <a:pt x="362" y="311"/>
                </a:lnTo>
                <a:lnTo>
                  <a:pt x="363" y="316"/>
                </a:lnTo>
                <a:lnTo>
                  <a:pt x="364" y="320"/>
                </a:lnTo>
                <a:lnTo>
                  <a:pt x="366" y="325"/>
                </a:lnTo>
                <a:lnTo>
                  <a:pt x="367" y="329"/>
                </a:lnTo>
                <a:lnTo>
                  <a:pt x="368" y="333"/>
                </a:lnTo>
                <a:lnTo>
                  <a:pt x="370" y="338"/>
                </a:lnTo>
                <a:lnTo>
                  <a:pt x="372" y="342"/>
                </a:lnTo>
                <a:lnTo>
                  <a:pt x="373" y="346"/>
                </a:lnTo>
                <a:lnTo>
                  <a:pt x="375" y="350"/>
                </a:lnTo>
                <a:lnTo>
                  <a:pt x="376" y="353"/>
                </a:lnTo>
                <a:lnTo>
                  <a:pt x="378" y="357"/>
                </a:lnTo>
                <a:lnTo>
                  <a:pt x="380" y="361"/>
                </a:lnTo>
                <a:lnTo>
                  <a:pt x="382" y="364"/>
                </a:lnTo>
                <a:lnTo>
                  <a:pt x="384" y="368"/>
                </a:lnTo>
                <a:lnTo>
                  <a:pt x="385" y="371"/>
                </a:lnTo>
                <a:lnTo>
                  <a:pt x="387" y="374"/>
                </a:lnTo>
                <a:lnTo>
                  <a:pt x="389" y="377"/>
                </a:lnTo>
                <a:lnTo>
                  <a:pt x="390" y="379"/>
                </a:lnTo>
                <a:lnTo>
                  <a:pt x="392" y="382"/>
                </a:lnTo>
                <a:lnTo>
                  <a:pt x="393" y="384"/>
                </a:lnTo>
                <a:lnTo>
                  <a:pt x="394" y="386"/>
                </a:lnTo>
                <a:lnTo>
                  <a:pt x="395" y="388"/>
                </a:lnTo>
                <a:lnTo>
                  <a:pt x="396" y="389"/>
                </a:lnTo>
                <a:lnTo>
                  <a:pt x="396" y="391"/>
                </a:lnTo>
                <a:lnTo>
                  <a:pt x="397" y="392"/>
                </a:lnTo>
                <a:lnTo>
                  <a:pt x="398" y="393"/>
                </a:lnTo>
                <a:lnTo>
                  <a:pt x="398" y="394"/>
                </a:lnTo>
                <a:lnTo>
                  <a:pt x="399" y="394"/>
                </a:lnTo>
                <a:lnTo>
                  <a:pt x="398" y="395"/>
                </a:lnTo>
                <a:lnTo>
                  <a:pt x="397" y="395"/>
                </a:lnTo>
                <a:lnTo>
                  <a:pt x="396" y="396"/>
                </a:lnTo>
                <a:lnTo>
                  <a:pt x="393" y="397"/>
                </a:lnTo>
                <a:lnTo>
                  <a:pt x="390" y="398"/>
                </a:lnTo>
                <a:lnTo>
                  <a:pt x="387" y="400"/>
                </a:lnTo>
                <a:lnTo>
                  <a:pt x="382" y="402"/>
                </a:lnTo>
                <a:lnTo>
                  <a:pt x="377" y="404"/>
                </a:lnTo>
                <a:lnTo>
                  <a:pt x="372" y="407"/>
                </a:lnTo>
                <a:lnTo>
                  <a:pt x="365" y="409"/>
                </a:lnTo>
                <a:lnTo>
                  <a:pt x="358" y="413"/>
                </a:lnTo>
                <a:lnTo>
                  <a:pt x="350" y="416"/>
                </a:lnTo>
                <a:lnTo>
                  <a:pt x="342" y="420"/>
                </a:lnTo>
                <a:lnTo>
                  <a:pt x="333" y="424"/>
                </a:lnTo>
                <a:lnTo>
                  <a:pt x="323" y="428"/>
                </a:lnTo>
                <a:lnTo>
                  <a:pt x="313" y="433"/>
                </a:lnTo>
                <a:lnTo>
                  <a:pt x="303" y="437"/>
                </a:lnTo>
                <a:lnTo>
                  <a:pt x="293" y="442"/>
                </a:lnTo>
                <a:lnTo>
                  <a:pt x="284" y="446"/>
                </a:lnTo>
                <a:lnTo>
                  <a:pt x="276" y="449"/>
                </a:lnTo>
                <a:lnTo>
                  <a:pt x="268" y="453"/>
                </a:lnTo>
                <a:lnTo>
                  <a:pt x="261" y="456"/>
                </a:lnTo>
                <a:lnTo>
                  <a:pt x="255" y="459"/>
                </a:lnTo>
                <a:lnTo>
                  <a:pt x="249" y="461"/>
                </a:lnTo>
                <a:lnTo>
                  <a:pt x="244" y="464"/>
                </a:lnTo>
                <a:lnTo>
                  <a:pt x="240" y="466"/>
                </a:lnTo>
                <a:lnTo>
                  <a:pt x="236" y="467"/>
                </a:lnTo>
                <a:lnTo>
                  <a:pt x="233" y="469"/>
                </a:lnTo>
                <a:lnTo>
                  <a:pt x="231" y="470"/>
                </a:lnTo>
                <a:lnTo>
                  <a:pt x="229" y="470"/>
                </a:lnTo>
                <a:lnTo>
                  <a:pt x="228" y="471"/>
                </a:lnTo>
                <a:lnTo>
                  <a:pt x="227" y="472"/>
                </a:lnTo>
                <a:lnTo>
                  <a:pt x="227" y="474"/>
                </a:lnTo>
                <a:lnTo>
                  <a:pt x="227" y="476"/>
                </a:lnTo>
                <a:lnTo>
                  <a:pt x="227" y="480"/>
                </a:lnTo>
                <a:lnTo>
                  <a:pt x="226" y="483"/>
                </a:lnTo>
                <a:lnTo>
                  <a:pt x="226" y="488"/>
                </a:lnTo>
                <a:lnTo>
                  <a:pt x="225" y="493"/>
                </a:lnTo>
                <a:lnTo>
                  <a:pt x="225" y="499"/>
                </a:lnTo>
                <a:lnTo>
                  <a:pt x="224" y="505"/>
                </a:lnTo>
                <a:lnTo>
                  <a:pt x="223" y="512"/>
                </a:lnTo>
                <a:lnTo>
                  <a:pt x="222" y="520"/>
                </a:lnTo>
                <a:lnTo>
                  <a:pt x="222" y="529"/>
                </a:lnTo>
                <a:lnTo>
                  <a:pt x="221" y="538"/>
                </a:lnTo>
                <a:lnTo>
                  <a:pt x="220" y="548"/>
                </a:lnTo>
                <a:lnTo>
                  <a:pt x="219" y="558"/>
                </a:lnTo>
                <a:lnTo>
                  <a:pt x="217" y="569"/>
                </a:lnTo>
                <a:lnTo>
                  <a:pt x="216" y="579"/>
                </a:lnTo>
                <a:lnTo>
                  <a:pt x="215" y="588"/>
                </a:lnTo>
                <a:lnTo>
                  <a:pt x="215" y="596"/>
                </a:lnTo>
                <a:lnTo>
                  <a:pt x="214" y="604"/>
                </a:lnTo>
                <a:lnTo>
                  <a:pt x="213" y="611"/>
                </a:lnTo>
                <a:lnTo>
                  <a:pt x="212" y="618"/>
                </a:lnTo>
                <a:lnTo>
                  <a:pt x="212" y="624"/>
                </a:lnTo>
                <a:lnTo>
                  <a:pt x="211" y="629"/>
                </a:lnTo>
                <a:lnTo>
                  <a:pt x="211" y="633"/>
                </a:lnTo>
                <a:lnTo>
                  <a:pt x="210" y="637"/>
                </a:lnTo>
                <a:lnTo>
                  <a:pt x="210" y="640"/>
                </a:lnTo>
                <a:lnTo>
                  <a:pt x="210" y="642"/>
                </a:lnTo>
                <a:lnTo>
                  <a:pt x="210" y="644"/>
                </a:lnTo>
                <a:lnTo>
                  <a:pt x="209" y="645"/>
                </a:lnTo>
                <a:lnTo>
                  <a:pt x="209" y="646"/>
                </a:lnTo>
                <a:lnTo>
                  <a:pt x="209" y="645"/>
                </a:lnTo>
                <a:lnTo>
                  <a:pt x="208" y="644"/>
                </a:lnTo>
                <a:lnTo>
                  <a:pt x="207" y="643"/>
                </a:lnTo>
                <a:lnTo>
                  <a:pt x="206" y="641"/>
                </a:lnTo>
                <a:lnTo>
                  <a:pt x="204" y="640"/>
                </a:lnTo>
                <a:lnTo>
                  <a:pt x="202" y="637"/>
                </a:lnTo>
                <a:lnTo>
                  <a:pt x="200" y="635"/>
                </a:lnTo>
                <a:lnTo>
                  <a:pt x="198" y="632"/>
                </a:lnTo>
                <a:lnTo>
                  <a:pt x="195" y="629"/>
                </a:lnTo>
                <a:lnTo>
                  <a:pt x="192" y="625"/>
                </a:lnTo>
                <a:lnTo>
                  <a:pt x="188" y="622"/>
                </a:lnTo>
                <a:lnTo>
                  <a:pt x="185" y="617"/>
                </a:lnTo>
                <a:lnTo>
                  <a:pt x="181" y="613"/>
                </a:lnTo>
                <a:lnTo>
                  <a:pt x="177" y="608"/>
                </a:lnTo>
                <a:lnTo>
                  <a:pt x="172" y="603"/>
                </a:lnTo>
                <a:lnTo>
                  <a:pt x="167" y="598"/>
                </a:lnTo>
                <a:lnTo>
                  <a:pt x="163" y="592"/>
                </a:lnTo>
                <a:lnTo>
                  <a:pt x="158" y="586"/>
                </a:lnTo>
                <a:lnTo>
                  <a:pt x="154" y="580"/>
                </a:lnTo>
                <a:lnTo>
                  <a:pt x="149" y="574"/>
                </a:lnTo>
                <a:lnTo>
                  <a:pt x="145" y="568"/>
                </a:lnTo>
                <a:lnTo>
                  <a:pt x="140" y="561"/>
                </a:lnTo>
                <a:lnTo>
                  <a:pt x="136" y="554"/>
                </a:lnTo>
                <a:lnTo>
                  <a:pt x="131" y="547"/>
                </a:lnTo>
                <a:lnTo>
                  <a:pt x="127" y="540"/>
                </a:lnTo>
                <a:lnTo>
                  <a:pt x="123" y="533"/>
                </a:lnTo>
                <a:lnTo>
                  <a:pt x="119" y="525"/>
                </a:lnTo>
                <a:lnTo>
                  <a:pt x="114" y="517"/>
                </a:lnTo>
                <a:lnTo>
                  <a:pt x="110" y="510"/>
                </a:lnTo>
                <a:lnTo>
                  <a:pt x="106" y="501"/>
                </a:lnTo>
                <a:lnTo>
                  <a:pt x="102" y="493"/>
                </a:lnTo>
                <a:lnTo>
                  <a:pt x="98" y="485"/>
                </a:lnTo>
                <a:lnTo>
                  <a:pt x="94" y="476"/>
                </a:lnTo>
                <a:lnTo>
                  <a:pt x="90" y="468"/>
                </a:lnTo>
                <a:lnTo>
                  <a:pt x="87" y="459"/>
                </a:lnTo>
                <a:lnTo>
                  <a:pt x="83" y="450"/>
                </a:lnTo>
                <a:lnTo>
                  <a:pt x="80" y="442"/>
                </a:lnTo>
                <a:lnTo>
                  <a:pt x="77" y="433"/>
                </a:lnTo>
                <a:lnTo>
                  <a:pt x="74" y="424"/>
                </a:lnTo>
                <a:lnTo>
                  <a:pt x="71" y="415"/>
                </a:lnTo>
                <a:lnTo>
                  <a:pt x="68" y="407"/>
                </a:lnTo>
                <a:lnTo>
                  <a:pt x="66" y="398"/>
                </a:lnTo>
                <a:lnTo>
                  <a:pt x="63" y="389"/>
                </a:lnTo>
                <a:lnTo>
                  <a:pt x="61" y="380"/>
                </a:lnTo>
                <a:lnTo>
                  <a:pt x="59" y="371"/>
                </a:lnTo>
                <a:lnTo>
                  <a:pt x="57" y="362"/>
                </a:lnTo>
                <a:lnTo>
                  <a:pt x="55" y="352"/>
                </a:lnTo>
                <a:lnTo>
                  <a:pt x="53" y="343"/>
                </a:lnTo>
                <a:lnTo>
                  <a:pt x="52" y="334"/>
                </a:lnTo>
                <a:lnTo>
                  <a:pt x="50" y="325"/>
                </a:lnTo>
                <a:lnTo>
                  <a:pt x="49" y="316"/>
                </a:lnTo>
                <a:lnTo>
                  <a:pt x="48" y="307"/>
                </a:lnTo>
                <a:lnTo>
                  <a:pt x="47" y="298"/>
                </a:lnTo>
                <a:lnTo>
                  <a:pt x="46" y="289"/>
                </a:lnTo>
                <a:lnTo>
                  <a:pt x="46" y="280"/>
                </a:lnTo>
                <a:lnTo>
                  <a:pt x="46" y="271"/>
                </a:lnTo>
                <a:lnTo>
                  <a:pt x="45" y="262"/>
                </a:lnTo>
                <a:lnTo>
                  <a:pt x="45" y="253"/>
                </a:lnTo>
                <a:lnTo>
                  <a:pt x="45" y="244"/>
                </a:lnTo>
                <a:lnTo>
                  <a:pt x="46" y="235"/>
                </a:lnTo>
                <a:lnTo>
                  <a:pt x="46" y="226"/>
                </a:lnTo>
                <a:lnTo>
                  <a:pt x="47" y="217"/>
                </a:lnTo>
                <a:lnTo>
                  <a:pt x="48" y="209"/>
                </a:lnTo>
                <a:lnTo>
                  <a:pt x="48" y="200"/>
                </a:lnTo>
                <a:lnTo>
                  <a:pt x="49" y="191"/>
                </a:lnTo>
                <a:lnTo>
                  <a:pt x="51" y="183"/>
                </a:lnTo>
                <a:lnTo>
                  <a:pt x="52" y="174"/>
                </a:lnTo>
                <a:lnTo>
                  <a:pt x="53" y="166"/>
                </a:lnTo>
                <a:lnTo>
                  <a:pt x="54" y="157"/>
                </a:lnTo>
                <a:lnTo>
                  <a:pt x="56" y="149"/>
                </a:lnTo>
                <a:lnTo>
                  <a:pt x="57" y="141"/>
                </a:lnTo>
                <a:lnTo>
                  <a:pt x="59" y="133"/>
                </a:lnTo>
                <a:lnTo>
                  <a:pt x="61" y="125"/>
                </a:lnTo>
                <a:lnTo>
                  <a:pt x="62" y="117"/>
                </a:lnTo>
                <a:lnTo>
                  <a:pt x="64" y="109"/>
                </a:lnTo>
                <a:lnTo>
                  <a:pt x="66" y="101"/>
                </a:lnTo>
                <a:lnTo>
                  <a:pt x="68" y="94"/>
                </a:lnTo>
                <a:lnTo>
                  <a:pt x="70" y="86"/>
                </a:lnTo>
                <a:lnTo>
                  <a:pt x="73" y="79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1" name="Rectangle 9"/>
          <p:cNvSpPr>
            <a:spLocks noChangeArrowheads="1"/>
          </p:cNvSpPr>
          <p:nvPr/>
        </p:nvSpPr>
        <p:spPr bwMode="gray">
          <a:xfrm>
            <a:off x="3667125" y="2813050"/>
            <a:ext cx="8778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tIns="91440" bIns="91440" anchor="ctr"/>
          <a:lstStyle/>
          <a:p>
            <a:pPr algn="ctr"/>
            <a:r>
              <a:rPr lang="en-US" sz="1200"/>
              <a:t>volume</a:t>
            </a:r>
          </a:p>
        </p:txBody>
      </p:sp>
      <p:pic>
        <p:nvPicPr>
          <p:cNvPr id="788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73" name="Rectangle 2"/>
          <p:cNvSpPr>
            <a:spLocks noChangeArrowheads="1"/>
          </p:cNvSpPr>
          <p:nvPr/>
        </p:nvSpPr>
        <p:spPr bwMode="auto">
          <a:xfrm>
            <a:off x="457200" y="557213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a-DK" sz="4400">
                <a:solidFill>
                  <a:schemeClr val="tx2"/>
                </a:solidFill>
              </a:rPr>
              <a:t>Legislation, communication and user-friendliness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0" grpId="0" animBg="1"/>
      <p:bldP spid="788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47.7|5|4.2|12.1|13.4|7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13566</TotalTime>
  <Words>1742</Words>
  <Application>Microsoft Office PowerPoint</Application>
  <PresentationFormat>On-screen Show (4:3)</PresentationFormat>
  <Paragraphs>321</Paragraphs>
  <Slides>29</Slides>
  <Notes>7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Verdana</vt:lpstr>
      <vt:lpstr>ＭＳ Ｐゴシック</vt:lpstr>
      <vt:lpstr>Times</vt:lpstr>
      <vt:lpstr>ヒラギノ角ゴ Pro W3</vt:lpstr>
      <vt:lpstr>Wingdings 2</vt:lpstr>
      <vt:lpstr>Calibri</vt:lpstr>
      <vt:lpstr>Wingdings</vt:lpstr>
      <vt:lpstr>Standarddesign</vt:lpstr>
      <vt:lpstr>Microsoft Office Excel-diagram</vt:lpstr>
      <vt:lpstr>eService take-up and inclusion</vt:lpstr>
      <vt:lpstr>Background information </vt:lpstr>
      <vt:lpstr>Two key questions:</vt:lpstr>
      <vt:lpstr>PowerPoint Presentation</vt:lpstr>
      <vt:lpstr>PowerPoint Presentation</vt:lpstr>
      <vt:lpstr>Danish studies show that:</vt:lpstr>
      <vt:lpstr>Potential and realisation</vt:lpstr>
      <vt:lpstr>The good user experience</vt:lpstr>
      <vt:lpstr>PowerPoint Presentation</vt:lpstr>
      <vt:lpstr>WELL-FUNCTIONING AND USER-FRIENDLY ONLINE SELF-SERVICE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Personalisation and MyPage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Prepare to harvest…</vt:lpstr>
      <vt:lpstr>Open government, open data</vt:lpstr>
      <vt:lpstr>PowerPoint Presentation</vt:lpstr>
      <vt:lpstr>PowerPoint Presentation</vt:lpstr>
      <vt:lpstr>Initiatives in the eGovernment Strategy 2011-2015</vt:lpstr>
      <vt:lpstr>Danish OGP Commitments</vt:lpstr>
      <vt:lpstr>PowerPoint Presentation</vt:lpstr>
      <vt:lpstr>For further information</vt:lpstr>
    </vt:vector>
  </TitlesOfParts>
  <Company>KIT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Morten Meyerhoff Nielsen</dc:creator>
  <cp:lastModifiedBy>Tomasz Janowski</cp:lastModifiedBy>
  <cp:revision>73</cp:revision>
  <dcterms:created xsi:type="dcterms:W3CDTF">2011-03-01T08:40:29Z</dcterms:created>
  <dcterms:modified xsi:type="dcterms:W3CDTF">2013-05-12T07:45:46Z</dcterms:modified>
</cp:coreProperties>
</file>