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61" r:id="rId4"/>
    <p:sldId id="262" r:id="rId5"/>
    <p:sldId id="263" r:id="rId6"/>
    <p:sldId id="268" r:id="rId7"/>
    <p:sldId id="273" r:id="rId8"/>
    <p:sldId id="274" r:id="rId9"/>
    <p:sldId id="275" r:id="rId10"/>
    <p:sldId id="276" r:id="rId11"/>
    <p:sldId id="277" r:id="rId12"/>
    <p:sldId id="278" r:id="rId13"/>
    <p:sldId id="265" r:id="rId14"/>
    <p:sldId id="257" r:id="rId15"/>
    <p:sldId id="258" r:id="rId16"/>
    <p:sldId id="25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0" d="100"/>
          <a:sy n="130" d="100"/>
        </p:scale>
        <p:origin x="-15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EB1F8C-91CA-3F41-8479-8352E3E983FE}" type="datetimeFigureOut">
              <a:rPr lang="en-GB" smtClean="0"/>
              <a:t>6/7/11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99BDF-FAAB-D34F-BC19-DEEA797FF62D}" type="slidenum">
              <a:rPr lang="en-GB" smtClean="0"/>
              <a:t>‹#›</a:t>
            </a:fld>
            <a:endParaRPr lang="en-GB"/>
          </a:p>
        </p:txBody>
      </p:sp>
    </p:spTree>
    <p:extLst>
      <p:ext uri="{BB962C8B-B14F-4D97-AF65-F5344CB8AC3E}">
        <p14:creationId xmlns:p14="http://schemas.microsoft.com/office/powerpoint/2010/main" val="1451567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Issues will be discussed during the introduction of each slide.</a:t>
            </a:r>
          </a:p>
          <a:p>
            <a:pPr>
              <a:spcBef>
                <a:spcPct val="0"/>
              </a:spcBef>
            </a:pPr>
            <a:r>
              <a:rPr lang="en-US">
                <a:latin typeface="Calibri" charset="0"/>
              </a:rPr>
              <a:t>Or a new slide for the issues.</a:t>
            </a: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130821A6-C6F4-4240-8F90-A39B33BE7EE5}" type="slidenum">
              <a:rPr lang="en-US"/>
              <a:pPr fontAlgn="base">
                <a:spcBef>
                  <a:spcPct val="0"/>
                </a:spcBef>
                <a:spcAft>
                  <a:spcPct val="0"/>
                </a:spcAft>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b="1">
                <a:latin typeface="Calibri" charset="0"/>
              </a:rPr>
              <a:t>Datasets</a:t>
            </a:r>
            <a:r>
              <a:rPr lang="en-US">
                <a:latin typeface="Calibri" charset="0"/>
              </a:rPr>
              <a:t> : A dataset is a collection of structured metadata -- descriptions of things, such as books in a library. Library records consist of statements about things, where each statement consists of an element ("attribute" or "relationship") of the entity, and a "value" for that element. The elements that are used are usually selected from a set of standard elements, such as Dublin Core. The values for the elements are either taken from value vocabularies such as LCSH, or are free text values. Similar notions to "dataset" include "collection" or "metadata record set". Note that in the Linked Data context, Datasets do not necessarily consist of clearly identifiable "records".</a:t>
            </a:r>
            <a:br>
              <a:rPr lang="en-US">
                <a:latin typeface="Calibri" charset="0"/>
              </a:rPr>
            </a:br>
            <a:r>
              <a:rPr lang="en-US">
                <a:latin typeface="Calibri" charset="0"/>
              </a:rPr>
              <a:t/>
            </a:r>
            <a:br>
              <a:rPr lang="en-US">
                <a:latin typeface="Calibri" charset="0"/>
              </a:rPr>
            </a:br>
            <a:r>
              <a:rPr lang="en-US" i="1">
                <a:latin typeface="Calibri" charset="0"/>
              </a:rPr>
              <a:t>Examples</a:t>
            </a:r>
            <a:r>
              <a:rPr lang="en-US">
                <a:latin typeface="Calibri" charset="0"/>
              </a:rPr>
              <a:t>: </a:t>
            </a:r>
          </a:p>
          <a:p>
            <a:pPr lvl="1">
              <a:spcBef>
                <a:spcPct val="0"/>
              </a:spcBef>
            </a:pPr>
            <a:r>
              <a:rPr lang="en-US">
                <a:latin typeface="Calibri" charset="0"/>
              </a:rPr>
              <a:t>a record from a dataset for a given book could have a Subject element drawn from Dublin Core, and a value for Subject drawn from LCSH. </a:t>
            </a:r>
          </a:p>
          <a:p>
            <a:pPr lvl="1">
              <a:spcBef>
                <a:spcPct val="0"/>
              </a:spcBef>
            </a:pPr>
            <a:r>
              <a:rPr lang="en-US">
                <a:latin typeface="Calibri" charset="0"/>
              </a:rPr>
              <a:t>the same dataset may contain records for authors as first-class entities that are linked from their book, described with elements like "name" from FOAF </a:t>
            </a:r>
          </a:p>
          <a:p>
            <a:pPr lvl="1">
              <a:spcBef>
                <a:spcPct val="0"/>
              </a:spcBef>
            </a:pPr>
            <a:r>
              <a:rPr lang="en-US">
                <a:latin typeface="Calibri" charset="0"/>
              </a:rPr>
              <a:t>a dataset may be self describing in that it contains information about itself as a distinct entity for example with a modified date and maintainer/curator elements drawn from Dublin Core </a:t>
            </a:r>
          </a:p>
          <a:p>
            <a:pPr>
              <a:spcBef>
                <a:spcPct val="0"/>
              </a:spcBef>
            </a:pPr>
            <a:endParaRPr lang="en-US">
              <a:latin typeface="Calibri" charset="0"/>
            </a:endParaRP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F290FA9B-9791-0C44-8F40-B89C605CEA2A}" type="slidenum">
              <a:rPr lang="en-US"/>
              <a:pPr fontAlgn="base">
                <a:spcBef>
                  <a:spcPct val="0"/>
                </a:spcBef>
                <a:spcAft>
                  <a:spcPct val="0"/>
                </a:spcAft>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b="1">
                <a:latin typeface="Calibri" charset="0"/>
              </a:rPr>
              <a:t>Value vocabularies</a:t>
            </a:r>
            <a:r>
              <a:rPr lang="en-US">
                <a:latin typeface="Calibri" charset="0"/>
              </a:rPr>
              <a:t> : A value vocabulary defines resources (topics, art styles, authors) that are used as values of elements in metadata records. Typically a value vocabulary does not define bibliographic resources such as books but concepts related to bibliographic resources (persons, languages, countries, etc.). They are "building blocks" with which metadata records can be built. Many libraries require specific value vocabularies as mandatory for selecting values for a particular metadata element. A value vocabulary thus represents a "controlled list" of allowed values for an element. Resources that can be considered as value vocabularies include: thesaurus, code list, term list, classification scheme, subject heading list, taxonomy, authority file, digital gazetteer, concept scheme, and other types of knowledge organisation system. Note however, that value vocabularies often have http URIs assigned to the value, which would appear in a metadata record instead of or in addition to the literal value.</a:t>
            </a:r>
            <a:br>
              <a:rPr lang="en-US">
                <a:latin typeface="Calibri" charset="0"/>
              </a:rPr>
            </a:br>
            <a:r>
              <a:rPr lang="en-US">
                <a:latin typeface="Calibri" charset="0"/>
              </a:rPr>
              <a:t/>
            </a:r>
            <a:br>
              <a:rPr lang="en-US">
                <a:latin typeface="Calibri" charset="0"/>
              </a:rPr>
            </a:br>
            <a:r>
              <a:rPr lang="en-US" i="1">
                <a:latin typeface="Calibri" charset="0"/>
              </a:rPr>
              <a:t>Examples</a:t>
            </a:r>
            <a:r>
              <a:rPr lang="en-US">
                <a:latin typeface="Calibri" charset="0"/>
              </a:rPr>
              <a:t>: </a:t>
            </a:r>
          </a:p>
          <a:p>
            <a:pPr lvl="1">
              <a:spcBef>
                <a:spcPct val="0"/>
              </a:spcBef>
            </a:pPr>
            <a:r>
              <a:rPr lang="en-US">
                <a:latin typeface="Calibri" charset="0"/>
              </a:rPr>
              <a:t>LCSH defines topics of books </a:t>
            </a:r>
          </a:p>
          <a:p>
            <a:pPr lvl="1">
              <a:spcBef>
                <a:spcPct val="0"/>
              </a:spcBef>
            </a:pPr>
            <a:r>
              <a:rPr lang="en-US">
                <a:latin typeface="Calibri" charset="0"/>
              </a:rPr>
              <a:t>Art and Architecture Thesaurus defines a.o. art styles </a:t>
            </a:r>
          </a:p>
          <a:p>
            <a:pPr lvl="1">
              <a:spcBef>
                <a:spcPct val="0"/>
              </a:spcBef>
            </a:pPr>
            <a:r>
              <a:rPr lang="en-US">
                <a:latin typeface="Calibri" charset="0"/>
              </a:rPr>
              <a:t>VIAF defines authorities </a:t>
            </a:r>
          </a:p>
          <a:p>
            <a:pPr lvl="1">
              <a:spcBef>
                <a:spcPct val="0"/>
              </a:spcBef>
            </a:pPr>
            <a:r>
              <a:rPr lang="en-US">
                <a:latin typeface="Calibri" charset="0"/>
              </a:rPr>
              <a:t>GeoNames defines geographical locations (e.g. cities). </a:t>
            </a:r>
          </a:p>
          <a:p>
            <a:pPr>
              <a:spcBef>
                <a:spcPct val="0"/>
              </a:spcBef>
            </a:pPr>
            <a:r>
              <a:rPr lang="en-US">
                <a:latin typeface="Calibri" charset="0"/>
              </a:rPr>
              <a:t/>
            </a:r>
            <a:br>
              <a:rPr lang="en-US">
                <a:latin typeface="Calibri" charset="0"/>
              </a:rPr>
            </a:br>
            <a:endParaRPr lang="en-US">
              <a:latin typeface="Calibri" charset="0"/>
            </a:endParaRPr>
          </a:p>
          <a:p>
            <a:pPr>
              <a:spcBef>
                <a:spcPct val="0"/>
              </a:spcBef>
            </a:pPr>
            <a:endParaRPr lang="en-US">
              <a:latin typeface="Calibri" charset="0"/>
            </a:endParaRPr>
          </a:p>
        </p:txBody>
      </p:sp>
      <p:sp>
        <p:nvSpPr>
          <p:cNvPr id="102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36FA9BA1-5DF0-A540-97A0-98CD34E49070}" type="slidenum">
              <a:rPr lang="en-US"/>
              <a:pPr fontAlgn="base">
                <a:spcBef>
                  <a:spcPct val="0"/>
                </a:spcBef>
                <a:spcAft>
                  <a:spcPct val="0"/>
                </a:spcAft>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http://www.w3.org/2005/Incubator/lld/wiki/Vocabulary_and_Dataset</a:t>
            </a:r>
          </a:p>
          <a:p>
            <a:pPr>
              <a:spcBef>
                <a:spcPct val="0"/>
              </a:spcBef>
            </a:pPr>
            <a:r>
              <a:rPr lang="en-US" b="1">
                <a:latin typeface="Calibri" charset="0"/>
              </a:rPr>
              <a:t>Metadata element sets</a:t>
            </a:r>
            <a:r>
              <a:rPr lang="en-US">
                <a:latin typeface="Calibri" charset="0"/>
              </a:rPr>
              <a:t> or </a:t>
            </a:r>
            <a:r>
              <a:rPr lang="en-US" b="1">
                <a:latin typeface="Calibri" charset="0"/>
              </a:rPr>
              <a:t>element sets</a:t>
            </a:r>
            <a:r>
              <a:rPr lang="en-US">
                <a:latin typeface="Calibri" charset="0"/>
              </a:rPr>
              <a:t>: A metadata element set defines classes of entities and attributes (elements) of entities. In the linked data terminology, such element sets are materialized through (RDF) schemas or (OWL) ontologies, the term "RDF vocabulary" being sometimes used as an umbrella for these. Usually a metadata element set does not define bibliographic entities, rather it provides elements to be used by others to describe such entities.</a:t>
            </a:r>
          </a:p>
          <a:p>
            <a:pPr>
              <a:spcBef>
                <a:spcPct val="0"/>
              </a:spcBef>
            </a:pPr>
            <a:endParaRPr lang="en-US">
              <a:latin typeface="Calibri" charset="0"/>
            </a:endParaRPr>
          </a:p>
          <a:p>
            <a:pPr>
              <a:spcBef>
                <a:spcPct val="0"/>
              </a:spcBef>
            </a:pPr>
            <a:r>
              <a:rPr lang="en-US" i="1">
                <a:latin typeface="Calibri" charset="0"/>
              </a:rPr>
              <a:t>Examples</a:t>
            </a:r>
            <a:r>
              <a:rPr lang="en-US">
                <a:latin typeface="Calibri" charset="0"/>
              </a:rPr>
              <a:t>: Dublin Core defines elements such as Creator and Date (but DC does not define bibliographic records that use those elements). </a:t>
            </a:r>
          </a:p>
          <a:p>
            <a:pPr>
              <a:spcBef>
                <a:spcPct val="0"/>
              </a:spcBef>
            </a:pPr>
            <a:r>
              <a:rPr lang="en-US">
                <a:latin typeface="Calibri" charset="0"/>
              </a:rPr>
              <a:t>FRBR defines entities such as Work and Manifestation and elements that link and describe them. </a:t>
            </a:r>
          </a:p>
          <a:p>
            <a:pPr>
              <a:spcBef>
                <a:spcPct val="0"/>
              </a:spcBef>
            </a:pPr>
            <a:r>
              <a:rPr lang="en-US">
                <a:latin typeface="Calibri" charset="0"/>
              </a:rPr>
              <a:t>MARC21 defines elements (</a:t>
            </a:r>
            <a:r>
              <a:rPr lang="en-US" i="1">
                <a:latin typeface="Calibri" charset="0"/>
              </a:rPr>
              <a:t>fields</a:t>
            </a:r>
            <a:r>
              <a:rPr lang="en-US">
                <a:latin typeface="Calibri" charset="0"/>
              </a:rPr>
              <a:t>) to describe bibliographic records and authorities. </a:t>
            </a:r>
          </a:p>
          <a:p>
            <a:pPr>
              <a:spcBef>
                <a:spcPct val="0"/>
              </a:spcBef>
            </a:pPr>
            <a:r>
              <a:rPr lang="en-US">
                <a:latin typeface="Calibri" charset="0"/>
              </a:rPr>
              <a:t>FOAF and ORG define elements to describe people and organisations as might be used for describing authors and publishers </a:t>
            </a:r>
          </a:p>
          <a:p>
            <a:pPr>
              <a:spcBef>
                <a:spcPct val="0"/>
              </a:spcBef>
            </a:pPr>
            <a:endParaRPr lang="en-US">
              <a:latin typeface="Calibri" charset="0"/>
            </a:endParaRPr>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C8C76B3D-E5BF-BB43-A3EC-A69E4E293D56}" type="slidenum">
              <a:rPr lang="en-US"/>
              <a:pPr fontAlgn="base">
                <a:spcBef>
                  <a:spcPct val="0"/>
                </a:spcBef>
                <a:spcAft>
                  <a:spcPct val="0"/>
                </a:spcAft>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"How about Archives and Musea, now?". Something that would try to provoke them into jumping onboard--maybe not contributing directly to our report, but check whether our report includes stuff relevant to As and Ms.</a:t>
            </a: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1BACF812-CECC-2847-8111-E0C7E9CB9DF8}" type="slidenum">
              <a:rPr lang="en-US"/>
              <a:pPr fontAlgn="base">
                <a:spcBef>
                  <a:spcPct val="0"/>
                </a:spcBef>
                <a:spcAft>
                  <a:spcPct val="0"/>
                </a:spcAft>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158B7F-B8D2-4C2C-8A81-922A2B3DA80F}" type="datetimeFigureOut">
              <a:rPr lang="en-US" smtClean="0"/>
              <a:pPr/>
              <a:t>6/7/11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58B7F-B8D2-4C2C-8A81-922A2B3DA80F}" type="datetimeFigureOut">
              <a:rPr lang="en-US" smtClean="0"/>
              <a:pPr/>
              <a:t>6/7/11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58B7F-B8D2-4C2C-8A81-922A2B3DA80F}" type="datetimeFigureOut">
              <a:rPr lang="en-US" smtClean="0"/>
              <a:pPr/>
              <a:t>6/7/11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58B7F-B8D2-4C2C-8A81-922A2B3DA80F}" type="datetimeFigureOut">
              <a:rPr lang="en-US" smtClean="0"/>
              <a:pPr/>
              <a:t>6/7/11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58B7F-B8D2-4C2C-8A81-922A2B3DA80F}" type="datetimeFigureOut">
              <a:rPr lang="en-US" smtClean="0"/>
              <a:pPr/>
              <a:t>6/7/11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158B7F-B8D2-4C2C-8A81-922A2B3DA80F}" type="datetimeFigureOut">
              <a:rPr lang="en-US" smtClean="0"/>
              <a:pPr/>
              <a:t>6/7/11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158B7F-B8D2-4C2C-8A81-922A2B3DA80F}" type="datetimeFigureOut">
              <a:rPr lang="en-US" smtClean="0"/>
              <a:pPr/>
              <a:t>6/7/11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58B7F-B8D2-4C2C-8A81-922A2B3DA80F}" type="datetimeFigureOut">
              <a:rPr lang="en-US" smtClean="0"/>
              <a:pPr/>
              <a:t>6/7/11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58B7F-B8D2-4C2C-8A81-922A2B3DA80F}" type="datetimeFigureOut">
              <a:rPr lang="en-US" smtClean="0"/>
              <a:pPr/>
              <a:t>6/7/11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58B7F-B8D2-4C2C-8A81-922A2B3DA80F}" type="datetimeFigureOut">
              <a:rPr lang="en-US" smtClean="0"/>
              <a:pPr/>
              <a:t>6/7/11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58B7F-B8D2-4C2C-8A81-922A2B3DA80F}" type="datetimeFigureOut">
              <a:rPr lang="en-US" smtClean="0"/>
              <a:pPr/>
              <a:t>6/7/11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BE2B2-1040-4869-BAB8-884CCB1D83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58B7F-B8D2-4C2C-8A81-922A2B3DA80F}" type="datetimeFigureOut">
              <a:rPr lang="en-US" smtClean="0"/>
              <a:pPr/>
              <a:t>6/7/11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BE2B2-1040-4869-BAB8-884CCB1D83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ts.w3.org/Archives/Public/public-xg-lld/" TargetMode="External"/><Relationship Id="rId4" Type="http://schemas.openxmlformats.org/officeDocument/2006/relationships/hyperlink" Target="http://www.w3.org/2005/Incubator/lld/" TargetMode="External"/><Relationship Id="rId5" Type="http://schemas.openxmlformats.org/officeDocument/2006/relationships/hyperlink" Target="http://www.w3.org/2005/Incubator/lld/wiki/DraftReportWithTransclusion" TargetMode="External"/><Relationship Id="rId1" Type="http://schemas.openxmlformats.org/officeDocument/2006/relationships/slideLayout" Target="../slideLayouts/slideLayout2.xml"/><Relationship Id="rId2" Type="http://schemas.openxmlformats.org/officeDocument/2006/relationships/hyperlink" Target="http://lists.w3.org/Archives/Public/public-ll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w3.org/2005/Incubator/lld/wiki/Vocabulary_and_Datase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ckan.net/"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W3C Library Linked Data</a:t>
            </a:r>
            <a:br>
              <a:rPr lang="en-US" dirty="0" smtClean="0"/>
            </a:br>
            <a:r>
              <a:rPr lang="en-US" dirty="0" smtClean="0"/>
              <a:t>Incubator Group</a:t>
            </a:r>
            <a:endParaRPr lang="en-US" dirty="0"/>
          </a:p>
        </p:txBody>
      </p:sp>
      <p:sp>
        <p:nvSpPr>
          <p:cNvPr id="3" name="Subtitle 2"/>
          <p:cNvSpPr>
            <a:spLocks noGrp="1"/>
          </p:cNvSpPr>
          <p:nvPr>
            <p:ph type="subTitle" idx="1"/>
          </p:nvPr>
        </p:nvSpPr>
        <p:spPr/>
        <p:txBody>
          <a:bodyPr/>
          <a:lstStyle/>
          <a:p>
            <a:r>
              <a:rPr lang="en-US" dirty="0" smtClean="0"/>
              <a:t>Preliminary </a:t>
            </a:r>
            <a:r>
              <a:rPr lang="en-US" dirty="0" smtClean="0"/>
              <a:t>results</a:t>
            </a:r>
          </a:p>
          <a:p>
            <a:r>
              <a:rPr lang="en-US" dirty="0" smtClean="0"/>
              <a:t>2 June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title"/>
          </p:nvPr>
        </p:nvSpPr>
        <p:spPr>
          <a:xfrm>
            <a:off x="457200" y="34925"/>
            <a:ext cx="8229600" cy="481013"/>
          </a:xfrm>
        </p:spPr>
        <p:txBody>
          <a:bodyPr>
            <a:normAutofit fontScale="90000"/>
          </a:bodyPr>
          <a:lstStyle/>
          <a:p>
            <a:r>
              <a:rPr lang="en-US" sz="3600" b="1">
                <a:latin typeface="Calibri" charset="0"/>
              </a:rPr>
              <a:t>Published value vocabularies</a:t>
            </a:r>
            <a:endParaRPr lang="en-US" sz="3600">
              <a:latin typeface="Calibri" charset="0"/>
            </a:endParaRPr>
          </a:p>
        </p:txBody>
      </p:sp>
      <p:pic>
        <p:nvPicPr>
          <p:cNvPr id="4098" name="Picture 13" descr="Screen shot 2011-05-27 at 12.45.00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25988" y="644525"/>
            <a:ext cx="4418012"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Screen shot 2011-05-27 at 12.44.46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3050" y="644525"/>
            <a:ext cx="4210050" cy="592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Screen shot 2011-05-27 at 2.10.42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4238" y="4657725"/>
            <a:ext cx="5719762" cy="1912938"/>
          </a:xfrm>
          <a:prstGeom prst="rect">
            <a:avLst/>
          </a:prstGeom>
          <a:ln>
            <a:solidFill>
              <a:schemeClr val="accent6">
                <a:lumMod val="75000"/>
              </a:schemeClr>
            </a:solid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5577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57200" y="98425"/>
            <a:ext cx="8229600" cy="352425"/>
          </a:xfrm>
        </p:spPr>
        <p:txBody>
          <a:bodyPr>
            <a:normAutofit fontScale="90000"/>
          </a:bodyPr>
          <a:lstStyle/>
          <a:p>
            <a:r>
              <a:rPr lang="en-US" sz="3200" b="1">
                <a:latin typeface="Calibri" charset="0"/>
              </a:rPr>
              <a:t>Relevant LLD Metadata Element Sets</a:t>
            </a:r>
          </a:p>
        </p:txBody>
      </p:sp>
      <p:sp>
        <p:nvSpPr>
          <p:cNvPr id="5122" name="Rectangle 8"/>
          <p:cNvSpPr>
            <a:spLocks noChangeArrowheads="1"/>
          </p:cNvSpPr>
          <p:nvPr/>
        </p:nvSpPr>
        <p:spPr bwMode="auto">
          <a:xfrm>
            <a:off x="4648200" y="6305550"/>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a:t>Source: http://www.w3.org/2005/Incubator/lld/wiki/Vocabulary_and_Dataset</a:t>
            </a:r>
          </a:p>
        </p:txBody>
      </p:sp>
      <p:pic>
        <p:nvPicPr>
          <p:cNvPr id="5123" name="Picture 12" descr="Screen shot 2011-05-27 at 12.45.51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49813" y="784225"/>
            <a:ext cx="4037012"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6" descr="Screen shot 2011-05-27 at 12.45.37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9725" y="608013"/>
            <a:ext cx="4308475" cy="624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1291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a:latin typeface="Calibri" charset="0"/>
              </a:rPr>
              <a:t>In addition to ‘L’ …</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r>
              <a:rPr lang="en-US">
                <a:ea typeface="+mn-ea"/>
                <a:cs typeface="+mn-cs"/>
              </a:rPr>
              <a:t>For ‘A’ and ‘M’</a:t>
            </a:r>
          </a:p>
          <a:p>
            <a:pPr lvl="1" fontAlgn="auto">
              <a:spcAft>
                <a:spcPts val="0"/>
              </a:spcAft>
              <a:buFont typeface="Arial"/>
              <a:buChar char="–"/>
              <a:defRPr/>
            </a:pPr>
            <a:r>
              <a:rPr lang="en-US">
                <a:ea typeface="+mn-ea"/>
              </a:rPr>
              <a:t>The list of Value Vocabularies included various that are popular in the museums and visual resources domains, e.g., ICONclass, AAT, VIAF, preservation vocabularies, UMBEL vocabularies, dbpedia.</a:t>
            </a:r>
          </a:p>
          <a:p>
            <a:pPr lvl="1" fontAlgn="auto">
              <a:spcAft>
                <a:spcPts val="0"/>
              </a:spcAft>
              <a:buFont typeface="Arial"/>
              <a:buChar char="–"/>
              <a:defRPr/>
            </a:pPr>
            <a:r>
              <a:rPr lang="en-US">
                <a:ea typeface="+mn-ea"/>
              </a:rPr>
              <a:t>The list of Metadata Element Sets introduced standards in ‘A’ and ‘M’ no matter if there is an official LD version of is in progress, e.g., EAD and LOCAH’s RDF vocabulary, EXIF, CIDOC CRM, CDWA Lite, VRA core, TEI, PREMIS OWL, etc.</a:t>
            </a:r>
          </a:p>
          <a:p>
            <a:pPr lvl="1" fontAlgn="auto">
              <a:spcAft>
                <a:spcPts val="0"/>
              </a:spcAft>
              <a:buFont typeface="Arial"/>
              <a:buChar char="–"/>
              <a:defRPr/>
            </a:pPr>
            <a:r>
              <a:rPr lang="en-US">
                <a:ea typeface="+mn-ea"/>
              </a:rPr>
              <a:t>LLD group at CKAN is for ‘L’ now, but could be used as a model for ‘A’ and ‘M’.  May extend to include them, or have separate groups.</a:t>
            </a:r>
          </a:p>
        </p:txBody>
      </p:sp>
    </p:spTree>
    <p:extLst>
      <p:ext uri="{BB962C8B-B14F-4D97-AF65-F5344CB8AC3E}">
        <p14:creationId xmlns:p14="http://schemas.microsoft.com/office/powerpoint/2010/main" val="3196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2700" dirty="0" smtClean="0"/>
              <a:t>4. Relevant </a:t>
            </a:r>
            <a:r>
              <a:rPr lang="fr-FR" sz="2700" dirty="0"/>
              <a:t>Technologies</a:t>
            </a:r>
            <a:r>
              <a:rPr lang="fr-FR" dirty="0"/>
              <a:t/>
            </a:r>
            <a:br>
              <a:rPr lang="fr-FR" dirty="0"/>
            </a:b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513612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5. Implementation challenges and barriers to </a:t>
            </a:r>
            <a:r>
              <a:rPr lang="en-US" sz="2700" dirty="0" smtClean="0"/>
              <a:t>adoption</a:t>
            </a:r>
            <a:r>
              <a:rPr lang="en-US" dirty="0" smtClean="0"/>
              <a:t/>
            </a:r>
            <a:br>
              <a:rPr lang="en-US" dirty="0" smtClean="0"/>
            </a:br>
            <a:r>
              <a:rPr lang="en-US" dirty="0" smtClean="0"/>
              <a:t>General challenges</a:t>
            </a:r>
            <a:endParaRPr lang="en-US" dirty="0"/>
          </a:p>
        </p:txBody>
      </p:sp>
      <p:sp>
        <p:nvSpPr>
          <p:cNvPr id="3" name="Content Placeholder 2"/>
          <p:cNvSpPr>
            <a:spLocks noGrp="1"/>
          </p:cNvSpPr>
          <p:nvPr>
            <p:ph idx="1"/>
          </p:nvPr>
        </p:nvSpPr>
        <p:spPr/>
        <p:txBody>
          <a:bodyPr>
            <a:normAutofit lnSpcReduction="10000"/>
          </a:bodyPr>
          <a:lstStyle/>
          <a:p>
            <a:r>
              <a:rPr lang="en-US" dirty="0" smtClean="0"/>
              <a:t>Library technology designed for long-term stability, not rapid change</a:t>
            </a:r>
          </a:p>
          <a:p>
            <a:r>
              <a:rPr lang="en-US" dirty="0" smtClean="0"/>
              <a:t>Data sharing among libraries and interdependence make change a whole community coordination issue</a:t>
            </a:r>
          </a:p>
          <a:p>
            <a:r>
              <a:rPr lang="en-US" dirty="0" smtClean="0"/>
              <a:t>Very large set of legacy data makes idea of data format change daunting</a:t>
            </a:r>
          </a:p>
          <a:p>
            <a:r>
              <a:rPr lang="en-US" dirty="0" smtClean="0"/>
              <a:t>Cost-Benefit analysis is difficult, so it may be hard to promote particular changes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5. Implementation challenges and barriers to adoption</a:t>
            </a:r>
            <a:r>
              <a:rPr lang="en-US" dirty="0"/>
              <a:t/>
            </a:r>
            <a:br>
              <a:rPr lang="en-US" dirty="0"/>
            </a:br>
            <a:r>
              <a:rPr lang="en-US" dirty="0"/>
              <a:t>Technology </a:t>
            </a:r>
            <a:r>
              <a:rPr lang="en-US" dirty="0" smtClean="0"/>
              <a:t>challenges</a:t>
            </a:r>
            <a:endParaRPr lang="en-US" dirty="0"/>
          </a:p>
        </p:txBody>
      </p:sp>
      <p:sp>
        <p:nvSpPr>
          <p:cNvPr id="3" name="Content Placeholder 2"/>
          <p:cNvSpPr>
            <a:spLocks noGrp="1"/>
          </p:cNvSpPr>
          <p:nvPr>
            <p:ph idx="1"/>
          </p:nvPr>
        </p:nvSpPr>
        <p:spPr/>
        <p:txBody>
          <a:bodyPr/>
          <a:lstStyle/>
          <a:p>
            <a:r>
              <a:rPr lang="en-US" dirty="0" smtClean="0"/>
              <a:t>Libraries currently use library-specific data formats</a:t>
            </a:r>
          </a:p>
          <a:p>
            <a:r>
              <a:rPr lang="en-US" dirty="0" smtClean="0"/>
              <a:t>Libraries have a small cadre of technology developers, often isolated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5. Implementation challenges and barriers to adoption</a:t>
            </a:r>
            <a:r>
              <a:rPr lang="en-US" dirty="0"/>
              <a:t/>
            </a:r>
            <a:br>
              <a:rPr lang="en-US" dirty="0"/>
            </a:br>
            <a:r>
              <a:rPr lang="en-US" dirty="0"/>
              <a:t>Legal </a:t>
            </a:r>
            <a:r>
              <a:rPr lang="en-US" dirty="0" smtClean="0"/>
              <a:t>challenges</a:t>
            </a:r>
            <a:endParaRPr lang="en-US" dirty="0"/>
          </a:p>
        </p:txBody>
      </p:sp>
      <p:sp>
        <p:nvSpPr>
          <p:cNvPr id="3" name="Content Placeholder 2"/>
          <p:cNvSpPr>
            <a:spLocks noGrp="1"/>
          </p:cNvSpPr>
          <p:nvPr>
            <p:ph idx="1"/>
          </p:nvPr>
        </p:nvSpPr>
        <p:spPr/>
        <p:txBody>
          <a:bodyPr/>
          <a:lstStyle/>
          <a:p>
            <a:r>
              <a:rPr lang="en-US" dirty="0" smtClean="0"/>
              <a:t>Rights in bibliographic data are often unclear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400" dirty="0" smtClean="0"/>
              <a:t>6. </a:t>
            </a:r>
            <a:r>
              <a:rPr lang="fr-FR" sz="2400" dirty="0" err="1" smtClean="0"/>
              <a:t>Recommendations</a:t>
            </a:r>
            <a:r>
              <a:rPr lang="en-US" sz="2400" dirty="0" smtClean="0"/>
              <a:t/>
            </a:r>
            <a:br>
              <a:rPr lang="en-US" sz="2400" dirty="0" smtClean="0"/>
            </a:br>
            <a:endParaRPr lang="en-GB" sz="2400" dirty="0"/>
          </a:p>
        </p:txBody>
      </p:sp>
      <p:sp>
        <p:nvSpPr>
          <p:cNvPr id="3" name="Content Placeholder 2"/>
          <p:cNvSpPr>
            <a:spLocks noGrp="1"/>
          </p:cNvSpPr>
          <p:nvPr>
            <p:ph idx="1"/>
          </p:nvPr>
        </p:nvSpPr>
        <p:spPr/>
        <p:txBody>
          <a:bodyPr>
            <a:normAutofit fontScale="77500" lnSpcReduction="20000"/>
          </a:bodyPr>
          <a:lstStyle/>
          <a:p>
            <a:r>
              <a:rPr lang="en-US" dirty="0" smtClean="0"/>
              <a:t>Design</a:t>
            </a:r>
          </a:p>
          <a:p>
            <a:pPr lvl="1"/>
            <a:r>
              <a:rPr lang="en-US" dirty="0" smtClean="0"/>
              <a:t>Translate library data, and data standards, into forms appropriate for Linked Data</a:t>
            </a:r>
          </a:p>
          <a:p>
            <a:pPr lvl="1"/>
            <a:r>
              <a:rPr lang="en-US" dirty="0" smtClean="0"/>
              <a:t>Develop and disseminate best-practices design patterns tailored to LLD</a:t>
            </a:r>
          </a:p>
          <a:p>
            <a:pPr lvl="1"/>
            <a:r>
              <a:rPr lang="en-US" dirty="0" smtClean="0"/>
              <a:t>Design user stories and exemplar user interfaces</a:t>
            </a:r>
          </a:p>
          <a:p>
            <a:r>
              <a:rPr lang="en-US" dirty="0" smtClean="0"/>
              <a:t>Identify and link</a:t>
            </a:r>
          </a:p>
          <a:p>
            <a:pPr lvl="1"/>
            <a:r>
              <a:rPr lang="en-US" dirty="0" smtClean="0"/>
              <a:t>Assign unique identifiers (</a:t>
            </a:r>
            <a:r>
              <a:rPr lang="en-US" dirty="0" err="1" smtClean="0"/>
              <a:t>URIs</a:t>
            </a:r>
            <a:r>
              <a:rPr lang="en-US" dirty="0" smtClean="0"/>
              <a:t>) for all significant things in library data</a:t>
            </a:r>
          </a:p>
          <a:p>
            <a:pPr lvl="1"/>
            <a:r>
              <a:rPr lang="en-US" dirty="0" smtClean="0"/>
              <a:t>Create </a:t>
            </a:r>
            <a:r>
              <a:rPr lang="en-US" dirty="0" err="1" smtClean="0"/>
              <a:t>URIs</a:t>
            </a:r>
            <a:r>
              <a:rPr lang="en-US" dirty="0" smtClean="0"/>
              <a:t> for the items in library datasets</a:t>
            </a:r>
          </a:p>
          <a:p>
            <a:pPr lvl="1"/>
            <a:r>
              <a:rPr lang="en-US" dirty="0" smtClean="0"/>
              <a:t>Create explicit links from library datasets to other well-used datasets</a:t>
            </a:r>
          </a:p>
          <a:p>
            <a:pPr lvl="1"/>
            <a:r>
              <a:rPr lang="en-US" dirty="0" smtClean="0"/>
              <a:t>Directly use, or map to, commonly understood Linked Data vocabularies</a:t>
            </a:r>
          </a:p>
          <a:p>
            <a:endParaRPr lang="en-US"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400" dirty="0" smtClean="0"/>
              <a:t>6. </a:t>
            </a:r>
            <a:r>
              <a:rPr lang="fr-FR" sz="2400" dirty="0" err="1" smtClean="0"/>
              <a:t>Recommendations</a:t>
            </a:r>
            <a:r>
              <a:rPr lang="en-US" sz="2400" dirty="0" smtClean="0"/>
              <a:t/>
            </a:r>
            <a:br>
              <a:rPr lang="en-US" sz="2400" dirty="0" smtClean="0"/>
            </a:br>
            <a:endParaRPr lang="en-GB" sz="2400" dirty="0"/>
          </a:p>
        </p:txBody>
      </p:sp>
      <p:sp>
        <p:nvSpPr>
          <p:cNvPr id="3" name="Content Placeholder 2"/>
          <p:cNvSpPr>
            <a:spLocks noGrp="1"/>
          </p:cNvSpPr>
          <p:nvPr>
            <p:ph idx="1"/>
          </p:nvPr>
        </p:nvSpPr>
        <p:spPr/>
        <p:txBody>
          <a:bodyPr>
            <a:normAutofit fontScale="70000" lnSpcReduction="20000"/>
          </a:bodyPr>
          <a:lstStyle/>
          <a:p>
            <a:r>
              <a:rPr lang="en-US" dirty="0" smtClean="0"/>
              <a:t>Assess</a:t>
            </a:r>
          </a:p>
          <a:p>
            <a:pPr lvl="1"/>
            <a:r>
              <a:rPr lang="en-US" dirty="0" smtClean="0"/>
              <a:t>Identify sets of data as possible candidates for early exposure as LD</a:t>
            </a:r>
          </a:p>
          <a:p>
            <a:pPr lvl="1"/>
            <a:r>
              <a:rPr lang="en-US" dirty="0" smtClean="0"/>
              <a:t>For each set of data, determine ROI of current practices, and costs and ROI of exposing as LD</a:t>
            </a:r>
          </a:p>
          <a:p>
            <a:pPr lvl="1"/>
            <a:r>
              <a:rPr lang="en-US" dirty="0" smtClean="0"/>
              <a:t>Consider migration strategies</a:t>
            </a:r>
          </a:p>
          <a:p>
            <a:pPr lvl="1"/>
            <a:r>
              <a:rPr lang="en-US" dirty="0" smtClean="0"/>
              <a:t>Foster a discussion about open data and rights</a:t>
            </a:r>
          </a:p>
          <a:p>
            <a:r>
              <a:rPr lang="en-US" dirty="0" smtClean="0"/>
              <a:t>Facilitate</a:t>
            </a:r>
          </a:p>
          <a:p>
            <a:pPr lvl="1"/>
            <a:r>
              <a:rPr lang="en-US" dirty="0" smtClean="0"/>
              <a:t>Cultivate an ethos of innovation</a:t>
            </a:r>
          </a:p>
          <a:p>
            <a:pPr lvl="1"/>
            <a:r>
              <a:rPr lang="en-US" dirty="0" smtClean="0"/>
              <a:t>Identify Linked Data literacy needed for different staff roles in the library</a:t>
            </a:r>
          </a:p>
          <a:p>
            <a:pPr lvl="1"/>
            <a:r>
              <a:rPr lang="en-US" dirty="0" smtClean="0"/>
              <a:t>Include metadata design in library and information science education</a:t>
            </a:r>
          </a:p>
          <a:p>
            <a:pPr lvl="1"/>
            <a:r>
              <a:rPr lang="en-US" dirty="0" smtClean="0"/>
              <a:t>Increase library participation in Semantic Web standardization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400" dirty="0" smtClean="0"/>
              <a:t>6. </a:t>
            </a:r>
            <a:r>
              <a:rPr lang="fr-FR" sz="2400" dirty="0" err="1" smtClean="0"/>
              <a:t>Recommendations</a:t>
            </a:r>
            <a:r>
              <a:rPr lang="en-US" sz="2400" dirty="0" smtClean="0"/>
              <a:t/>
            </a:r>
            <a:br>
              <a:rPr lang="en-US" sz="2400" dirty="0" smtClean="0"/>
            </a:br>
            <a:endParaRPr lang="en-GB" sz="2400" dirty="0"/>
          </a:p>
        </p:txBody>
      </p:sp>
      <p:sp>
        <p:nvSpPr>
          <p:cNvPr id="3" name="Content Placeholder 2"/>
          <p:cNvSpPr>
            <a:spLocks noGrp="1"/>
          </p:cNvSpPr>
          <p:nvPr>
            <p:ph idx="1"/>
          </p:nvPr>
        </p:nvSpPr>
        <p:spPr/>
        <p:txBody>
          <a:bodyPr>
            <a:normAutofit fontScale="92500"/>
          </a:bodyPr>
          <a:lstStyle/>
          <a:p>
            <a:r>
              <a:rPr lang="en-US" dirty="0" smtClean="0"/>
              <a:t>Prepare</a:t>
            </a:r>
          </a:p>
          <a:p>
            <a:pPr lvl="1"/>
            <a:r>
              <a:rPr lang="en-US" dirty="0" smtClean="0"/>
              <a:t>Develop best practices and design patterns for LLD</a:t>
            </a:r>
          </a:p>
          <a:p>
            <a:pPr lvl="1"/>
            <a:r>
              <a:rPr lang="en-US" dirty="0" smtClean="0"/>
              <a:t>Commit to best-practice policies for managing and preserving RDF vocabularies</a:t>
            </a:r>
          </a:p>
          <a:p>
            <a:pPr lvl="1"/>
            <a:r>
              <a:rPr lang="en-US" dirty="0" smtClean="0"/>
              <a:t>Identify tools that support the creation and use of LLD</a:t>
            </a:r>
          </a:p>
          <a:p>
            <a:r>
              <a:rPr lang="en-US" dirty="0" smtClean="0"/>
              <a:t>Curate</a:t>
            </a:r>
          </a:p>
          <a:p>
            <a:pPr lvl="1"/>
            <a:r>
              <a:rPr lang="en-US" dirty="0" smtClean="0"/>
              <a:t>Apply library experience in </a:t>
            </a:r>
            <a:r>
              <a:rPr lang="en-US" dirty="0" err="1" smtClean="0"/>
              <a:t>curation</a:t>
            </a:r>
            <a:r>
              <a:rPr lang="en-US" dirty="0" smtClean="0"/>
              <a:t> and long-term preservation to Linked Data datasets</a:t>
            </a:r>
          </a:p>
          <a:p>
            <a:pPr lvl="1"/>
            <a:r>
              <a:rPr lang="en-US" dirty="0" smtClean="0"/>
              <a:t>Preserve Linked Data vocabularies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W3C Library Linked Data Incubator Group</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Chartered May 2010 thru August 2011</a:t>
            </a:r>
          </a:p>
          <a:p>
            <a:r>
              <a:rPr lang="en-US" dirty="0" smtClean="0"/>
              <a:t>Members here at LOD-LAM:</a:t>
            </a:r>
          </a:p>
          <a:p>
            <a:pPr lvl="1"/>
            <a:r>
              <a:rPr lang="en-US" dirty="0" smtClean="0"/>
              <a:t>Antoine Isaac (co-chair), Tom Baker (co-chair), Jodi Schneider, Hideaki Takeda, </a:t>
            </a:r>
            <a:r>
              <a:rPr lang="en-US" dirty="0" err="1" smtClean="0"/>
              <a:t>Uldis</a:t>
            </a:r>
            <a:r>
              <a:rPr lang="en-US" dirty="0" smtClean="0"/>
              <a:t> </a:t>
            </a:r>
            <a:r>
              <a:rPr lang="en-US" dirty="0" err="1" smtClean="0"/>
              <a:t>Bojars</a:t>
            </a:r>
            <a:r>
              <a:rPr lang="en-US" dirty="0" smtClean="0"/>
              <a:t>, </a:t>
            </a:r>
            <a:r>
              <a:rPr lang="en-US" dirty="0" err="1" smtClean="0"/>
              <a:t>Asaf</a:t>
            </a:r>
            <a:r>
              <a:rPr lang="en-US" dirty="0" smtClean="0"/>
              <a:t> </a:t>
            </a:r>
            <a:r>
              <a:rPr lang="en-US" dirty="0" err="1" smtClean="0"/>
              <a:t>Bartov</a:t>
            </a:r>
            <a:r>
              <a:rPr lang="en-US" dirty="0" smtClean="0"/>
              <a:t>, Karen Coyle, Kevin Ford, Marcia </a:t>
            </a:r>
            <a:r>
              <a:rPr lang="en-US" smtClean="0"/>
              <a:t>Zeng</a:t>
            </a:r>
          </a:p>
          <a:p>
            <a:r>
              <a:rPr lang="en-US" dirty="0" smtClean="0"/>
              <a:t>Links</a:t>
            </a:r>
          </a:p>
          <a:p>
            <a:pPr lvl="1"/>
            <a:r>
              <a:rPr lang="en-US" dirty="0">
                <a:hlinkClick r:id="rId2"/>
              </a:rPr>
              <a:t>http://lists.w3.org/Archives/Public/public-lld</a:t>
            </a:r>
            <a:r>
              <a:rPr lang="en-US" dirty="0" smtClean="0">
                <a:hlinkClick r:id="rId2"/>
              </a:rPr>
              <a:t>/</a:t>
            </a:r>
            <a:endParaRPr lang="en-US" dirty="0" smtClean="0"/>
          </a:p>
          <a:p>
            <a:pPr lvl="1"/>
            <a:r>
              <a:rPr lang="en-US" dirty="0">
                <a:hlinkClick r:id="rId3"/>
              </a:rPr>
              <a:t>http://lists.w3.org/Archives/Public/public-xg-lld</a:t>
            </a:r>
            <a:r>
              <a:rPr lang="en-US" dirty="0" smtClean="0">
                <a:hlinkClick r:id="rId3"/>
              </a:rPr>
              <a:t>/</a:t>
            </a:r>
            <a:endParaRPr lang="en-US" dirty="0" smtClean="0"/>
          </a:p>
          <a:p>
            <a:pPr lvl="1"/>
            <a:r>
              <a:rPr lang="pl-PL" dirty="0">
                <a:hlinkClick r:id="rId4"/>
              </a:rPr>
              <a:t>http://www.w3.org/2005/Incubator/lld</a:t>
            </a:r>
            <a:r>
              <a:rPr lang="pl-PL" dirty="0" smtClean="0">
                <a:hlinkClick r:id="rId4"/>
              </a:rPr>
              <a:t>/</a:t>
            </a:r>
            <a:endParaRPr lang="pl-PL" dirty="0" smtClean="0"/>
          </a:p>
          <a:p>
            <a:r>
              <a:rPr lang="pl-PL" dirty="0" smtClean="0"/>
              <a:t>Draft report</a:t>
            </a:r>
          </a:p>
          <a:p>
            <a:pPr lvl="1"/>
            <a:r>
              <a:rPr lang="en-US" dirty="0">
                <a:hlinkClick r:id="rId5"/>
              </a:rPr>
              <a:t>http://www.w3.org/2005/Incubator/lld/wiki/</a:t>
            </a:r>
            <a:r>
              <a:rPr lang="en-US" dirty="0" smtClean="0">
                <a:hlinkClick r:id="rId5"/>
              </a:rPr>
              <a:t>DraftReportWithTransclusion</a:t>
            </a:r>
            <a:endParaRPr lang="en-US" dirty="0" smtClean="0"/>
          </a:p>
          <a:p>
            <a:pPr lvl="1"/>
            <a:endParaRPr lang="en-US" dirty="0"/>
          </a:p>
        </p:txBody>
      </p:sp>
    </p:spTree>
    <p:extLst>
      <p:ext uri="{BB962C8B-B14F-4D97-AF65-F5344CB8AC3E}">
        <p14:creationId xmlns:p14="http://schemas.microsoft.com/office/powerpoint/2010/main" val="305739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LLD XG Final Report – draft – 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Executive Summary </a:t>
            </a:r>
          </a:p>
          <a:p>
            <a:r>
              <a:rPr lang="en-US" dirty="0" smtClean="0"/>
              <a:t>1. "</a:t>
            </a:r>
            <a:r>
              <a:rPr lang="en-US" dirty="0"/>
              <a:t>Library Linked Data": Scope of this report </a:t>
            </a:r>
          </a:p>
          <a:p>
            <a:r>
              <a:rPr lang="en-US" dirty="0" smtClean="0"/>
              <a:t>2. Benefits </a:t>
            </a:r>
            <a:r>
              <a:rPr lang="en-US" dirty="0"/>
              <a:t>of the Linked Data approach </a:t>
            </a:r>
          </a:p>
          <a:p>
            <a:r>
              <a:rPr lang="en-US" dirty="0" smtClean="0"/>
              <a:t>3. Available </a:t>
            </a:r>
            <a:r>
              <a:rPr lang="en-US" dirty="0"/>
              <a:t>Vocabularies and Datasets </a:t>
            </a:r>
          </a:p>
          <a:p>
            <a:r>
              <a:rPr lang="fr-FR" dirty="0" smtClean="0"/>
              <a:t>4. Relevant Technologies</a:t>
            </a:r>
          </a:p>
          <a:p>
            <a:r>
              <a:rPr lang="en-US" dirty="0" smtClean="0"/>
              <a:t>5. Implementation </a:t>
            </a:r>
            <a:r>
              <a:rPr lang="en-US" dirty="0"/>
              <a:t>challenges and barriers to </a:t>
            </a:r>
            <a:r>
              <a:rPr lang="en-US" dirty="0" smtClean="0"/>
              <a:t>adoption</a:t>
            </a:r>
          </a:p>
          <a:p>
            <a:r>
              <a:rPr lang="fr-FR" dirty="0" smtClean="0"/>
              <a:t>6. </a:t>
            </a:r>
            <a:r>
              <a:rPr lang="fr-FR" dirty="0" err="1" smtClean="0"/>
              <a:t>Recommendations</a:t>
            </a:r>
            <a:endParaRPr lang="en-US" dirty="0"/>
          </a:p>
        </p:txBody>
      </p:sp>
    </p:spTree>
    <p:extLst>
      <p:ext uri="{BB962C8B-B14F-4D97-AF65-F5344CB8AC3E}">
        <p14:creationId xmlns:p14="http://schemas.microsoft.com/office/powerpoint/2010/main" val="310377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1. "</a:t>
            </a:r>
            <a:r>
              <a:rPr lang="en-US" sz="2700" dirty="0"/>
              <a:t>Library Linked Data": Scope of this report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“Library”</a:t>
            </a:r>
          </a:p>
          <a:p>
            <a:pPr lvl="1"/>
            <a:r>
              <a:rPr lang="en-US" dirty="0" smtClean="0"/>
              <a:t>A collection</a:t>
            </a:r>
          </a:p>
          <a:p>
            <a:pPr lvl="1"/>
            <a:r>
              <a:rPr lang="en-US" dirty="0" smtClean="0"/>
              <a:t>A place where the collection is located</a:t>
            </a:r>
          </a:p>
          <a:p>
            <a:pPr lvl="1"/>
            <a:r>
              <a:rPr lang="en-US" dirty="0" smtClean="0"/>
              <a:t>An agent that curates the collection</a:t>
            </a:r>
          </a:p>
          <a:p>
            <a:r>
              <a:rPr lang="en-US" dirty="0" smtClean="0"/>
              <a:t>“Library data” – types based on typical use:</a:t>
            </a:r>
          </a:p>
          <a:p>
            <a:pPr lvl="1"/>
            <a:r>
              <a:rPr lang="en-US" dirty="0" smtClean="0"/>
              <a:t>Datasets: collection of structured descriptions</a:t>
            </a:r>
          </a:p>
          <a:p>
            <a:pPr lvl="1"/>
            <a:r>
              <a:rPr lang="en-US" dirty="0" smtClean="0"/>
              <a:t>Element sets: used to describe dataset items</a:t>
            </a:r>
          </a:p>
          <a:p>
            <a:pPr lvl="1"/>
            <a:r>
              <a:rPr lang="en-US" dirty="0" smtClean="0"/>
              <a:t>Value vocabularies: concept </a:t>
            </a:r>
            <a:r>
              <a:rPr lang="en-US" dirty="0" err="1" smtClean="0"/>
              <a:t>ass’d</a:t>
            </a:r>
            <a:r>
              <a:rPr lang="en-US" dirty="0" smtClean="0"/>
              <a:t> with elements as values</a:t>
            </a:r>
          </a:p>
          <a:p>
            <a:r>
              <a:rPr lang="en-US" dirty="0" smtClean="0"/>
              <a:t>“Linked Data”: published in form that facilitates linkages (URIs and RDF)</a:t>
            </a:r>
          </a:p>
          <a:p>
            <a:r>
              <a:rPr lang="en-US" dirty="0" smtClean="0"/>
              <a:t>“Library Linked Data”: either natively maintained, or merely exposed, as RDF triples to facilitate linking</a:t>
            </a:r>
            <a:endParaRPr lang="en-US" dirty="0"/>
          </a:p>
        </p:txBody>
      </p:sp>
    </p:spTree>
    <p:extLst>
      <p:ext uri="{BB962C8B-B14F-4D97-AF65-F5344CB8AC3E}">
        <p14:creationId xmlns:p14="http://schemas.microsoft.com/office/powerpoint/2010/main" val="277609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2. Benefits </a:t>
            </a:r>
            <a:r>
              <a:rPr lang="en-US" sz="2700" dirty="0"/>
              <a:t>of the Linked Data approach </a:t>
            </a:r>
            <a:r>
              <a:rPr lang="en-US" dirty="0"/>
              <a:t/>
            </a:r>
            <a:br>
              <a:rPr lang="en-US" dirty="0"/>
            </a:b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Data sharable, extensible, easily reusable.</a:t>
            </a:r>
          </a:p>
          <a:p>
            <a:r>
              <a:rPr lang="en-US" dirty="0" smtClean="0"/>
              <a:t>Supports internationalization of data and services</a:t>
            </a:r>
          </a:p>
          <a:p>
            <a:r>
              <a:rPr lang="en-US" dirty="0" smtClean="0"/>
              <a:t>Through rich linkages, increases value of data</a:t>
            </a:r>
          </a:p>
          <a:p>
            <a:r>
              <a:rPr lang="en-US" dirty="0" smtClean="0"/>
              <a:t>Trusted identifiers for works, places, people, events, subjects, concepts… citable anywhere</a:t>
            </a:r>
          </a:p>
          <a:p>
            <a:r>
              <a:rPr lang="en-US" dirty="0" smtClean="0"/>
              <a:t>Researchers, students, patrons: richer search and pathways for browsing</a:t>
            </a:r>
          </a:p>
          <a:p>
            <a:r>
              <a:rPr lang="en-US" dirty="0" smtClean="0"/>
              <a:t>“</a:t>
            </a:r>
            <a:r>
              <a:rPr lang="en-US" dirty="0" err="1" smtClean="0"/>
              <a:t>Recombinational</a:t>
            </a:r>
            <a:r>
              <a:rPr lang="en-US" dirty="0" smtClean="0"/>
              <a:t>” data designed to be excerpted and re-mixed</a:t>
            </a:r>
          </a:p>
          <a:p>
            <a:r>
              <a:rPr lang="en-US" dirty="0" smtClean="0"/>
              <a:t>Library data better-integrated into larger Web</a:t>
            </a:r>
            <a:endParaRPr lang="en-US" dirty="0"/>
          </a:p>
        </p:txBody>
      </p:sp>
    </p:spTree>
    <p:extLst>
      <p:ext uri="{BB962C8B-B14F-4D97-AF65-F5344CB8AC3E}">
        <p14:creationId xmlns:p14="http://schemas.microsoft.com/office/powerpoint/2010/main" val="139468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2. Benefits of the Linked Data approach </a:t>
            </a:r>
            <a:br>
              <a:rPr lang="en-US" sz="2600" dirty="0" smtClean="0"/>
            </a:br>
            <a:endParaRPr lang="en-US" sz="2600" dirty="0"/>
          </a:p>
        </p:txBody>
      </p:sp>
      <p:sp>
        <p:nvSpPr>
          <p:cNvPr id="3" name="Content Placeholder 2"/>
          <p:cNvSpPr>
            <a:spLocks noGrp="1"/>
          </p:cNvSpPr>
          <p:nvPr>
            <p:ph idx="1"/>
          </p:nvPr>
        </p:nvSpPr>
        <p:spPr/>
        <p:txBody>
          <a:bodyPr/>
          <a:lstStyle/>
          <a:p>
            <a:r>
              <a:rPr lang="en-US" dirty="0" smtClean="0"/>
              <a:t>Improved value proposition of resource description</a:t>
            </a:r>
          </a:p>
          <a:p>
            <a:pPr lvl="1"/>
            <a:r>
              <a:rPr lang="en-US" dirty="0" smtClean="0"/>
              <a:t>Mainstream, non-library specific data </a:t>
            </a:r>
            <a:r>
              <a:rPr lang="en-US" dirty="0" err="1" smtClean="0"/>
              <a:t>mgt</a:t>
            </a:r>
            <a:endParaRPr lang="en-US" dirty="0" smtClean="0"/>
          </a:p>
          <a:p>
            <a:pPr lvl="1"/>
            <a:r>
              <a:rPr lang="en-US" dirty="0" smtClean="0"/>
              <a:t>First step towards cost-effective cloud approach</a:t>
            </a:r>
          </a:p>
          <a:p>
            <a:pPr lvl="1"/>
            <a:r>
              <a:rPr lang="en-US" dirty="0" smtClean="0"/>
              <a:t>Institutions gain visibility</a:t>
            </a:r>
          </a:p>
          <a:p>
            <a:pPr lvl="1"/>
            <a:r>
              <a:rPr lang="en-US" dirty="0" smtClean="0"/>
              <a:t>“The best uses for your data will be thought of by someone else.”</a:t>
            </a:r>
            <a:endParaRPr lang="en-US" dirty="0"/>
          </a:p>
        </p:txBody>
      </p:sp>
    </p:spTree>
    <p:extLst>
      <p:ext uri="{BB962C8B-B14F-4D97-AF65-F5344CB8AC3E}">
        <p14:creationId xmlns:p14="http://schemas.microsoft.com/office/powerpoint/2010/main" val="3051333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2. Benefits of the Linked Data approach </a:t>
            </a:r>
            <a:br>
              <a:rPr lang="en-US" sz="2600" dirty="0" smtClean="0"/>
            </a:br>
            <a:endParaRPr lang="en-US" sz="2600" dirty="0"/>
          </a:p>
        </p:txBody>
      </p:sp>
      <p:sp>
        <p:nvSpPr>
          <p:cNvPr id="3" name="Content Placeholder 2"/>
          <p:cNvSpPr>
            <a:spLocks noGrp="1"/>
          </p:cNvSpPr>
          <p:nvPr>
            <p:ph idx="1"/>
          </p:nvPr>
        </p:nvSpPr>
        <p:spPr/>
        <p:txBody>
          <a:bodyPr/>
          <a:lstStyle/>
          <a:p>
            <a:r>
              <a:rPr lang="en-US" dirty="0" smtClean="0"/>
              <a:t>Open, global pool of shared data will reduce redundant cataloging effort</a:t>
            </a:r>
          </a:p>
          <a:p>
            <a:r>
              <a:rPr lang="en-US" dirty="0" smtClean="0"/>
              <a:t>Developers freed from library-specific protocols, formats, and software</a:t>
            </a:r>
          </a:p>
          <a:p>
            <a:r>
              <a:rPr lang="en-US" dirty="0" smtClean="0"/>
              <a:t>Generic tools, often open-source, for retrieving and re-mixing data.</a:t>
            </a:r>
          </a:p>
        </p:txBody>
      </p:sp>
    </p:spTree>
    <p:extLst>
      <p:ext uri="{BB962C8B-B14F-4D97-AF65-F5344CB8AC3E}">
        <p14:creationId xmlns:p14="http://schemas.microsoft.com/office/powerpoint/2010/main" val="305133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685800" y="274639"/>
            <a:ext cx="7772400" cy="1401762"/>
          </a:xfrm>
        </p:spPr>
        <p:txBody>
          <a:bodyPr>
            <a:normAutofit/>
          </a:bodyPr>
          <a:lstStyle/>
          <a:p>
            <a:r>
              <a:rPr lang="en-US" sz="2800" dirty="0"/>
              <a:t>3. Available Vocabularies and Datasets </a:t>
            </a:r>
            <a:br>
              <a:rPr lang="en-US" sz="2800" dirty="0"/>
            </a:br>
            <a:endParaRPr lang="en-US" sz="2800" b="1" dirty="0">
              <a:latin typeface="Calibri" charset="0"/>
            </a:endParaRPr>
          </a:p>
        </p:txBody>
      </p:sp>
      <p:sp>
        <p:nvSpPr>
          <p:cNvPr id="3" name="Subtitle 2"/>
          <p:cNvSpPr>
            <a:spLocks noGrp="1"/>
          </p:cNvSpPr>
          <p:nvPr>
            <p:ph type="subTitle" idx="1"/>
          </p:nvPr>
        </p:nvSpPr>
        <p:spPr>
          <a:xfrm>
            <a:off x="128588" y="1614488"/>
            <a:ext cx="8329612" cy="4573587"/>
          </a:xfrm>
        </p:spPr>
        <p:txBody>
          <a:bodyPr rtlCol="0">
            <a:noAutofit/>
          </a:bodyPr>
          <a:lstStyle/>
          <a:p>
            <a:pPr marL="457200" indent="-457200" algn="l" fontAlgn="auto">
              <a:spcAft>
                <a:spcPts val="0"/>
              </a:spcAft>
              <a:buFont typeface="Arial"/>
              <a:buChar char="•"/>
              <a:defRPr/>
            </a:pPr>
            <a:r>
              <a:rPr lang="en-US" sz="2400">
                <a:solidFill>
                  <a:srgbClr val="000000"/>
                </a:solidFill>
                <a:ea typeface="+mn-ea"/>
                <a:cs typeface="+mn-cs"/>
              </a:rPr>
              <a:t>A side deliverable</a:t>
            </a:r>
          </a:p>
          <a:p>
            <a:pPr marL="457200" indent="-457200" algn="l" fontAlgn="auto">
              <a:spcAft>
                <a:spcPts val="0"/>
              </a:spcAft>
              <a:buFont typeface="Arial"/>
              <a:buChar char="•"/>
              <a:defRPr/>
            </a:pPr>
            <a:r>
              <a:rPr lang="en-US" sz="2400">
                <a:solidFill>
                  <a:srgbClr val="000000"/>
                </a:solidFill>
                <a:ea typeface="+mn-ea"/>
                <a:cs typeface="+mn-cs"/>
              </a:rPr>
              <a:t>An attempt to identify a set of useful resources for creating or consuming linked data in the library domain. </a:t>
            </a:r>
          </a:p>
          <a:p>
            <a:pPr marL="457200" indent="-457200" algn="l" fontAlgn="auto">
              <a:spcAft>
                <a:spcPts val="0"/>
              </a:spcAft>
              <a:buFont typeface="Arial"/>
              <a:buChar char="•"/>
              <a:defRPr/>
            </a:pPr>
            <a:r>
              <a:rPr lang="en-US" sz="2400">
                <a:solidFill>
                  <a:srgbClr val="000000"/>
                </a:solidFill>
                <a:ea typeface="+mn-ea"/>
                <a:cs typeface="+mn-cs"/>
              </a:rPr>
              <a:t>Intended for:</a:t>
            </a:r>
          </a:p>
          <a:p>
            <a:pPr marL="914400" lvl="1" indent="-457200" algn="l" fontAlgn="auto">
              <a:spcAft>
                <a:spcPts val="0"/>
              </a:spcAft>
              <a:buFont typeface="Arial"/>
              <a:buChar char="•"/>
              <a:defRPr/>
            </a:pPr>
            <a:r>
              <a:rPr lang="en-US" sz="1800">
                <a:solidFill>
                  <a:srgbClr val="000000"/>
                </a:solidFill>
                <a:ea typeface="+mn-ea"/>
              </a:rPr>
              <a:t>novices seeking an overview of the library linked data domain, and  </a:t>
            </a:r>
          </a:p>
          <a:p>
            <a:pPr marL="914400" lvl="1" indent="-457200" algn="l" fontAlgn="auto">
              <a:spcAft>
                <a:spcPts val="0"/>
              </a:spcAft>
              <a:buFont typeface="Arial"/>
              <a:buChar char="•"/>
              <a:defRPr/>
            </a:pPr>
            <a:r>
              <a:rPr lang="en-US" sz="1800">
                <a:solidFill>
                  <a:srgbClr val="000000"/>
                </a:solidFill>
                <a:ea typeface="+mn-ea"/>
              </a:rPr>
              <a:t>experts in search of a quick look-up or refresher</a:t>
            </a:r>
          </a:p>
          <a:p>
            <a:pPr marL="914400" lvl="1" indent="-457200" algn="l" fontAlgn="auto">
              <a:spcAft>
                <a:spcPts val="0"/>
              </a:spcAft>
              <a:buFont typeface="Arial"/>
              <a:buChar char="•"/>
              <a:defRPr/>
            </a:pPr>
            <a:endParaRPr lang="en-US" sz="1800">
              <a:solidFill>
                <a:srgbClr val="000000"/>
              </a:solidFill>
              <a:ea typeface="+mn-ea"/>
            </a:endParaRPr>
          </a:p>
          <a:p>
            <a:pPr lvl="1" indent="-457200" algn="l" fontAlgn="auto">
              <a:spcAft>
                <a:spcPts val="0"/>
              </a:spcAft>
              <a:buFont typeface="Arial"/>
              <a:buChar char="•"/>
              <a:defRPr/>
            </a:pPr>
            <a:r>
              <a:rPr lang="en-US" sz="2200">
                <a:solidFill>
                  <a:srgbClr val="000000"/>
                </a:solidFill>
                <a:ea typeface="+mn-ea"/>
              </a:rPr>
              <a:t>Listed in three categories (may overlap) for convienient access:</a:t>
            </a:r>
          </a:p>
          <a:p>
            <a:pPr marL="914400" lvl="1" indent="-457200" algn="l" fontAlgn="auto">
              <a:spcAft>
                <a:spcPts val="0"/>
              </a:spcAft>
              <a:buFont typeface="Arial"/>
              <a:buChar char="•"/>
              <a:defRPr/>
            </a:pPr>
            <a:r>
              <a:rPr lang="en-US" sz="1800" b="1">
                <a:solidFill>
                  <a:srgbClr val="000000"/>
                </a:solidFill>
                <a:ea typeface="+mn-ea"/>
              </a:rPr>
              <a:t>Dataset</a:t>
            </a:r>
            <a:r>
              <a:rPr lang="en-US" sz="1800">
                <a:solidFill>
                  <a:srgbClr val="000000"/>
                </a:solidFill>
                <a:ea typeface="+mn-ea"/>
              </a:rPr>
              <a:t>  --a collection of structured metadata </a:t>
            </a:r>
          </a:p>
          <a:p>
            <a:pPr marL="914400" lvl="1" indent="-457200" algn="l" fontAlgn="auto">
              <a:spcAft>
                <a:spcPts val="0"/>
              </a:spcAft>
              <a:buFont typeface="Arial"/>
              <a:buChar char="•"/>
              <a:defRPr/>
            </a:pPr>
            <a:r>
              <a:rPr lang="en-US" sz="1800" b="1">
                <a:solidFill>
                  <a:srgbClr val="000000"/>
                </a:solidFill>
                <a:ea typeface="+mn-ea"/>
              </a:rPr>
              <a:t>Value vocabulary </a:t>
            </a:r>
            <a:r>
              <a:rPr lang="en-US" sz="1800">
                <a:solidFill>
                  <a:srgbClr val="000000"/>
                </a:solidFill>
                <a:ea typeface="+mn-ea"/>
              </a:rPr>
              <a:t>– defines resources (topics, art styles, authors) that are used as values of elements in metadata records</a:t>
            </a:r>
          </a:p>
          <a:p>
            <a:pPr marL="914400" lvl="1" indent="-457200" algn="l" fontAlgn="auto">
              <a:spcAft>
                <a:spcPts val="0"/>
              </a:spcAft>
              <a:buFont typeface="Arial"/>
              <a:buChar char="•"/>
              <a:defRPr/>
            </a:pPr>
            <a:r>
              <a:rPr lang="en-US" sz="1800" b="1">
                <a:solidFill>
                  <a:srgbClr val="000000"/>
                </a:solidFill>
                <a:ea typeface="+mn-ea"/>
              </a:rPr>
              <a:t>Metadata element set -- </a:t>
            </a:r>
            <a:r>
              <a:rPr lang="en-US" sz="1800">
                <a:solidFill>
                  <a:srgbClr val="000000"/>
                </a:solidFill>
                <a:ea typeface="+mn-ea"/>
              </a:rPr>
              <a:t>defines classes of entities and attributes (elements) of entities. </a:t>
            </a:r>
          </a:p>
        </p:txBody>
      </p:sp>
      <p:sp>
        <p:nvSpPr>
          <p:cNvPr id="2051" name="Rectangle 3"/>
          <p:cNvSpPr>
            <a:spLocks noChangeArrowheads="1"/>
          </p:cNvSpPr>
          <p:nvPr/>
        </p:nvSpPr>
        <p:spPr bwMode="auto">
          <a:xfrm>
            <a:off x="4016375" y="6188075"/>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hlinkClick r:id="rId3"/>
              </a:rPr>
              <a:t>http://www.w3.org/2005/Incubator/lld/wiki/Vocabulary_and_Dataset</a:t>
            </a:r>
            <a:endParaRPr lang="en-US"/>
          </a:p>
        </p:txBody>
      </p:sp>
    </p:spTree>
    <p:extLst>
      <p:ext uri="{BB962C8B-B14F-4D97-AF65-F5344CB8AC3E}">
        <p14:creationId xmlns:p14="http://schemas.microsoft.com/office/powerpoint/2010/main" val="1963617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3"/>
          <p:cNvSpPr>
            <a:spLocks noGrp="1"/>
          </p:cNvSpPr>
          <p:nvPr>
            <p:ph type="title"/>
          </p:nvPr>
        </p:nvSpPr>
        <p:spPr>
          <a:xfrm>
            <a:off x="457200" y="274638"/>
            <a:ext cx="8229600" cy="449262"/>
          </a:xfrm>
        </p:spPr>
        <p:txBody>
          <a:bodyPr>
            <a:normAutofit fontScale="90000"/>
          </a:bodyPr>
          <a:lstStyle/>
          <a:p>
            <a:pPr marL="342900" indent="-342900"/>
            <a:r>
              <a:rPr lang="en-US" sz="3600" b="1" baseline="30000">
                <a:solidFill>
                  <a:srgbClr val="000000"/>
                </a:solidFill>
                <a:latin typeface="Calibri" charset="0"/>
              </a:rPr>
              <a:t>Datasets -- LLD@CKAN</a:t>
            </a:r>
            <a:endParaRPr lang="en-US" sz="3600" baseline="30000">
              <a:solidFill>
                <a:srgbClr val="000000"/>
              </a:solidFill>
              <a:latin typeface="Calibri" charset="0"/>
            </a:endParaRPr>
          </a:p>
        </p:txBody>
      </p:sp>
      <p:pic>
        <p:nvPicPr>
          <p:cNvPr id="3074"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rcRect l="4628" r="4628"/>
          <a:stretch>
            <a:fillRect/>
          </a:stretch>
        </p:blipFill>
        <p:spPr>
          <a:xfrm>
            <a:off x="215900" y="860425"/>
            <a:ext cx="5054600" cy="5435600"/>
          </a:xfrm>
        </p:spPr>
      </p:pic>
      <p:sp>
        <p:nvSpPr>
          <p:cNvPr id="6" name="Content Placeholder 5"/>
          <p:cNvSpPr>
            <a:spLocks noGrp="1"/>
          </p:cNvSpPr>
          <p:nvPr>
            <p:ph sz="half" idx="2"/>
          </p:nvPr>
        </p:nvSpPr>
        <p:spPr>
          <a:xfrm>
            <a:off x="5029200" y="863600"/>
            <a:ext cx="4114800" cy="5586413"/>
          </a:xfrm>
        </p:spPr>
        <p:txBody>
          <a:bodyPr rtlCol="0">
            <a:noAutofit/>
          </a:bodyPr>
          <a:lstStyle/>
          <a:p>
            <a:pPr fontAlgn="auto">
              <a:spcAft>
                <a:spcPts val="0"/>
              </a:spcAft>
              <a:buFont typeface="Arial"/>
              <a:buChar char="•"/>
              <a:defRPr/>
            </a:pPr>
            <a:r>
              <a:rPr lang="en-US" sz="1600">
                <a:ea typeface="+mn-ea"/>
                <a:cs typeface="+mn-cs"/>
                <a:hlinkClick r:id="rId4" tooltip="http://ckan.net/"/>
              </a:rPr>
              <a:t>CKAN</a:t>
            </a:r>
            <a:r>
              <a:rPr lang="en-US" sz="1600">
                <a:ea typeface="+mn-ea"/>
                <a:cs typeface="+mn-cs"/>
              </a:rPr>
              <a:t> is a metadata registry for datasets. </a:t>
            </a:r>
          </a:p>
          <a:p>
            <a:pPr fontAlgn="auto">
              <a:spcAft>
                <a:spcPts val="0"/>
              </a:spcAft>
              <a:buFont typeface="Arial"/>
              <a:buChar char="•"/>
              <a:defRPr/>
            </a:pPr>
            <a:r>
              <a:rPr lang="en-US" sz="1600">
                <a:ea typeface="+mn-ea"/>
                <a:cs typeface="+mn-cs"/>
              </a:rPr>
              <a:t>Library Linked Data group in CKAN: http://ckan.net/group/lld</a:t>
            </a:r>
          </a:p>
          <a:p>
            <a:pPr fontAlgn="auto">
              <a:spcAft>
                <a:spcPts val="0"/>
              </a:spcAft>
              <a:buFont typeface="Arial"/>
              <a:buChar char="•"/>
              <a:defRPr/>
            </a:pPr>
            <a:r>
              <a:rPr lang="en-US" sz="1600">
                <a:ea typeface="+mn-ea"/>
                <a:cs typeface="+mn-cs"/>
              </a:rPr>
              <a:t>brightly coloured circles:  -- datasets that are part of the LLD group. </a:t>
            </a:r>
          </a:p>
          <a:p>
            <a:pPr fontAlgn="auto">
              <a:spcAft>
                <a:spcPts val="0"/>
              </a:spcAft>
              <a:buFont typeface="Arial"/>
              <a:buChar char="•"/>
              <a:defRPr/>
            </a:pPr>
            <a:r>
              <a:rPr lang="en-US" sz="1600">
                <a:ea typeface="+mn-ea"/>
                <a:cs typeface="+mn-cs"/>
              </a:rPr>
              <a:t>grey circles – datasets connected to but are not members of LLD group (they typically </a:t>
            </a:r>
            <a:r>
              <a:rPr lang="en-US" sz="1600" i="1">
                <a:ea typeface="+mn-ea"/>
                <a:cs typeface="+mn-cs"/>
              </a:rPr>
              <a:t>are</a:t>
            </a:r>
            <a:r>
              <a:rPr lang="en-US" sz="1600">
                <a:ea typeface="+mn-ea"/>
                <a:cs typeface="+mn-cs"/>
              </a:rPr>
              <a:t> members of the LOD Cloud group). </a:t>
            </a:r>
          </a:p>
          <a:p>
            <a:pPr fontAlgn="auto">
              <a:spcAft>
                <a:spcPts val="0"/>
              </a:spcAft>
              <a:buFont typeface="Arial"/>
              <a:buChar char="•"/>
              <a:defRPr/>
            </a:pPr>
            <a:r>
              <a:rPr lang="en-US" sz="1600">
                <a:ea typeface="+mn-ea"/>
                <a:cs typeface="+mn-cs"/>
              </a:rPr>
              <a:t>size of the circles -- size of the dataset </a:t>
            </a:r>
          </a:p>
          <a:p>
            <a:pPr fontAlgn="auto">
              <a:spcAft>
                <a:spcPts val="0"/>
              </a:spcAft>
              <a:buFont typeface="Arial"/>
              <a:buChar char="•"/>
              <a:defRPr/>
            </a:pPr>
            <a:r>
              <a:rPr lang="en-US" sz="1600">
                <a:ea typeface="+mn-ea"/>
                <a:cs typeface="+mn-cs"/>
              </a:rPr>
              <a:t>thickness of the lines -- the number of outward links (logarithmic) respectively. </a:t>
            </a:r>
          </a:p>
          <a:p>
            <a:pPr fontAlgn="auto">
              <a:spcAft>
                <a:spcPts val="0"/>
              </a:spcAft>
              <a:buFont typeface="Arial"/>
              <a:buChar char="•"/>
              <a:defRPr/>
            </a:pPr>
            <a:r>
              <a:rPr lang="en-US" sz="1600">
                <a:ea typeface="+mn-ea"/>
                <a:cs typeface="+mn-cs"/>
              </a:rPr>
              <a:t>Notice that: </a:t>
            </a:r>
          </a:p>
          <a:p>
            <a:pPr lvl="1" fontAlgn="auto">
              <a:spcAft>
                <a:spcPts val="0"/>
              </a:spcAft>
              <a:buFont typeface="Arial"/>
              <a:buChar char="–"/>
              <a:defRPr/>
            </a:pPr>
            <a:r>
              <a:rPr lang="en-US" sz="1600">
                <a:ea typeface="+mn-ea"/>
              </a:rPr>
              <a:t>the majority are actually connected through datasets that are not necessarily library data in themselves -- DBPedia and Geonames figuring prominently. </a:t>
            </a:r>
          </a:p>
          <a:p>
            <a:pPr lvl="1" fontAlgn="auto">
              <a:spcAft>
                <a:spcPts val="0"/>
              </a:spcAft>
              <a:buFont typeface="Arial"/>
              <a:buChar char="–"/>
              <a:defRPr/>
            </a:pPr>
            <a:r>
              <a:rPr lang="en-US" sz="1600">
                <a:ea typeface="+mn-ea"/>
              </a:rPr>
              <a:t>linking to other datasets that do not have this central character is quite common.</a:t>
            </a:r>
          </a:p>
          <a:p>
            <a:pPr marL="457200" lvl="1" indent="0" fontAlgn="auto">
              <a:spcAft>
                <a:spcPts val="0"/>
              </a:spcAft>
              <a:buFont typeface="Arial"/>
              <a:buNone/>
              <a:defRPr/>
            </a:pPr>
            <a:endParaRPr lang="en-US" sz="1600">
              <a:ea typeface="+mn-ea"/>
            </a:endParaRPr>
          </a:p>
        </p:txBody>
      </p:sp>
      <p:sp>
        <p:nvSpPr>
          <p:cNvPr id="3076" name="Rectangle 7"/>
          <p:cNvSpPr>
            <a:spLocks noChangeArrowheads="1"/>
          </p:cNvSpPr>
          <p:nvPr/>
        </p:nvSpPr>
        <p:spPr bwMode="auto">
          <a:xfrm>
            <a:off x="457200" y="6173788"/>
            <a:ext cx="457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a:t>http://semantic.ckan.net/group/?group=http://ckan.net/group/lld</a:t>
            </a:r>
          </a:p>
        </p:txBody>
      </p:sp>
    </p:spTree>
    <p:extLst>
      <p:ext uri="{BB962C8B-B14F-4D97-AF65-F5344CB8AC3E}">
        <p14:creationId xmlns:p14="http://schemas.microsoft.com/office/powerpoint/2010/main" val="498582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TotalTime>
  <Words>1445</Words>
  <Application>Microsoft Macintosh PowerPoint</Application>
  <PresentationFormat>On-screen Show (4:3)</PresentationFormat>
  <Paragraphs>146</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W3C Library Linked Data Incubator Group</vt:lpstr>
      <vt:lpstr>W3C Library Linked Data Incubator Group</vt:lpstr>
      <vt:lpstr>LLD XG Final Report – draft – outline</vt:lpstr>
      <vt:lpstr>1. "Library Linked Data": Scope of this report  </vt:lpstr>
      <vt:lpstr>2. Benefits of the Linked Data approach  </vt:lpstr>
      <vt:lpstr>2. Benefits of the Linked Data approach  </vt:lpstr>
      <vt:lpstr>2. Benefits of the Linked Data approach  </vt:lpstr>
      <vt:lpstr>3. Available Vocabularies and Datasets  </vt:lpstr>
      <vt:lpstr>Datasets -- LLD@CKAN</vt:lpstr>
      <vt:lpstr>Published value vocabularies</vt:lpstr>
      <vt:lpstr>Relevant LLD Metadata Element Sets</vt:lpstr>
      <vt:lpstr>In addition to ‘L’ …</vt:lpstr>
      <vt:lpstr>4. Relevant Technologies </vt:lpstr>
      <vt:lpstr>5. Implementation challenges and barriers to adoption General challenges</vt:lpstr>
      <vt:lpstr>5. Implementation challenges and barriers to adoption Technology challenges</vt:lpstr>
      <vt:lpstr>5. Implementation challenges and barriers to adoption Legal challenges</vt:lpstr>
      <vt:lpstr>6. Recommendations </vt:lpstr>
      <vt:lpstr>6. Recommendations </vt:lpstr>
      <vt:lpstr>6. Recommendations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Linked Data</dc:title>
  <dc:creator>Karen Coyle</dc:creator>
  <cp:lastModifiedBy>Thomas Baker</cp:lastModifiedBy>
  <cp:revision>19</cp:revision>
  <dcterms:created xsi:type="dcterms:W3CDTF">2011-06-02T04:00:53Z</dcterms:created>
  <dcterms:modified xsi:type="dcterms:W3CDTF">2011-06-07T18:03:43Z</dcterms:modified>
</cp:coreProperties>
</file>