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4" r:id="rId4"/>
    <p:sldId id="259" r:id="rId5"/>
    <p:sldId id="263" r:id="rId6"/>
    <p:sldId id="258" r:id="rId7"/>
    <p:sldId id="260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581B47-6173-4C61-A830-F75BE671987F}" type="datetimeFigureOut">
              <a:rPr lang="en-GB" smtClean="0"/>
              <a:pPr/>
              <a:t>23/10/2010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F4BEE-3DEF-47C7-B3B9-B14DB322101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F4BEE-3DEF-47C7-B3B9-B14DB322101D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F4BEE-3DEF-47C7-B3B9-B14DB322101D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F4BEE-3DEF-47C7-B3B9-B14DB322101D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F4BEE-3DEF-47C7-B3B9-B14DB322101D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F4BEE-3DEF-47C7-B3B9-B14DB322101D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F4BEE-3DEF-47C7-B3B9-B14DB322101D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F4BEE-3DEF-47C7-B3B9-B14DB322101D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F4BEE-3DEF-47C7-B3B9-B14DB322101D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F4BEE-3DEF-47C7-B3B9-B14DB322101D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F4BEE-3DEF-47C7-B3B9-B14DB322101D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1DCD-72FF-4BEE-AEFD-2A072FD6D6F4}" type="datetimeFigureOut">
              <a:rPr lang="en-GB" smtClean="0"/>
              <a:pPr/>
              <a:t>23/10/2010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44580-CAFF-41F5-838E-324D93E79B1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1DCD-72FF-4BEE-AEFD-2A072FD6D6F4}" type="datetimeFigureOut">
              <a:rPr lang="en-GB" smtClean="0"/>
              <a:pPr/>
              <a:t>23/10/2010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44580-CAFF-41F5-838E-324D93E79B1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1DCD-72FF-4BEE-AEFD-2A072FD6D6F4}" type="datetimeFigureOut">
              <a:rPr lang="en-GB" smtClean="0"/>
              <a:pPr/>
              <a:t>23/10/2010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44580-CAFF-41F5-838E-324D93E79B1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1DCD-72FF-4BEE-AEFD-2A072FD6D6F4}" type="datetimeFigureOut">
              <a:rPr lang="en-GB" smtClean="0"/>
              <a:pPr/>
              <a:t>23/10/2010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44580-CAFF-41F5-838E-324D93E79B1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1DCD-72FF-4BEE-AEFD-2A072FD6D6F4}" type="datetimeFigureOut">
              <a:rPr lang="en-GB" smtClean="0"/>
              <a:pPr/>
              <a:t>23/10/2010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44580-CAFF-41F5-838E-324D93E79B1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1DCD-72FF-4BEE-AEFD-2A072FD6D6F4}" type="datetimeFigureOut">
              <a:rPr lang="en-GB" smtClean="0"/>
              <a:pPr/>
              <a:t>23/10/2010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44580-CAFF-41F5-838E-324D93E79B1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1DCD-72FF-4BEE-AEFD-2A072FD6D6F4}" type="datetimeFigureOut">
              <a:rPr lang="en-GB" smtClean="0"/>
              <a:pPr/>
              <a:t>23/10/2010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44580-CAFF-41F5-838E-324D93E79B1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1DCD-72FF-4BEE-AEFD-2A072FD6D6F4}" type="datetimeFigureOut">
              <a:rPr lang="en-GB" smtClean="0"/>
              <a:pPr/>
              <a:t>23/10/2010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44580-CAFF-41F5-838E-324D93E79B1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1DCD-72FF-4BEE-AEFD-2A072FD6D6F4}" type="datetimeFigureOut">
              <a:rPr lang="en-GB" smtClean="0"/>
              <a:pPr/>
              <a:t>23/10/2010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44580-CAFF-41F5-838E-324D93E79B1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1DCD-72FF-4BEE-AEFD-2A072FD6D6F4}" type="datetimeFigureOut">
              <a:rPr lang="en-GB" smtClean="0"/>
              <a:pPr/>
              <a:t>23/10/2010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44580-CAFF-41F5-838E-324D93E79B1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31DCD-72FF-4BEE-AEFD-2A072FD6D6F4}" type="datetimeFigureOut">
              <a:rPr lang="en-GB" smtClean="0"/>
              <a:pPr/>
              <a:t>23/10/2010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44580-CAFF-41F5-838E-324D93E79B1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31DCD-72FF-4BEE-AEFD-2A072FD6D6F4}" type="datetimeFigureOut">
              <a:rPr lang="en-GB" smtClean="0"/>
              <a:pPr/>
              <a:t>23/10/2010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44580-CAFF-41F5-838E-324D93E79B1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Use cases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Gordon Dunsire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UC: Library address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Libraries should publish information about themselves to allow identification</a:t>
            </a:r>
          </a:p>
          <a:p>
            <a:pPr lvl="1"/>
            <a:r>
              <a:rPr lang="en-GB" dirty="0" smtClean="0"/>
              <a:t>Could include collection-level data</a:t>
            </a:r>
          </a:p>
          <a:p>
            <a:pPr lvl="1"/>
            <a:r>
              <a:rPr lang="en-GB" dirty="0" smtClean="0"/>
              <a:t>Addresses, access conditions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UC: Bibliographic network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+Identification </a:t>
            </a:r>
            <a:r>
              <a:rPr lang="en-GB" dirty="0" smtClean="0"/>
              <a:t>and </a:t>
            </a:r>
            <a:r>
              <a:rPr lang="en-GB" dirty="0" err="1" smtClean="0"/>
              <a:t>deduplication</a:t>
            </a:r>
            <a:r>
              <a:rPr lang="en-GB" dirty="0" smtClean="0"/>
              <a:t> of library </a:t>
            </a:r>
            <a:r>
              <a:rPr lang="en-GB" dirty="0" smtClean="0"/>
              <a:t>records</a:t>
            </a:r>
          </a:p>
          <a:p>
            <a:r>
              <a:rPr lang="en-GB" dirty="0" smtClean="0"/>
              <a:t>+Regional catalogue</a:t>
            </a:r>
          </a:p>
          <a:p>
            <a:r>
              <a:rPr lang="en-GB" dirty="0" smtClean="0"/>
              <a:t>+Data BNF</a:t>
            </a:r>
          </a:p>
          <a:p>
            <a:r>
              <a:rPr lang="en-GB" dirty="0" smtClean="0"/>
              <a:t>+*Community </a:t>
            </a:r>
            <a:r>
              <a:rPr lang="en-GB" dirty="0" smtClean="0"/>
              <a:t>Information </a:t>
            </a:r>
            <a:r>
              <a:rPr lang="en-GB" dirty="0" smtClean="0"/>
              <a:t>Service</a:t>
            </a:r>
          </a:p>
          <a:p>
            <a:r>
              <a:rPr lang="en-GB" dirty="0" smtClean="0"/>
              <a:t>+?Polymath Virtual Library</a:t>
            </a:r>
          </a:p>
          <a:p>
            <a:r>
              <a:rPr lang="en-GB" dirty="0" smtClean="0"/>
              <a:t>+*Collecting </a:t>
            </a:r>
            <a:r>
              <a:rPr lang="en-GB" dirty="0" smtClean="0"/>
              <a:t>material related to courses at The Open </a:t>
            </a:r>
            <a:r>
              <a:rPr lang="en-GB" dirty="0" smtClean="0"/>
              <a:t>University</a:t>
            </a:r>
          </a:p>
          <a:p>
            <a:r>
              <a:rPr lang="en-GB" dirty="0" smtClean="0"/>
              <a:t>+**Collaboration </a:t>
            </a:r>
            <a:r>
              <a:rPr lang="en-GB" dirty="0" smtClean="0"/>
              <a:t>between linked data and legacy library applications (</a:t>
            </a:r>
            <a:r>
              <a:rPr lang="en-GB" dirty="0" err="1" smtClean="0"/>
              <a:t>Uldis</a:t>
            </a:r>
            <a:r>
              <a:rPr lang="en-GB" dirty="0" smtClean="0"/>
              <a:t> </a:t>
            </a:r>
            <a:r>
              <a:rPr lang="en-GB" dirty="0" err="1" smtClean="0"/>
              <a:t>Bojars</a:t>
            </a:r>
            <a:r>
              <a:rPr lang="en-GB" dirty="0" smtClean="0"/>
              <a:t>)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cases (Bib network)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Bib Network: Use FRBR model to bring together metadata components from different records</a:t>
            </a:r>
          </a:p>
          <a:p>
            <a:r>
              <a:rPr lang="en-GB" dirty="0" smtClean="0"/>
              <a:t>Identification/</a:t>
            </a:r>
            <a:r>
              <a:rPr lang="en-GB" dirty="0" err="1" smtClean="0"/>
              <a:t>deduplication</a:t>
            </a:r>
            <a:r>
              <a:rPr lang="en-GB" dirty="0" smtClean="0"/>
              <a:t>: Need matching algorithms</a:t>
            </a:r>
          </a:p>
          <a:p>
            <a:r>
              <a:rPr lang="en-GB" dirty="0" smtClean="0"/>
              <a:t>Regional catalogue: Bringing together holdings from multiple libraries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Bib network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Heterogeneous library catalogue records</a:t>
            </a:r>
          </a:p>
          <a:p>
            <a:pPr lvl="1"/>
            <a:r>
              <a:rPr lang="en-GB" dirty="0" smtClean="0"/>
              <a:t>User wants a homogeneous resource discovery interface</a:t>
            </a:r>
          </a:p>
          <a:p>
            <a:r>
              <a:rPr lang="en-GB" dirty="0" smtClean="0"/>
              <a:t>Heterogeneous metadata from other relevant sources</a:t>
            </a:r>
          </a:p>
          <a:p>
            <a:pPr lvl="1"/>
            <a:r>
              <a:rPr lang="en-GB" dirty="0" smtClean="0"/>
              <a:t>Archives, museums, publishers, sellers, social networks</a:t>
            </a:r>
          </a:p>
          <a:p>
            <a:r>
              <a:rPr lang="en-GB" dirty="0" smtClean="0"/>
              <a:t>Linked-data breaks different “record” packages into component parts</a:t>
            </a:r>
          </a:p>
          <a:p>
            <a:pPr lvl="1"/>
            <a:r>
              <a:rPr lang="en-GB" dirty="0" smtClean="0"/>
              <a:t>Makes interoperability easier – differences isolated at low level of granularity</a:t>
            </a:r>
          </a:p>
          <a:p>
            <a:r>
              <a:rPr lang="en-GB" dirty="0" smtClean="0"/>
              <a:t>Need RDF models for records to disaggregate into instance triples</a:t>
            </a:r>
          </a:p>
          <a:p>
            <a:pPr lvl="1"/>
            <a:r>
              <a:rPr lang="en-GB" dirty="0" smtClean="0"/>
              <a:t>FRBR, RDA, ISBD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Bib network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Main barriers become identity and authority (over to Karen)</a:t>
            </a:r>
          </a:p>
          <a:p>
            <a:r>
              <a:rPr lang="en-GB" dirty="0" smtClean="0"/>
              <a:t>Matching triple properties</a:t>
            </a:r>
          </a:p>
          <a:p>
            <a:pPr lvl="1"/>
            <a:r>
              <a:rPr lang="en-GB" dirty="0" smtClean="0"/>
              <a:t>Matching URIs</a:t>
            </a:r>
          </a:p>
          <a:p>
            <a:pPr lvl="1"/>
            <a:r>
              <a:rPr lang="en-GB" dirty="0" smtClean="0"/>
              <a:t>Equality, sub-properties</a:t>
            </a:r>
          </a:p>
          <a:p>
            <a:r>
              <a:rPr lang="en-GB" dirty="0" smtClean="0"/>
              <a:t>Identification </a:t>
            </a:r>
            <a:r>
              <a:rPr lang="en-GB" dirty="0" smtClean="0"/>
              <a:t>of triple subjects and </a:t>
            </a:r>
            <a:r>
              <a:rPr lang="en-GB" dirty="0" smtClean="0"/>
              <a:t>objects</a:t>
            </a:r>
          </a:p>
          <a:p>
            <a:pPr lvl="1"/>
            <a:r>
              <a:rPr lang="en-GB" dirty="0" smtClean="0"/>
              <a:t>Objects =&gt; authority control</a:t>
            </a:r>
            <a:endParaRPr lang="en-GB" dirty="0" smtClean="0"/>
          </a:p>
          <a:p>
            <a:r>
              <a:rPr lang="en-GB" dirty="0" err="1" smtClean="0"/>
              <a:t>Inferencing</a:t>
            </a:r>
            <a:r>
              <a:rPr lang="en-GB" dirty="0" smtClean="0"/>
              <a:t> may help</a:t>
            </a:r>
          </a:p>
          <a:p>
            <a:pPr lvl="1"/>
            <a:r>
              <a:rPr lang="en-GB" dirty="0" smtClean="0"/>
              <a:t>But properties must be constrained with domains/ranges and OWL properties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UC: </a:t>
            </a:r>
            <a:r>
              <a:rPr lang="en-GB" smtClean="0"/>
              <a:t>Language technology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+Component vocabularies</a:t>
            </a:r>
          </a:p>
          <a:p>
            <a:r>
              <a:rPr lang="en-GB" dirty="0" smtClean="0"/>
              <a:t>+Browsing </a:t>
            </a:r>
            <a:r>
              <a:rPr lang="en-GB" dirty="0" smtClean="0"/>
              <a:t>and searching in data repositories annotated with different </a:t>
            </a:r>
            <a:r>
              <a:rPr lang="en-GB" dirty="0" smtClean="0"/>
              <a:t>thesauri 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 technology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Different library communities use different terminologies for metadata records</a:t>
            </a:r>
          </a:p>
          <a:p>
            <a:pPr lvl="1"/>
            <a:r>
              <a:rPr lang="en-GB" dirty="0" smtClean="0"/>
              <a:t>“Access” points (subjects, mainly)</a:t>
            </a:r>
          </a:p>
          <a:p>
            <a:r>
              <a:rPr lang="en-GB" dirty="0" smtClean="0"/>
              <a:t>Differences include:</a:t>
            </a:r>
          </a:p>
          <a:p>
            <a:pPr lvl="1"/>
            <a:r>
              <a:rPr lang="en-GB" dirty="0" smtClean="0"/>
              <a:t>Language (resource discovery in a multilingual environment)</a:t>
            </a:r>
          </a:p>
          <a:p>
            <a:pPr lvl="2"/>
            <a:r>
              <a:rPr lang="en-GB" dirty="0" smtClean="0"/>
              <a:t>Language of metadata; language of user</a:t>
            </a:r>
          </a:p>
          <a:p>
            <a:pPr lvl="1"/>
            <a:r>
              <a:rPr lang="en-GB" dirty="0" smtClean="0"/>
              <a:t>Monolingual terminologies (LCSH, AAT, etc.)</a:t>
            </a:r>
          </a:p>
          <a:p>
            <a:pPr lvl="1"/>
            <a:r>
              <a:rPr lang="en-GB" dirty="0" smtClean="0"/>
              <a:t>Terminologies </a:t>
            </a:r>
            <a:r>
              <a:rPr lang="en-GB" dirty="0" err="1" smtClean="0"/>
              <a:t>vs</a:t>
            </a:r>
            <a:r>
              <a:rPr lang="en-GB" dirty="0" smtClean="0"/>
              <a:t> notations</a:t>
            </a:r>
          </a:p>
          <a:p>
            <a:pPr lvl="1"/>
            <a:r>
              <a:rPr lang="en-GB" dirty="0" smtClean="0"/>
              <a:t>Natural language variants (word stems, plurals, etc.)</a:t>
            </a:r>
          </a:p>
          <a:p>
            <a:endParaRPr lang="en-GB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 technology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Need to link terms from different vocabularies</a:t>
            </a:r>
          </a:p>
          <a:p>
            <a:pPr lvl="1"/>
            <a:r>
              <a:rPr lang="en-GB" dirty="0" smtClean="0"/>
              <a:t>“Translates” user input into terminologies of metadata</a:t>
            </a:r>
          </a:p>
          <a:p>
            <a:r>
              <a:rPr lang="en-GB" dirty="0" smtClean="0"/>
              <a:t>Linked-data allows term-by-term matching</a:t>
            </a:r>
          </a:p>
          <a:p>
            <a:pPr lvl="1"/>
            <a:r>
              <a:rPr lang="en-GB" dirty="0" smtClean="0"/>
              <a:t>Where vocabulary allows</a:t>
            </a:r>
          </a:p>
          <a:p>
            <a:pPr lvl="1"/>
            <a:r>
              <a:rPr lang="en-GB" dirty="0" smtClean="0"/>
              <a:t>Issue with compound </a:t>
            </a:r>
            <a:r>
              <a:rPr lang="en-GB" dirty="0" err="1" smtClean="0"/>
              <a:t>vs</a:t>
            </a:r>
            <a:r>
              <a:rPr lang="en-GB" dirty="0" smtClean="0"/>
              <a:t> simple terms</a:t>
            </a:r>
          </a:p>
          <a:p>
            <a:pPr lvl="2"/>
            <a:r>
              <a:rPr lang="en-GB" dirty="0" smtClean="0"/>
              <a:t>Broader/narrower</a:t>
            </a:r>
          </a:p>
          <a:p>
            <a:pPr lvl="2"/>
            <a:r>
              <a:rPr lang="en-GB" dirty="0" smtClean="0"/>
              <a:t>Part/whole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“Translation” architectures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One2one</a:t>
            </a:r>
          </a:p>
          <a:p>
            <a:pPr lvl="1"/>
            <a:r>
              <a:rPr lang="en-GB" dirty="0" smtClean="0"/>
              <a:t>Scalability is an issue (combinatorial explosion)</a:t>
            </a:r>
          </a:p>
          <a:p>
            <a:r>
              <a:rPr lang="en-GB" dirty="0" smtClean="0"/>
              <a:t>Hub-spoke</a:t>
            </a:r>
          </a:p>
          <a:p>
            <a:pPr lvl="1"/>
            <a:r>
              <a:rPr lang="en-GB" dirty="0" smtClean="0"/>
              <a:t>More efficient</a:t>
            </a:r>
          </a:p>
          <a:p>
            <a:pPr lvl="1"/>
            <a:r>
              <a:rPr lang="en-GB" dirty="0" smtClean="0"/>
              <a:t>Issue is what is the hub?</a:t>
            </a:r>
          </a:p>
          <a:p>
            <a:r>
              <a:rPr lang="en-GB" dirty="0" smtClean="0"/>
              <a:t>Examples (not in use cases)</a:t>
            </a:r>
          </a:p>
          <a:p>
            <a:pPr lvl="1"/>
            <a:r>
              <a:rPr lang="en-GB" dirty="0" smtClean="0"/>
              <a:t>Vocabulary Mapping Framework (hub-spoke)</a:t>
            </a:r>
          </a:p>
          <a:p>
            <a:pPr lvl="1"/>
            <a:r>
              <a:rPr lang="en-GB" dirty="0" smtClean="0"/>
              <a:t>High-level thesaurus (hub-spoke)</a:t>
            </a:r>
          </a:p>
          <a:p>
            <a:pPr lvl="1"/>
            <a:r>
              <a:rPr lang="en-GB" dirty="0" smtClean="0"/>
              <a:t>Multilingual Access to Subjects (one2one)</a:t>
            </a:r>
          </a:p>
          <a:p>
            <a:pPr lvl="2"/>
            <a:r>
              <a:rPr lang="en-GB" dirty="0" smtClean="0"/>
              <a:t>Produced Rameau/LCSH mappings in LOD</a:t>
            </a:r>
          </a:p>
          <a:p>
            <a:pPr lvl="2"/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393</Words>
  <Application>Microsoft Office PowerPoint</Application>
  <PresentationFormat>On-screen Show (4:3)</PresentationFormat>
  <Paragraphs>77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Use cases</vt:lpstr>
      <vt:lpstr>UC: Bibliographic network</vt:lpstr>
      <vt:lpstr>Use cases (Bib network)</vt:lpstr>
      <vt:lpstr>Bib network</vt:lpstr>
      <vt:lpstr>Bib network</vt:lpstr>
      <vt:lpstr>UC: Language technology</vt:lpstr>
      <vt:lpstr>Language technology</vt:lpstr>
      <vt:lpstr>Language technology</vt:lpstr>
      <vt:lpstr>“Translation” architectures</vt:lpstr>
      <vt:lpstr>UC: Library address data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cases</dc:title>
  <dc:creator>Dunsire</dc:creator>
  <cp:lastModifiedBy>Dunsire</cp:lastModifiedBy>
  <cp:revision>5</cp:revision>
  <dcterms:created xsi:type="dcterms:W3CDTF">2010-10-22T14:23:45Z</dcterms:created>
  <dcterms:modified xsi:type="dcterms:W3CDTF">2010-10-23T13:51:28Z</dcterms:modified>
</cp:coreProperties>
</file>