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notesSlides/notesSlide15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149.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307" r:id="rId2"/>
    <p:sldId id="343" r:id="rId3"/>
    <p:sldId id="282" r:id="rId4"/>
    <p:sldId id="359" r:id="rId5"/>
    <p:sldId id="394" r:id="rId6"/>
    <p:sldId id="395" r:id="rId7"/>
    <p:sldId id="397" r:id="rId8"/>
    <p:sldId id="398" r:id="rId9"/>
    <p:sldId id="399" r:id="rId10"/>
    <p:sldId id="400" r:id="rId11"/>
    <p:sldId id="401" r:id="rId12"/>
    <p:sldId id="403" r:id="rId13"/>
    <p:sldId id="407" r:id="rId14"/>
    <p:sldId id="404" r:id="rId15"/>
    <p:sldId id="405" r:id="rId16"/>
    <p:sldId id="406" r:id="rId17"/>
    <p:sldId id="408" r:id="rId18"/>
    <p:sldId id="409" r:id="rId19"/>
    <p:sldId id="410" r:id="rId20"/>
    <p:sldId id="413" r:id="rId21"/>
    <p:sldId id="411" r:id="rId22"/>
    <p:sldId id="414" r:id="rId23"/>
    <p:sldId id="360" r:id="rId24"/>
    <p:sldId id="415" r:id="rId25"/>
    <p:sldId id="416" r:id="rId26"/>
    <p:sldId id="418" r:id="rId27"/>
    <p:sldId id="419" r:id="rId28"/>
    <p:sldId id="417" r:id="rId29"/>
    <p:sldId id="420" r:id="rId30"/>
    <p:sldId id="421" r:id="rId31"/>
    <p:sldId id="422" r:id="rId32"/>
    <p:sldId id="424" r:id="rId33"/>
    <p:sldId id="423" r:id="rId34"/>
    <p:sldId id="425" r:id="rId35"/>
    <p:sldId id="429" r:id="rId36"/>
    <p:sldId id="426" r:id="rId37"/>
    <p:sldId id="427" r:id="rId38"/>
    <p:sldId id="428" r:id="rId39"/>
    <p:sldId id="430" r:id="rId40"/>
    <p:sldId id="431" r:id="rId41"/>
    <p:sldId id="432" r:id="rId42"/>
    <p:sldId id="386" r:id="rId43"/>
    <p:sldId id="433" r:id="rId44"/>
    <p:sldId id="434" r:id="rId45"/>
    <p:sldId id="435" r:id="rId46"/>
    <p:sldId id="436" r:id="rId47"/>
    <p:sldId id="387" r:id="rId48"/>
    <p:sldId id="438" r:id="rId49"/>
    <p:sldId id="439" r:id="rId50"/>
    <p:sldId id="452" r:id="rId51"/>
    <p:sldId id="535" r:id="rId52"/>
    <p:sldId id="536" r:id="rId53"/>
    <p:sldId id="537" r:id="rId54"/>
    <p:sldId id="538" r:id="rId55"/>
    <p:sldId id="540" r:id="rId56"/>
    <p:sldId id="441" r:id="rId57"/>
    <p:sldId id="442" r:id="rId58"/>
    <p:sldId id="443" r:id="rId59"/>
    <p:sldId id="532" r:id="rId60"/>
    <p:sldId id="547" r:id="rId61"/>
    <p:sldId id="541" r:id="rId62"/>
    <p:sldId id="548" r:id="rId63"/>
    <p:sldId id="449" r:id="rId64"/>
    <p:sldId id="542" r:id="rId65"/>
    <p:sldId id="549" r:id="rId66"/>
    <p:sldId id="445" r:id="rId67"/>
    <p:sldId id="550" r:id="rId68"/>
    <p:sldId id="543" r:id="rId69"/>
    <p:sldId id="551" r:id="rId70"/>
    <p:sldId id="446" r:id="rId71"/>
    <p:sldId id="553" r:id="rId72"/>
    <p:sldId id="544" r:id="rId73"/>
    <p:sldId id="552" r:id="rId74"/>
    <p:sldId id="447" r:id="rId75"/>
    <p:sldId id="448" r:id="rId76"/>
    <p:sldId id="546" r:id="rId77"/>
    <p:sldId id="450" r:id="rId78"/>
    <p:sldId id="455" r:id="rId79"/>
    <p:sldId id="456" r:id="rId80"/>
    <p:sldId id="457" r:id="rId81"/>
    <p:sldId id="458" r:id="rId82"/>
    <p:sldId id="459" r:id="rId83"/>
    <p:sldId id="464" r:id="rId84"/>
    <p:sldId id="460" r:id="rId85"/>
    <p:sldId id="461" r:id="rId86"/>
    <p:sldId id="462" r:id="rId87"/>
    <p:sldId id="463" r:id="rId88"/>
    <p:sldId id="437" r:id="rId89"/>
    <p:sldId id="482" r:id="rId90"/>
    <p:sldId id="478" r:id="rId91"/>
    <p:sldId id="483" r:id="rId92"/>
    <p:sldId id="465" r:id="rId93"/>
    <p:sldId id="466" r:id="rId94"/>
    <p:sldId id="467" r:id="rId95"/>
    <p:sldId id="468" r:id="rId96"/>
    <p:sldId id="487" r:id="rId97"/>
    <p:sldId id="469" r:id="rId98"/>
    <p:sldId id="470" r:id="rId99"/>
    <p:sldId id="485" r:id="rId100"/>
    <p:sldId id="471" r:id="rId101"/>
    <p:sldId id="473" r:id="rId102"/>
    <p:sldId id="474" r:id="rId103"/>
    <p:sldId id="484" r:id="rId104"/>
    <p:sldId id="488" r:id="rId105"/>
    <p:sldId id="489" r:id="rId106"/>
    <p:sldId id="475" r:id="rId107"/>
    <p:sldId id="500" r:id="rId108"/>
    <p:sldId id="499" r:id="rId109"/>
    <p:sldId id="472" r:id="rId110"/>
    <p:sldId id="476" r:id="rId111"/>
    <p:sldId id="477" r:id="rId112"/>
    <p:sldId id="491" r:id="rId113"/>
    <p:sldId id="490" r:id="rId114"/>
    <p:sldId id="479" r:id="rId115"/>
    <p:sldId id="493" r:id="rId116"/>
    <p:sldId id="494" r:id="rId117"/>
    <p:sldId id="495" r:id="rId118"/>
    <p:sldId id="496" r:id="rId119"/>
    <p:sldId id="497" r:id="rId120"/>
    <p:sldId id="498" r:id="rId121"/>
    <p:sldId id="492" r:id="rId122"/>
    <p:sldId id="502" r:id="rId123"/>
    <p:sldId id="503" r:id="rId124"/>
    <p:sldId id="504" r:id="rId125"/>
    <p:sldId id="388" r:id="rId126"/>
    <p:sldId id="505" r:id="rId127"/>
    <p:sldId id="506" r:id="rId128"/>
    <p:sldId id="507" r:id="rId129"/>
    <p:sldId id="508" r:id="rId130"/>
    <p:sldId id="509" r:id="rId131"/>
    <p:sldId id="510" r:id="rId132"/>
    <p:sldId id="511" r:id="rId133"/>
    <p:sldId id="512" r:id="rId134"/>
    <p:sldId id="513" r:id="rId135"/>
    <p:sldId id="539" r:id="rId136"/>
    <p:sldId id="516" r:id="rId137"/>
    <p:sldId id="518" r:id="rId138"/>
    <p:sldId id="514" r:id="rId139"/>
    <p:sldId id="519" r:id="rId140"/>
    <p:sldId id="520" r:id="rId141"/>
    <p:sldId id="521" r:id="rId142"/>
    <p:sldId id="522" r:id="rId143"/>
    <p:sldId id="523" r:id="rId144"/>
    <p:sldId id="524" r:id="rId145"/>
    <p:sldId id="525" r:id="rId146"/>
    <p:sldId id="526" r:id="rId147"/>
    <p:sldId id="527" r:id="rId148"/>
    <p:sldId id="528" r:id="rId149"/>
    <p:sldId id="529" r:id="rId150"/>
    <p:sldId id="530" r:id="rId151"/>
    <p:sldId id="531" r:id="rId152"/>
    <p:sldId id="391" r:id="rId153"/>
    <p:sldId id="501" r:id="rId154"/>
    <p:sldId id="533" r:id="rId15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55" autoAdjust="0"/>
  </p:normalViewPr>
  <p:slideViewPr>
    <p:cSldViewPr>
      <p:cViewPr>
        <p:scale>
          <a:sx n="66" d="100"/>
          <a:sy n="66" d="100"/>
        </p:scale>
        <p:origin x="-1506"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A9ED02-C9FD-4EE4-A3DA-E1C4A072E6C1}" type="datetimeFigureOut">
              <a:rPr lang="es-ES" smtClean="0"/>
              <a:pPr/>
              <a:t>11/09/2013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3EEE7-D1BC-42D2-9560-54B9B435D2B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4588" y="696913"/>
            <a:ext cx="4568825" cy="3425825"/>
          </a:xfrm>
          <a:solidFill>
            <a:srgbClr val="FFFFFF"/>
          </a:solidFill>
          <a:ln>
            <a:solidFill>
              <a:srgbClr val="000000"/>
            </a:solidFill>
            <a:miter lim="800000"/>
          </a:ln>
        </p:spPr>
      </p:sp>
      <p:sp>
        <p:nvSpPr>
          <p:cNvPr id="37891" name="Rectangle 2"/>
          <p:cNvSpPr>
            <a:spLocks noGrp="1" noChangeArrowheads="1"/>
          </p:cNvSpPr>
          <p:nvPr>
            <p:ph type="body" idx="1"/>
          </p:nvPr>
        </p:nvSpPr>
        <p:spPr>
          <a:xfrm>
            <a:off x="685494" y="4344358"/>
            <a:ext cx="5487013" cy="4114587"/>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Title and format are not part of the evolution of the book. They describe just the current state.</a:t>
            </a:r>
          </a:p>
          <a:p>
            <a:pPr marL="228600" indent="-228600">
              <a:buAutoNum type="arabicPeriod"/>
            </a:pPr>
            <a:r>
              <a:rPr lang="en-US" baseline="0" noProof="0" dirty="0" smtClean="0"/>
              <a:t>The rest are part of the provenance because they described how the book has reached its </a:t>
            </a:r>
            <a:r>
              <a:rPr lang="en-US" baseline="0" noProof="0" smtClean="0"/>
              <a:t>current state.</a:t>
            </a: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a:t>
            </a:fld>
            <a:endParaRPr lang="es-ES_tradnl"/>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100</a:t>
            </a:fld>
            <a:endParaRPr lang="es-ES_tradn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101</a:t>
            </a:fld>
            <a:endParaRPr lang="es-ES_tradnl"/>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102</a:t>
            </a:fld>
            <a:endParaRPr lang="es-ES_tradn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103</a:t>
            </a:fld>
            <a:endParaRPr lang="es-ES_tradn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104</a:t>
            </a:fld>
            <a:endParaRPr lang="es-ES_tradn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105</a:t>
            </a:fld>
            <a:endParaRPr lang="es-ES_tradn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106</a:t>
            </a:fld>
            <a:endParaRPr lang="es-ES_tradnl"/>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107</a:t>
            </a:fld>
            <a:endParaRPr lang="es-ES_tradnl"/>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108</a:t>
            </a:fld>
            <a:endParaRPr lang="es-ES_tradnl"/>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109</a:t>
            </a:fld>
            <a:endParaRPr lang="es-ES_trad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a:t>
            </a:fld>
            <a:endParaRPr lang="es-ES_tradnl"/>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110</a:t>
            </a:fld>
            <a:endParaRPr lang="es-ES_tradnl"/>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111</a:t>
            </a:fld>
            <a:endParaRPr lang="es-ES_tradnl"/>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112</a:t>
            </a:fld>
            <a:endParaRPr lang="es-ES_tradnl"/>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113</a:t>
            </a:fld>
            <a:endParaRPr lang="es-ES_tradnl"/>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114</a:t>
            </a:fld>
            <a:endParaRPr lang="es-ES_tradnl"/>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115</a:t>
            </a:fld>
            <a:endParaRPr lang="es-ES_tradnl"/>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116</a:t>
            </a:fld>
            <a:endParaRPr lang="es-ES_tradnl"/>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117</a:t>
            </a:fld>
            <a:endParaRPr lang="es-ES_tradnl"/>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118</a:t>
            </a:fld>
            <a:endParaRPr lang="es-ES_tradnl"/>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119</a:t>
            </a:fld>
            <a:endParaRPr lang="es-ES_trad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a:t>
            </a:fld>
            <a:endParaRPr lang="es-ES_tradnl"/>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120</a:t>
            </a:fld>
            <a:endParaRPr lang="es-ES_tradnl"/>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121</a:t>
            </a:fld>
            <a:endParaRPr lang="es-ES_tradnl"/>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122</a:t>
            </a:fld>
            <a:endParaRPr lang="es-ES_tradnl"/>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123</a:t>
            </a:fld>
            <a:endParaRPr lang="es-ES_tradnl"/>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124</a:t>
            </a:fld>
            <a:endParaRPr lang="es-ES_tradnl"/>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125</a:t>
            </a:fld>
            <a:endParaRPr lang="es-ES_tradnl"/>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126</a:t>
            </a:fld>
            <a:endParaRPr lang="es-ES_tradnl"/>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127</a:t>
            </a:fld>
            <a:endParaRPr lang="es-ES_tradnl"/>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128</a:t>
            </a:fld>
            <a:endParaRPr lang="es-ES_tradnl"/>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129</a:t>
            </a:fld>
            <a:endParaRPr lang="es-ES_trad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a:t>
            </a:fld>
            <a:endParaRPr lang="es-ES_tradnl"/>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130</a:t>
            </a:fld>
            <a:endParaRPr lang="es-ES_tradnl"/>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sz="1200" dirty="0" smtClean="0">
                <a:solidFill>
                  <a:srgbClr val="4D4D4D"/>
                </a:solidFill>
                <a:ea typeface="ＭＳ Ｐゴシック" pitchFamily="-80" charset="-128"/>
                <a:cs typeface="Arial" pitchFamily="34" charset="0"/>
                <a:sym typeface="Arial" pitchFamily="34" charset="0"/>
              </a:rPr>
              <a:t>The creation date (</a:t>
            </a:r>
            <a:r>
              <a:rPr lang="en-US" sz="1200" dirty="0" err="1" smtClean="0">
                <a:solidFill>
                  <a:srgbClr val="4D4D4D"/>
                </a:solidFill>
                <a:ea typeface="ＭＳ Ｐゴシック" pitchFamily="-80" charset="-128"/>
                <a:cs typeface="Arial" pitchFamily="34" charset="0"/>
                <a:sym typeface="Arial" pitchFamily="34" charset="0"/>
              </a:rPr>
              <a:t>dc:created</a:t>
            </a:r>
            <a:r>
              <a:rPr lang="en-US" sz="1200" dirty="0" smtClean="0">
                <a:solidFill>
                  <a:srgbClr val="4D4D4D"/>
                </a:solidFill>
                <a:ea typeface="ＭＳ Ｐゴシック" pitchFamily="-80" charset="-128"/>
                <a:cs typeface="Arial" pitchFamily="34" charset="0"/>
                <a:sym typeface="Arial" pitchFamily="34" charset="0"/>
              </a:rPr>
              <a:t>) could be different from the date when the book was published (</a:t>
            </a:r>
            <a:r>
              <a:rPr lang="en-US" sz="1200" dirty="0" err="1" smtClean="0">
                <a:solidFill>
                  <a:srgbClr val="4D4D4D"/>
                </a:solidFill>
                <a:ea typeface="ＭＳ Ｐゴシック" pitchFamily="-80" charset="-128"/>
                <a:cs typeface="Arial" pitchFamily="34" charset="0"/>
                <a:sym typeface="Arial" pitchFamily="34" charset="0"/>
              </a:rPr>
              <a:t>dc:issued</a:t>
            </a:r>
            <a:r>
              <a:rPr lang="en-US" sz="1200" dirty="0" smtClean="0">
                <a:solidFill>
                  <a:srgbClr val="4D4D4D"/>
                </a:solidFill>
                <a:ea typeface="ＭＳ Ｐゴシック" pitchFamily="-80" charset="-128"/>
                <a:cs typeface="Arial" pitchFamily="34" charset="0"/>
                <a:sym typeface="Arial" pitchFamily="34" charset="0"/>
              </a:rPr>
              <a:t>)</a:t>
            </a: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131</a:t>
            </a:fld>
            <a:endParaRPr lang="es-ES_tradnl"/>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132</a:t>
            </a:fld>
            <a:endParaRPr lang="es-ES_tradnl"/>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133</a:t>
            </a:fld>
            <a:endParaRPr lang="es-ES_tradnl"/>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134</a:t>
            </a:fld>
            <a:endParaRPr lang="es-ES_tradnl"/>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135</a:t>
            </a:fld>
            <a:endParaRPr lang="es-ES_tradnl"/>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136</a:t>
            </a:fld>
            <a:endParaRPr lang="es-ES_tradnl"/>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137</a:t>
            </a:fld>
            <a:endParaRPr lang="es-ES_tradnl"/>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138</a:t>
            </a:fld>
            <a:endParaRPr lang="es-ES_tradnl"/>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139</a:t>
            </a:fld>
            <a:endParaRPr lang="es-ES_trad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a:t>
            </a:fld>
            <a:endParaRPr lang="es-ES_tradnl"/>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140</a:t>
            </a:fld>
            <a:endParaRPr lang="es-ES_tradnl"/>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141</a:t>
            </a:fld>
            <a:endParaRPr lang="es-ES_tradnl"/>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142</a:t>
            </a:fld>
            <a:endParaRPr lang="es-ES_tradnl"/>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143</a:t>
            </a:fld>
            <a:endParaRPr lang="es-ES_tradnl"/>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144</a:t>
            </a:fld>
            <a:endParaRPr lang="es-ES_tradnl"/>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145</a:t>
            </a:fld>
            <a:endParaRPr lang="es-ES_tradnl"/>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146</a:t>
            </a:fld>
            <a:endParaRPr lang="es-ES_tradnl"/>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147</a:t>
            </a:fld>
            <a:endParaRPr lang="es-ES_tradnl"/>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148</a:t>
            </a:fld>
            <a:endParaRPr lang="es-ES_tradnl"/>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149</a:t>
            </a:fld>
            <a:endParaRPr lang="es-ES_trad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15</a:t>
            </a:fld>
            <a:endParaRPr lang="es-ES_tradnl"/>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150</a:t>
            </a:fld>
            <a:endParaRPr lang="es-ES_tradnl"/>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151</a:t>
            </a:fld>
            <a:endParaRPr lang="es-ES_tradnl"/>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152</a:t>
            </a:fld>
            <a:endParaRPr lang="es-ES_tradnl"/>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153</a:t>
            </a:fld>
            <a:endParaRPr lang="es-ES_tradnl"/>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a:xfrm>
            <a:off x="1144588" y="696913"/>
            <a:ext cx="4568825" cy="3425825"/>
          </a:xfrm>
          <a:solidFill>
            <a:srgbClr val="FFFFFF"/>
          </a:solidFill>
          <a:ln>
            <a:solidFill>
              <a:srgbClr val="000000"/>
            </a:solidFill>
            <a:miter lim="800000"/>
          </a:ln>
        </p:spPr>
      </p:sp>
      <p:sp>
        <p:nvSpPr>
          <p:cNvPr id="37891" name="Rectangle 2"/>
          <p:cNvSpPr>
            <a:spLocks noGrp="1" noChangeArrowheads="1"/>
          </p:cNvSpPr>
          <p:nvPr>
            <p:ph type="body" idx="1"/>
          </p:nvPr>
        </p:nvSpPr>
        <p:spPr>
          <a:xfrm>
            <a:off x="685494" y="4344358"/>
            <a:ext cx="5487013" cy="4114587"/>
          </a:xfrm>
          <a:noFill/>
          <a:ln/>
        </p:spPr>
        <p:txBody>
          <a:bodyPr wrap="none" anchor="ctr"/>
          <a:lstStyle/>
          <a:p>
            <a:endParaRPr lang="es-E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16</a:t>
            </a:fld>
            <a:endParaRPr lang="es-ES_trad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Institutions which deal with many different aspects of provenance:</a:t>
            </a:r>
          </a:p>
          <a:p>
            <a:pPr marL="228600" indent="-228600">
              <a:buAutoNum type="arabicPeriod"/>
            </a:pPr>
            <a:r>
              <a:rPr lang="en-US" baseline="0" noProof="0" dirty="0" smtClean="0"/>
              <a:t>Workflows, libraries, sensors, etc.</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17</a:t>
            </a:fld>
            <a:endParaRPr lang="es-ES_trad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18</a:t>
            </a:fld>
            <a:endParaRPr lang="es-ES_trad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PROV is not just a model! It is a family of specifications for creating and exchanging provenance in the web.</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19</a:t>
            </a:fld>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endParaRPr lang="en-US" noProof="0" dirty="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20</a:t>
            </a:fld>
            <a:endParaRPr lang="es-ES_trad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21</a:t>
            </a:fld>
            <a:endParaRPr lang="es-ES_trad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22</a:t>
            </a:fld>
            <a:endParaRPr lang="es-ES_trad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23</a:t>
            </a:fld>
            <a:endParaRPr lang="es-ES_trad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24</a:t>
            </a:fld>
            <a:endParaRPr lang="es-ES_trad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25</a:t>
            </a:fld>
            <a:endParaRPr lang="es-ES_trad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26</a:t>
            </a:fld>
            <a:endParaRPr lang="es-ES_trad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27</a:t>
            </a:fld>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28</a:t>
            </a:fld>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29</a:t>
            </a:fld>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a:t>
            </a:fld>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30</a:t>
            </a:fld>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31</a:t>
            </a:fld>
            <a:endParaRPr lang="es-ES_trad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32</a:t>
            </a:fld>
            <a:endParaRPr 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We could go on forever tracking the provenance chain.</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33</a:t>
            </a:fld>
            <a:endParaRPr lang="es-ES_trad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34</a:t>
            </a:fld>
            <a:endParaRPr lang="es-ES_trad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35</a:t>
            </a:fld>
            <a:endParaRPr lang="es-ES_trad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We could go on forever tracking the provenance chain.</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36</a:t>
            </a:fld>
            <a:endParaRPr lang="es-ES_trad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We could go on forever tracking the provenance chain.</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37</a:t>
            </a:fld>
            <a:endParaRPr lang="es-ES_trad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We could go on forever tracking the provenance chain.</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38</a:t>
            </a:fld>
            <a:endParaRPr lang="es-ES_trad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We could go on forever tracking the provenance chain.</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39</a:t>
            </a:fld>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a:t>
            </a:fld>
            <a:endParaRPr lang="es-ES_tradn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We could go on forever tracking the provenance chain.</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40</a:t>
            </a:fld>
            <a:endParaRPr lang="es-ES_trad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We could go on forever tracking the provenance chain.</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41</a:t>
            </a:fld>
            <a:endParaRPr lang="es-ES_trad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42</a:t>
            </a:fld>
            <a:endParaRPr lang="es-ES_trad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43</a:t>
            </a:fld>
            <a:endParaRPr lang="es-ES_trad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44</a:t>
            </a:fld>
            <a:endParaRPr lang="es-ES_trad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45</a:t>
            </a:fld>
            <a:endParaRPr lang="es-ES_trad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46</a:t>
            </a:fld>
            <a:endParaRPr lang="es-ES_tradn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47</a:t>
            </a:fld>
            <a:endParaRPr lang="es-ES_trad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48</a:t>
            </a:fld>
            <a:endParaRPr lang="es-ES_tradn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Clarify that entities are not activities: activities have a beginning and at end while some entities could just be permanent.</a:t>
            </a:r>
          </a:p>
          <a:p>
            <a:pPr marL="228600" indent="-228600">
              <a:buAutoNum type="arabicPeriod"/>
            </a:pPr>
            <a:r>
              <a:rPr lang="en-US" baseline="0" noProof="0" dirty="0" smtClean="0"/>
              <a:t>If you want to state the provenance of an activity, that can be done.</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49</a:t>
            </a:fld>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a:t>
            </a:fld>
            <a:endParaRPr lang="es-ES_tradn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Clarify that entities are not activities: activities have a beginning and at end while some entities could just be permanent.</a:t>
            </a:r>
          </a:p>
          <a:p>
            <a:pPr marL="228600" indent="-228600">
              <a:buAutoNum type="arabicPeriod"/>
            </a:pPr>
            <a:r>
              <a:rPr lang="en-US" baseline="0" noProof="0" dirty="0" smtClean="0"/>
              <a:t>If you want to state the provenance of an activity, that can be done.</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50</a:t>
            </a:fld>
            <a:endParaRPr lang="es-ES_tradn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51</a:t>
            </a:fld>
            <a:endParaRPr lang="es-ES_tradn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52</a:t>
            </a:fld>
            <a:endParaRPr lang="es-ES_tradn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53</a:t>
            </a:fld>
            <a:endParaRPr lang="es-ES_tradn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54</a:t>
            </a:fld>
            <a:endParaRPr lang="es-ES_tradn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55</a:t>
            </a:fld>
            <a:endParaRPr lang="es-ES_tradn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56</a:t>
            </a:fld>
            <a:endParaRPr lang="es-ES_tradn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57</a:t>
            </a:fld>
            <a:endParaRPr lang="es-ES_tradn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58</a:t>
            </a:fld>
            <a:endParaRPr lang="es-ES_tradn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59</a:t>
            </a:fld>
            <a:endParaRPr lang="es-ES_trad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a:t>
            </a:fld>
            <a:endParaRPr lang="es-ES_tradn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60</a:t>
            </a:fld>
            <a:endParaRPr lang="es-ES_tradn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61</a:t>
            </a:fld>
            <a:endParaRPr lang="es-ES_tradn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62</a:t>
            </a:fld>
            <a:endParaRPr lang="es-ES_tradn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63</a:t>
            </a:fld>
            <a:endParaRPr lang="es-ES_tradn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64</a:t>
            </a:fld>
            <a:endParaRPr lang="es-ES_tradn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65</a:t>
            </a:fld>
            <a:endParaRPr lang="es-ES_tradn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66</a:t>
            </a:fld>
            <a:endParaRPr lang="es-ES_tradn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67</a:t>
            </a:fld>
            <a:endParaRPr lang="es-ES_tradn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68</a:t>
            </a:fld>
            <a:endParaRPr lang="es-ES_tradn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69</a:t>
            </a:fld>
            <a:endParaRPr lang="es-ES_trad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a:t>
            </a:fld>
            <a:endParaRPr lang="es-ES_tradn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70</a:t>
            </a:fld>
            <a:endParaRPr lang="es-ES_tradn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71</a:t>
            </a:fld>
            <a:endParaRPr lang="es-ES_tradn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72</a:t>
            </a:fld>
            <a:endParaRPr lang="es-ES_tradn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73</a:t>
            </a:fld>
            <a:endParaRPr lang="es-ES_tradn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74</a:t>
            </a:fld>
            <a:endParaRPr lang="es-ES_tradn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This in particular is the reason why people assert provenance. To get credit.</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75</a:t>
            </a:fld>
            <a:endParaRPr lang="es-ES_tradn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76</a:t>
            </a:fld>
            <a:endParaRPr lang="es-ES_tradn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r>
              <a:rPr lang="en-US" baseline="0" noProof="0" dirty="0" smtClean="0"/>
              <a:t>If this presentation were to be an activity associated with me (as I am the presenter), you could consider that I am acting on behalf of UPM.</a:t>
            </a:r>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77</a:t>
            </a:fld>
            <a:endParaRPr lang="es-ES_tradn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78</a:t>
            </a:fld>
            <a:endParaRPr lang="es-ES_tradnl"/>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79</a:t>
            </a:fld>
            <a:endParaRPr lang="es-ES_trad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a:t>
            </a:fld>
            <a:endParaRPr lang="es-ES_tradn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80</a:t>
            </a:fld>
            <a:endParaRPr lang="es-ES_tradnl"/>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81</a:t>
            </a:fld>
            <a:endParaRPr lang="es-ES_tradnl"/>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82</a:t>
            </a:fld>
            <a:endParaRPr lang="es-ES_tradnl"/>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83</a:t>
            </a:fld>
            <a:endParaRPr lang="es-ES_tradnl"/>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84</a:t>
            </a:fld>
            <a:endParaRPr lang="es-ES_tradnl"/>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85</a:t>
            </a:fld>
            <a:endParaRPr lang="es-ES_tradnl"/>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86</a:t>
            </a:fld>
            <a:endParaRPr lang="es-ES_tradnl"/>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87</a:t>
            </a:fld>
            <a:endParaRPr lang="es-ES_tradnl"/>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88</a:t>
            </a:fld>
            <a:endParaRPr lang="es-ES_tradnl"/>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89</a:t>
            </a:fld>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a:t>
            </a:fld>
            <a:endParaRPr lang="es-ES_tradnl"/>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90</a:t>
            </a:fld>
            <a:endParaRPr lang="es-ES_tradnl"/>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91</a:t>
            </a:fld>
            <a:endParaRPr lang="es-ES_tradnl"/>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92</a:t>
            </a:fld>
            <a:endParaRPr lang="es-ES_tradnl"/>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93</a:t>
            </a:fld>
            <a:endParaRPr lang="es-ES_tradnl"/>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94</a:t>
            </a:fld>
            <a:endParaRPr lang="es-ES_tradnl"/>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95</a:t>
            </a:fld>
            <a:endParaRPr lang="es-ES_tradnl"/>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96</a:t>
            </a:fld>
            <a:endParaRPr lang="es-ES_tradnl"/>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97</a:t>
            </a:fld>
            <a:endParaRPr lang="es-ES_tradnl"/>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98</a:t>
            </a:fld>
            <a:endParaRPr lang="es-ES_tradn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228600" indent="-228600">
              <a:buAutoNum type="arabicPeriod"/>
            </a:pPr>
            <a:endParaRPr lang="en-US" baseline="0" noProof="0" dirty="0" smtClean="0"/>
          </a:p>
        </p:txBody>
      </p:sp>
      <p:sp>
        <p:nvSpPr>
          <p:cNvPr id="4" name="3 Marcador de número de diapositiva"/>
          <p:cNvSpPr>
            <a:spLocks noGrp="1"/>
          </p:cNvSpPr>
          <p:nvPr>
            <p:ph type="sldNum" sz="quarter" idx="10"/>
          </p:nvPr>
        </p:nvSpPr>
        <p:spPr/>
        <p:txBody>
          <a:bodyPr/>
          <a:lstStyle/>
          <a:p>
            <a:fld id="{4AD5ABFE-269F-4137-881B-4F4730604E41}" type="slidenum">
              <a:rPr lang="es-ES_tradnl" smtClean="0"/>
              <a:pPr/>
              <a:t>99</a:t>
            </a:fld>
            <a:endParaRPr lang="es-ES_trad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446605E-0CAC-4F54-B235-9E948A3A6DEE}" type="datetime1">
              <a:rPr lang="es-ES" smtClean="0"/>
              <a:pPr/>
              <a:t>11/09/2013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3E28699-9FBD-45D2-BBA2-0C3A1B2EAA7F}" type="datetime1">
              <a:rPr lang="es-ES" smtClean="0"/>
              <a:pPr/>
              <a:t>11/09/2013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1FE6FE9-F34F-4BA3-9602-761FD7D69731}" type="datetime1">
              <a:rPr lang="es-ES" smtClean="0"/>
              <a:pPr/>
              <a:t>11/09/2013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D9E6E48-C16D-426F-9559-0C3F6D492CCC}" type="datetime1">
              <a:rPr lang="es-ES" smtClean="0"/>
              <a:pPr/>
              <a:t>11/09/2013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sz="1800"/>
            </a:lvl1pPr>
          </a:lstStyle>
          <a:p>
            <a:fld id="{132FADFE-3B8F-471C-ABF0-DBC7717ECBBC}" type="slidenum">
              <a:rPr lang="es-ES" smtClean="0"/>
              <a:pPr/>
              <a:t>‹Nº›</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1B2C5D-5AEB-44D1-B96A-E3636925B779}" type="datetime1">
              <a:rPr lang="es-ES" smtClean="0"/>
              <a:pPr/>
              <a:t>11/09/2013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F75C4BB-4CC8-49BB-8C19-5A059E146065}" type="datetime1">
              <a:rPr lang="es-ES" smtClean="0"/>
              <a:pPr/>
              <a:t>11/09/2013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D2DF37C-899F-4CBE-9125-8CD3C970AD99}" type="datetime1">
              <a:rPr lang="es-ES" smtClean="0"/>
              <a:pPr/>
              <a:t>11/09/2013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C081392-0747-4ADE-BC53-BF1E184389FE}" type="datetime1">
              <a:rPr lang="es-ES" smtClean="0"/>
              <a:pPr/>
              <a:t>11/09/2013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2C0BCE1-1C99-4A69-9ADF-3410D65088A5}" type="datetime1">
              <a:rPr lang="es-ES" smtClean="0"/>
              <a:pPr/>
              <a:t>11/09/2013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D146F2-BF05-4489-93B3-FE16623EC0D3}" type="datetime1">
              <a:rPr lang="es-ES" smtClean="0"/>
              <a:pPr/>
              <a:t>11/09/2013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BB595BA-0A4E-4ED7-A555-AC202C65C9F4}" type="datetime1">
              <a:rPr lang="es-ES" smtClean="0"/>
              <a:pPr/>
              <a:t>11/09/2013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0D51D-4D9E-4FD7-B859-8C146EA30FEF}" type="datetime1">
              <a:rPr lang="es-ES" smtClean="0"/>
              <a:pPr/>
              <a:t>11/09/2013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creativecommons.org/licenses/by-nc-sa/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hyperlink" Target="http://www.w3.org/TR/prov-d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9.xml"/><Relationship Id="rId1" Type="http://schemas.openxmlformats.org/officeDocument/2006/relationships/slideLayout" Target="../slideLayouts/slideLayout2.xml"/><Relationship Id="rId6" Type="http://schemas.openxmlformats.org/officeDocument/2006/relationships/hyperlink" Target="http://www.w3.org/TR/swbp-n-aryRelation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40.emf"/><Relationship Id="rId2" Type="http://schemas.openxmlformats.org/officeDocument/2006/relationships/notesSlide" Target="../notesSlides/notesSlide12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8.png"/><Relationship Id="rId4" Type="http://schemas.openxmlformats.org/officeDocument/2006/relationships/image" Target="../media/image7.png"/></Relationships>
</file>

<file path=ppt/slides/_rels/slide1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8.png"/><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2.jpeg"/></Relationships>
</file>

<file path=ppt/slides/_rels/slide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w3.org/2005/Incubator/prov/XGR-prov/"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8.png"/></Relationships>
</file>

<file path=ppt/slides/_rels/slide1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w3.org/2005/Incubator/prov/wiki/Provenance_Vocabulary_Mapping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w3.org/2005/Incubator/prov/wiki/User_Requirement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w3.org/2011/prov" TargetMode="Externa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hyperlink" Target="http://www.w3.org/2001/sw/wiki/OutreachInformation"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8.png"/><Relationship Id="rId4" Type="http://schemas.openxmlformats.org/officeDocument/2006/relationships/image" Target="../media/image7.png"/></Relationships>
</file>

<file path=ppt/slides/_rels/slide15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creativecommons.org/licenses/by-nc-sa/2.0/" TargetMode="External"/><Relationship Id="rId2" Type="http://schemas.openxmlformats.org/officeDocument/2006/relationships/notesSlide" Target="../notesSlides/notesSlide15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www.w3.org/TR/prov-dm/" TargetMode="External"/><Relationship Id="rId13" Type="http://schemas.openxmlformats.org/officeDocument/2006/relationships/hyperlink" Target="http://www.w3.org/TR/prov-xml/" TargetMode="External"/><Relationship Id="rId18" Type="http://schemas.openxmlformats.org/officeDocument/2006/relationships/hyperlink" Target="http://www.w3.org/TR/prov-implementations/" TargetMode="External"/><Relationship Id="rId3" Type="http://schemas.openxmlformats.org/officeDocument/2006/relationships/image" Target="../media/image6.png"/><Relationship Id="rId7" Type="http://schemas.openxmlformats.org/officeDocument/2006/relationships/hyperlink" Target="http://www.w3.org/TR/prov-primer/" TargetMode="External"/><Relationship Id="rId12" Type="http://schemas.openxmlformats.org/officeDocument/2006/relationships/hyperlink" Target="http://www.w3.org/TR/prov-o/" TargetMode="External"/><Relationship Id="rId17" Type="http://schemas.openxmlformats.org/officeDocument/2006/relationships/hyperlink" Target="http://www.w3.org/TR/prov-dictionary/" TargetMode="External"/><Relationship Id="rId2" Type="http://schemas.openxmlformats.org/officeDocument/2006/relationships/notesSlide" Target="../notesSlides/notesSlide18.xml"/><Relationship Id="rId16" Type="http://schemas.openxmlformats.org/officeDocument/2006/relationships/hyperlink" Target="http://www.w3.org/TR/prov-links/" TargetMode="External"/><Relationship Id="rId1" Type="http://schemas.openxmlformats.org/officeDocument/2006/relationships/slideLayout" Target="../slideLayouts/slideLayout2.xml"/><Relationship Id="rId6" Type="http://schemas.openxmlformats.org/officeDocument/2006/relationships/hyperlink" Target="http://www.w3.org/TR/prov-overview/" TargetMode="External"/><Relationship Id="rId11" Type="http://schemas.openxmlformats.org/officeDocument/2006/relationships/hyperlink" Target="http://www.w3.org/TR/prov-n" TargetMode="External"/><Relationship Id="rId5" Type="http://schemas.openxmlformats.org/officeDocument/2006/relationships/image" Target="../media/image8.png"/><Relationship Id="rId15" Type="http://schemas.openxmlformats.org/officeDocument/2006/relationships/hyperlink" Target="http://www.w3.org/TR/prov-dc/" TargetMode="External"/><Relationship Id="rId10" Type="http://schemas.openxmlformats.org/officeDocument/2006/relationships/hyperlink" Target="http://www.w3.org/TR/prov-sem/" TargetMode="External"/><Relationship Id="rId4" Type="http://schemas.openxmlformats.org/officeDocument/2006/relationships/image" Target="../media/image7.png"/><Relationship Id="rId9" Type="http://schemas.openxmlformats.org/officeDocument/2006/relationships/hyperlink" Target="http://www.w3.org/TR/prov-constraints/" TargetMode="External"/><Relationship Id="rId14" Type="http://schemas.openxmlformats.org/officeDocument/2006/relationships/hyperlink" Target="http://www.w3.org/TR/prov-aq/"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w3.org/TR/prov-dm/" TargetMode="External"/><Relationship Id="rId13" Type="http://schemas.openxmlformats.org/officeDocument/2006/relationships/hyperlink" Target="http://www.w3.org/TR/prov-xml/" TargetMode="External"/><Relationship Id="rId18" Type="http://schemas.openxmlformats.org/officeDocument/2006/relationships/hyperlink" Target="http://www.w3.org/TR/prov-implementations/" TargetMode="External"/><Relationship Id="rId3" Type="http://schemas.openxmlformats.org/officeDocument/2006/relationships/image" Target="../media/image6.png"/><Relationship Id="rId7" Type="http://schemas.openxmlformats.org/officeDocument/2006/relationships/hyperlink" Target="http://www.w3.org/TR/prov-primer/" TargetMode="External"/><Relationship Id="rId12" Type="http://schemas.openxmlformats.org/officeDocument/2006/relationships/hyperlink" Target="http://www.w3.org/TR/prov-o/" TargetMode="External"/><Relationship Id="rId17" Type="http://schemas.openxmlformats.org/officeDocument/2006/relationships/hyperlink" Target="http://www.w3.org/TR/prov-dictionary/" TargetMode="External"/><Relationship Id="rId2" Type="http://schemas.openxmlformats.org/officeDocument/2006/relationships/notesSlide" Target="../notesSlides/notesSlide19.xml"/><Relationship Id="rId16" Type="http://schemas.openxmlformats.org/officeDocument/2006/relationships/hyperlink" Target="http://www.w3.org/TR/prov-links/" TargetMode="External"/><Relationship Id="rId1" Type="http://schemas.openxmlformats.org/officeDocument/2006/relationships/slideLayout" Target="../slideLayouts/slideLayout2.xml"/><Relationship Id="rId6" Type="http://schemas.openxmlformats.org/officeDocument/2006/relationships/hyperlink" Target="http://www.w3.org/TR/prov-overview/" TargetMode="External"/><Relationship Id="rId11" Type="http://schemas.openxmlformats.org/officeDocument/2006/relationships/hyperlink" Target="http://www.w3.org/TR/prov-n" TargetMode="External"/><Relationship Id="rId5" Type="http://schemas.openxmlformats.org/officeDocument/2006/relationships/image" Target="../media/image8.png"/><Relationship Id="rId15" Type="http://schemas.openxmlformats.org/officeDocument/2006/relationships/hyperlink" Target="http://www.w3.org/TR/prov-dc/" TargetMode="External"/><Relationship Id="rId10" Type="http://schemas.openxmlformats.org/officeDocument/2006/relationships/hyperlink" Target="http://www.w3.org/TR/prov-sem/" TargetMode="External"/><Relationship Id="rId4" Type="http://schemas.openxmlformats.org/officeDocument/2006/relationships/image" Target="../media/image7.png"/><Relationship Id="rId9" Type="http://schemas.openxmlformats.org/officeDocument/2006/relationships/hyperlink" Target="http://www.w3.org/TR/prov-constraints/" TargetMode="External"/><Relationship Id="rId14" Type="http://schemas.openxmlformats.org/officeDocument/2006/relationships/hyperlink" Target="http://www.w3.org/TR/prov-a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slideshare.net/dgarijo/provo-tutorial-dc2013-confere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hyperlink" Target="http://www.w3.org/TR/prov-sem/" TargetMode="External"/><Relationship Id="rId13" Type="http://schemas.openxmlformats.org/officeDocument/2006/relationships/hyperlink" Target="http://www.w3.org/TR/prov-dc/" TargetMode="External"/><Relationship Id="rId1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www.w3.org/TR/prov-constraints/" TargetMode="External"/><Relationship Id="rId12" Type="http://schemas.openxmlformats.org/officeDocument/2006/relationships/hyperlink" Target="http://www.w3.org/TR/prov-aq/" TargetMode="External"/><Relationship Id="rId17" Type="http://schemas.openxmlformats.org/officeDocument/2006/relationships/image" Target="../media/image7.png"/><Relationship Id="rId2" Type="http://schemas.openxmlformats.org/officeDocument/2006/relationships/notesSlide" Target="../notesSlides/notesSlide20.xml"/><Relationship Id="rId16" Type="http://schemas.openxmlformats.org/officeDocument/2006/relationships/hyperlink" Target="http://www.w3.org/TR/prov-implementations/" TargetMode="External"/><Relationship Id="rId1" Type="http://schemas.openxmlformats.org/officeDocument/2006/relationships/slideLayout" Target="../slideLayouts/slideLayout2.xml"/><Relationship Id="rId6" Type="http://schemas.openxmlformats.org/officeDocument/2006/relationships/hyperlink" Target="http://www.w3.org/TR/prov-dm/" TargetMode="External"/><Relationship Id="rId11" Type="http://schemas.openxmlformats.org/officeDocument/2006/relationships/hyperlink" Target="http://www.w3.org/TR/prov-xml/" TargetMode="External"/><Relationship Id="rId5" Type="http://schemas.openxmlformats.org/officeDocument/2006/relationships/hyperlink" Target="http://www.w3.org/TR/prov-primer/" TargetMode="External"/><Relationship Id="rId15" Type="http://schemas.openxmlformats.org/officeDocument/2006/relationships/hyperlink" Target="http://www.w3.org/TR/prov-dictionary/" TargetMode="External"/><Relationship Id="rId10" Type="http://schemas.openxmlformats.org/officeDocument/2006/relationships/hyperlink" Target="http://www.w3.org/TR/prov-o/" TargetMode="External"/><Relationship Id="rId4" Type="http://schemas.openxmlformats.org/officeDocument/2006/relationships/hyperlink" Target="http://www.w3.org/TR/prov-overview/" TargetMode="External"/><Relationship Id="rId9" Type="http://schemas.openxmlformats.org/officeDocument/2006/relationships/hyperlink" Target="http://www.w3.org/TR/prov-n" TargetMode="External"/><Relationship Id="rId14" Type="http://schemas.openxmlformats.org/officeDocument/2006/relationships/hyperlink" Target="http://www.w3.org/TR/prov-link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hyperlink" Target="http://www.w3.org/2001/sw/wiki/PROV-FAQ" TargetMode="External"/><Relationship Id="rId3" Type="http://schemas.openxmlformats.org/officeDocument/2006/relationships/image" Target="../media/image6.png"/><Relationship Id="rId7" Type="http://schemas.openxmlformats.org/officeDocument/2006/relationships/hyperlink" Target="http://www.w3.org/2001/sw/wiki/PR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w3.org/2011/prov/wiki/Main_Page"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21.png"/><Relationship Id="rId12"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8.jpeg"/><Relationship Id="rId4" Type="http://schemas.openxmlformats.org/officeDocument/2006/relationships/image" Target="../media/image7.png"/><Relationship Id="rId9" Type="http://schemas.openxmlformats.org/officeDocument/2006/relationships/image" Target="../media/image17.png"/><Relationship Id="rId1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hyperlink" Target="http://www.w3.org/ns/prov" TargetMode="External"/><Relationship Id="rId3" Type="http://schemas.openxmlformats.org/officeDocument/2006/relationships/image" Target="../media/image6.png"/><Relationship Id="rId7" Type="http://schemas.openxmlformats.org/officeDocument/2006/relationships/hyperlink" Target="http://lov.okfn.org/dataset/lov/details/vocabulary_prov.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w3.org/TR/prov-o/"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musicontology.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5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5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5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musicontology.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6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6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musicontology.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6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musicontology.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7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png"/><Relationship Id="rId7" Type="http://schemas.openxmlformats.org/officeDocument/2006/relationships/image" Target="../media/image30.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8.png"/><Relationship Id="rId9" Type="http://schemas.openxmlformats.org/officeDocument/2006/relationships/image" Target="../media/image32.jpe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8.png"/><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8.png"/><Relationship Id="rId10" Type="http://schemas.openxmlformats.org/officeDocument/2006/relationships/image" Target="../media/image34.jpeg"/><Relationship Id="rId4" Type="http://schemas.openxmlformats.org/officeDocument/2006/relationships/image" Target="../media/image7.pn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8.png"/><Relationship Id="rId10" Type="http://schemas.openxmlformats.org/officeDocument/2006/relationships/image" Target="../media/image34.jpeg"/><Relationship Id="rId4" Type="http://schemas.openxmlformats.org/officeDocument/2006/relationships/image" Target="../media/image7.png"/><Relationship Id="rId9" Type="http://schemas.openxmlformats.org/officeDocument/2006/relationships/image" Target="../media/image33.jpeg"/></Relationships>
</file>

<file path=ppt/slides/_rels/slide8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6.png"/><Relationship Id="rId7" Type="http://schemas.openxmlformats.org/officeDocument/2006/relationships/image" Target="../media/image29.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8.png"/><Relationship Id="rId10" Type="http://schemas.openxmlformats.org/officeDocument/2006/relationships/image" Target="../media/image34.jpeg"/><Relationship Id="rId4" Type="http://schemas.openxmlformats.org/officeDocument/2006/relationships/image" Target="../media/image7.png"/><Relationship Id="rId9" Type="http://schemas.openxmlformats.org/officeDocument/2006/relationships/image" Target="../media/image33.jpeg"/></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7.png"/></Relationships>
</file>

<file path=ppt/slides/_rels/slide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xmlns.com/foaf/spec/"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http://www.w3.org/TR/prov-dictionary/"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hyperlink" Target="http://www.w3.org/TR/prov-link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0" y="0"/>
            <a:ext cx="2786063" cy="6858000"/>
          </a:xfrm>
          <a:prstGeom prst="rect">
            <a:avLst/>
          </a:prstGeom>
          <a:noFill/>
          <a:ln w="9525">
            <a:noFill/>
            <a:round/>
            <a:headEnd/>
            <a:tailEnd/>
          </a:ln>
        </p:spPr>
      </p:pic>
      <p:pic>
        <p:nvPicPr>
          <p:cNvPr id="14339" name="Picture 2"/>
          <p:cNvPicPr>
            <a:picLocks noChangeAspect="1" noChangeArrowheads="1"/>
          </p:cNvPicPr>
          <p:nvPr/>
        </p:nvPicPr>
        <p:blipFill>
          <a:blip r:embed="rId4" cstate="print"/>
          <a:srcRect/>
          <a:stretch>
            <a:fillRect/>
          </a:stretch>
        </p:blipFill>
        <p:spPr bwMode="auto">
          <a:xfrm>
            <a:off x="7848600" y="76200"/>
            <a:ext cx="1176338" cy="827088"/>
          </a:xfrm>
          <a:prstGeom prst="rect">
            <a:avLst/>
          </a:prstGeom>
          <a:noFill/>
          <a:ln w="9525">
            <a:noFill/>
            <a:round/>
            <a:headEnd/>
            <a:tailEnd/>
          </a:ln>
        </p:spPr>
      </p:pic>
      <p:pic>
        <p:nvPicPr>
          <p:cNvPr id="14340" name="Picture 3"/>
          <p:cNvPicPr>
            <a:picLocks noChangeAspect="1" noChangeArrowheads="1"/>
          </p:cNvPicPr>
          <p:nvPr/>
        </p:nvPicPr>
        <p:blipFill>
          <a:blip r:embed="rId5" cstate="print"/>
          <a:srcRect/>
          <a:stretch>
            <a:fillRect/>
          </a:stretch>
        </p:blipFill>
        <p:spPr bwMode="auto">
          <a:xfrm>
            <a:off x="2895600" y="152400"/>
            <a:ext cx="541338" cy="617538"/>
          </a:xfrm>
          <a:prstGeom prst="rect">
            <a:avLst/>
          </a:prstGeom>
          <a:noFill/>
          <a:ln w="9525">
            <a:noFill/>
            <a:round/>
            <a:headEnd/>
            <a:tailEnd/>
          </a:ln>
        </p:spPr>
      </p:pic>
      <p:pic>
        <p:nvPicPr>
          <p:cNvPr id="14341" name="Picture 4"/>
          <p:cNvPicPr>
            <a:picLocks noChangeAspect="1" noChangeArrowheads="1"/>
          </p:cNvPicPr>
          <p:nvPr/>
        </p:nvPicPr>
        <p:blipFill>
          <a:blip r:embed="rId6" cstate="print"/>
          <a:srcRect/>
          <a:stretch>
            <a:fillRect/>
          </a:stretch>
        </p:blipFill>
        <p:spPr bwMode="auto">
          <a:xfrm>
            <a:off x="3505200" y="168275"/>
            <a:ext cx="685800" cy="593725"/>
          </a:xfrm>
          <a:prstGeom prst="rect">
            <a:avLst/>
          </a:prstGeom>
          <a:noFill/>
          <a:ln w="9525">
            <a:noFill/>
            <a:round/>
            <a:headEnd/>
            <a:tailEnd/>
          </a:ln>
        </p:spPr>
      </p:pic>
      <p:sp>
        <p:nvSpPr>
          <p:cNvPr id="14342" name="Rectangle 5"/>
          <p:cNvSpPr>
            <a:spLocks noChangeArrowheads="1"/>
          </p:cNvSpPr>
          <p:nvPr/>
        </p:nvSpPr>
        <p:spPr bwMode="auto">
          <a:xfrm>
            <a:off x="7315200" y="6553200"/>
            <a:ext cx="1765300" cy="215900"/>
          </a:xfrm>
          <a:prstGeom prst="rect">
            <a:avLst/>
          </a:prstGeom>
          <a:noFill/>
          <a:ln w="9525">
            <a:noFill/>
            <a:round/>
            <a:headEnd/>
            <a:tailEnd/>
          </a:ln>
        </p:spPr>
        <p:txBody>
          <a:bodyPr lIns="0" tIns="0" rIns="39240" bIns="0"/>
          <a:lstStyle/>
          <a:p>
            <a:pPr algn="r">
              <a:spcBef>
                <a:spcPts val="5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CA" sz="800" dirty="0">
                <a:solidFill>
                  <a:srgbClr val="333333"/>
                </a:solidFill>
                <a:cs typeface="Arial" pitchFamily="34" charset="0"/>
              </a:rPr>
              <a:t>Date: </a:t>
            </a:r>
            <a:r>
              <a:rPr lang="en-CA" sz="800" dirty="0" smtClean="0">
                <a:solidFill>
                  <a:srgbClr val="333333"/>
                </a:solidFill>
                <a:cs typeface="Arial" pitchFamily="34" charset="0"/>
              </a:rPr>
              <a:t>01/09/2013</a:t>
            </a:r>
            <a:endParaRPr lang="en-CA" sz="800" dirty="0">
              <a:solidFill>
                <a:srgbClr val="333333"/>
              </a:solidFill>
              <a:cs typeface="Arial" pitchFamily="34" charset="0"/>
            </a:endParaRPr>
          </a:p>
        </p:txBody>
      </p:sp>
      <p:sp>
        <p:nvSpPr>
          <p:cNvPr id="14343" name="Rectangle 6"/>
          <p:cNvSpPr>
            <a:spLocks noChangeArrowheads="1"/>
          </p:cNvSpPr>
          <p:nvPr/>
        </p:nvSpPr>
        <p:spPr bwMode="auto">
          <a:xfrm>
            <a:off x="2771800" y="1988840"/>
            <a:ext cx="6184900" cy="1155700"/>
          </a:xfrm>
          <a:prstGeom prst="rect">
            <a:avLst/>
          </a:prstGeom>
          <a:noFill/>
          <a:ln w="9525">
            <a:noFill/>
            <a:round/>
            <a:headEnd/>
            <a:tailEnd/>
          </a:ln>
        </p:spPr>
        <p:txBody>
          <a:bodyPr lIns="0" tIns="0" rIns="40680" bIns="0" anchor="ctr"/>
          <a:lstStyle/>
          <a:p>
            <a:pPr algn="ctr"/>
            <a:r>
              <a:rPr lang="en-US" sz="3700" b="1" dirty="0" smtClean="0">
                <a:solidFill>
                  <a:srgbClr val="333333"/>
                </a:solidFill>
                <a:cs typeface="Arial" pitchFamily="34" charset="0"/>
              </a:rPr>
              <a:t/>
            </a:r>
            <a:br>
              <a:rPr lang="en-US" sz="3700" b="1" dirty="0" smtClean="0">
                <a:solidFill>
                  <a:srgbClr val="333333"/>
                </a:solidFill>
                <a:cs typeface="Arial" pitchFamily="34" charset="0"/>
              </a:rPr>
            </a:br>
            <a:r>
              <a:rPr lang="en-US" sz="4000" b="1" dirty="0" smtClean="0"/>
              <a:t>PROV-O: The PROV Ontology</a:t>
            </a:r>
            <a:br>
              <a:rPr lang="en-US" sz="4000" b="1" dirty="0" smtClean="0"/>
            </a:br>
            <a:r>
              <a:rPr lang="en-US" sz="4000" b="1" dirty="0" smtClean="0"/>
              <a:t>Tutorial</a:t>
            </a:r>
            <a:endParaRPr lang="en-US" sz="3700" b="1" dirty="0" smtClean="0">
              <a:solidFill>
                <a:srgbClr val="333333"/>
              </a:solidFill>
              <a:cs typeface="Arial" pitchFamily="34" charset="0"/>
            </a:endParaRPr>
          </a:p>
          <a:p>
            <a:pPr algn="ctr">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endParaRPr lang="en-US" sz="3700" b="1" dirty="0">
              <a:solidFill>
                <a:srgbClr val="333333"/>
              </a:solidFill>
              <a:cs typeface="Arial" pitchFamily="34" charset="0"/>
            </a:endParaRPr>
          </a:p>
        </p:txBody>
      </p:sp>
      <p:sp>
        <p:nvSpPr>
          <p:cNvPr id="14344" name="Rectangle 7"/>
          <p:cNvSpPr>
            <a:spLocks noChangeArrowheads="1"/>
          </p:cNvSpPr>
          <p:nvPr/>
        </p:nvSpPr>
        <p:spPr bwMode="auto">
          <a:xfrm>
            <a:off x="2816256" y="4293096"/>
            <a:ext cx="6184900" cy="1296144"/>
          </a:xfrm>
          <a:prstGeom prst="rect">
            <a:avLst/>
          </a:prstGeom>
          <a:noFill/>
          <a:ln w="9525">
            <a:noFill/>
            <a:round/>
            <a:headEnd/>
            <a:tailEnd/>
          </a:ln>
        </p:spPr>
        <p:txBody>
          <a:bodyPr lIns="0" tIns="0" rIns="40680" bIns="0"/>
          <a:lstStyle/>
          <a:p>
            <a:pPr algn="ctr">
              <a:spcBef>
                <a:spcPts val="175"/>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r>
              <a:rPr lang="en-CA" b="1" dirty="0" smtClean="0">
                <a:solidFill>
                  <a:srgbClr val="000000"/>
                </a:solidFill>
                <a:cs typeface="Arial" pitchFamily="34" charset="0"/>
              </a:rPr>
              <a:t>Daniel </a:t>
            </a:r>
            <a:r>
              <a:rPr lang="en-CA" b="1" dirty="0" err="1" smtClean="0">
                <a:solidFill>
                  <a:srgbClr val="000000"/>
                </a:solidFill>
                <a:cs typeface="Arial" pitchFamily="34" charset="0"/>
              </a:rPr>
              <a:t>Garijo</a:t>
            </a:r>
            <a:endParaRPr lang="en-CA" sz="800" dirty="0" smtClean="0">
              <a:solidFill>
                <a:srgbClr val="000000"/>
              </a:solidFill>
              <a:cs typeface="Arial" pitchFamily="34" charset="0"/>
            </a:endParaRPr>
          </a:p>
          <a:p>
            <a:pPr algn="ctr">
              <a:spcBef>
                <a:spcPts val="175"/>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endParaRPr lang="en-CA" sz="800" dirty="0" smtClean="0">
              <a:solidFill>
                <a:srgbClr val="000000"/>
              </a:solidFill>
              <a:cs typeface="Arial" pitchFamily="34" charset="0"/>
            </a:endParaRPr>
          </a:p>
          <a:p>
            <a:pPr algn="ctr">
              <a:spcBef>
                <a:spcPts val="150"/>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r>
              <a:rPr lang="en-CA" dirty="0" smtClean="0">
                <a:solidFill>
                  <a:srgbClr val="000000"/>
                </a:solidFill>
                <a:cs typeface="Arial" pitchFamily="34" charset="0"/>
              </a:rPr>
              <a:t>Ontology Engineering Group</a:t>
            </a:r>
            <a:br>
              <a:rPr lang="en-CA" dirty="0" smtClean="0">
                <a:solidFill>
                  <a:srgbClr val="000000"/>
                </a:solidFill>
                <a:cs typeface="Arial" pitchFamily="34" charset="0"/>
              </a:rPr>
            </a:br>
            <a:r>
              <a:rPr lang="en-CA" dirty="0" smtClean="0">
                <a:solidFill>
                  <a:srgbClr val="000000"/>
                </a:solidFill>
                <a:cs typeface="Arial" pitchFamily="34" charset="0"/>
              </a:rPr>
              <a:t>Universidad </a:t>
            </a:r>
            <a:r>
              <a:rPr lang="en-CA" dirty="0" err="1">
                <a:solidFill>
                  <a:srgbClr val="000000"/>
                </a:solidFill>
                <a:cs typeface="Arial" pitchFamily="34" charset="0"/>
              </a:rPr>
              <a:t>Politécnica</a:t>
            </a:r>
            <a:r>
              <a:rPr lang="en-CA" dirty="0">
                <a:solidFill>
                  <a:srgbClr val="000000"/>
                </a:solidFill>
                <a:cs typeface="Arial" pitchFamily="34" charset="0"/>
              </a:rPr>
              <a:t> de </a:t>
            </a:r>
            <a:r>
              <a:rPr lang="en-CA" dirty="0" smtClean="0">
                <a:solidFill>
                  <a:srgbClr val="000000"/>
                </a:solidFill>
                <a:cs typeface="Arial" pitchFamily="34" charset="0"/>
              </a:rPr>
              <a:t>Madrid</a:t>
            </a:r>
          </a:p>
          <a:p>
            <a:pPr algn="ctr">
              <a:spcBef>
                <a:spcPts val="150"/>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endParaRPr lang="en-CA" dirty="0" smtClean="0">
              <a:solidFill>
                <a:srgbClr val="000000"/>
              </a:solidFill>
              <a:cs typeface="Arial" pitchFamily="34" charset="0"/>
            </a:endParaRPr>
          </a:p>
          <a:p>
            <a:pPr algn="ctr">
              <a:spcBef>
                <a:spcPts val="150"/>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r>
              <a:rPr lang="en-CA" dirty="0" smtClean="0">
                <a:solidFill>
                  <a:srgbClr val="000000"/>
                </a:solidFill>
                <a:cs typeface="Arial" pitchFamily="34" charset="0"/>
              </a:rPr>
              <a:t>(with Slides from Luc Moreau, Ivan Herman, Paul </a:t>
            </a:r>
            <a:r>
              <a:rPr lang="en-CA" dirty="0" err="1" smtClean="0">
                <a:solidFill>
                  <a:srgbClr val="000000"/>
                </a:solidFill>
                <a:cs typeface="Arial" pitchFamily="34" charset="0"/>
              </a:rPr>
              <a:t>Groth</a:t>
            </a:r>
            <a:r>
              <a:rPr lang="en-CA" dirty="0" smtClean="0">
                <a:solidFill>
                  <a:srgbClr val="000000"/>
                </a:solidFill>
                <a:cs typeface="Arial" pitchFamily="34" charset="0"/>
              </a:rPr>
              <a:t> and Timothy Lebo)</a:t>
            </a:r>
          </a:p>
        </p:txBody>
      </p:sp>
      <p:pic>
        <p:nvPicPr>
          <p:cNvPr id="284674" name="Picture 2" descr="Creative Commons License">
            <a:hlinkClick r:id="rId7"/>
          </p:cNvPr>
          <p:cNvPicPr>
            <a:picLocks noChangeAspect="1" noChangeArrowheads="1"/>
          </p:cNvPicPr>
          <p:nvPr/>
        </p:nvPicPr>
        <p:blipFill>
          <a:blip r:embed="rId8" cstate="print"/>
          <a:srcRect/>
          <a:stretch>
            <a:fillRect/>
          </a:stretch>
        </p:blipFill>
        <p:spPr bwMode="auto">
          <a:xfrm>
            <a:off x="2829294" y="6408712"/>
            <a:ext cx="1148724" cy="404664"/>
          </a:xfrm>
          <a:prstGeom prst="rect">
            <a:avLst/>
          </a:prstGeom>
          <a:noFill/>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Provenance Working Group: Definition of Provenance (2)</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4" name="3 Marcador de texto"/>
          <p:cNvSpPr txBox="1">
            <a:spLocks/>
          </p:cNvSpPr>
          <p:nvPr/>
        </p:nvSpPr>
        <p:spPr>
          <a:xfrm>
            <a:off x="467544" y="1556792"/>
            <a:ext cx="8232775" cy="3456384"/>
          </a:xfrm>
          <a:prstGeom prst="rect">
            <a:avLst/>
          </a:prstGeom>
          <a:solidFill>
            <a:schemeClr val="accent1">
              <a:lumMod val="20000"/>
              <a:lumOff val="80000"/>
            </a:schemeClr>
          </a:solidFill>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rgbClr val="4D4D4D"/>
                </a:solidFill>
                <a:ea typeface="ＭＳ Ｐゴシック" pitchFamily="-80" charset="-128"/>
                <a:cs typeface="Arial" pitchFamily="34" charset="0"/>
                <a:sym typeface="Arial" pitchFamily="34" charset="0"/>
              </a:rPr>
              <a:t>Provenance is Metadata, but not all metadata is provenance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a:spcBef>
                <a:spcPct val="20000"/>
              </a:spcBef>
              <a:buFont typeface="Arial" pitchFamily="34" charset="0"/>
              <a:buChar char="•"/>
            </a:pPr>
            <a:r>
              <a:rPr lang="en-US" sz="2400" dirty="0" smtClean="0"/>
              <a:t>The title or format of a book is metadata, but it </a:t>
            </a:r>
            <a:r>
              <a:rPr lang="en-US" sz="2400" dirty="0" smtClean="0"/>
              <a:t>is not </a:t>
            </a:r>
            <a:r>
              <a:rPr lang="en-US" sz="2400" dirty="0" smtClean="0"/>
              <a:t>part of its provenance.</a:t>
            </a:r>
            <a:br>
              <a:rPr lang="en-US" sz="2400" dirty="0" smtClean="0"/>
            </a:br>
            <a:endParaRPr lang="en-US" sz="2400" dirty="0" smtClean="0"/>
          </a:p>
          <a:p>
            <a:pPr marL="800100" lvl="1" indent="-342900">
              <a:spcBef>
                <a:spcPct val="20000"/>
              </a:spcBef>
              <a:buFont typeface="Arial" pitchFamily="34" charset="0"/>
              <a:buChar char="•"/>
            </a:pPr>
            <a:r>
              <a:rPr lang="en-US" sz="2400" dirty="0" smtClean="0"/>
              <a:t>The date of creation, the author, the publisher or the license of a book are part of its provenance.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10</a:t>
            </a:fld>
            <a:endParaRPr lang="es-E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Primary Source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323527" y="4581128"/>
            <a:ext cx="8640961" cy="1728192"/>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primary source</a:t>
            </a:r>
            <a:r>
              <a:rPr lang="en-US" sz="2800" baseline="30000" dirty="0" smtClean="0"/>
              <a:t> </a:t>
            </a:r>
            <a:r>
              <a:rPr lang="en-US" sz="2800" dirty="0" smtClean="0"/>
              <a:t>relation is a kind of a derivation relation from secondary materials to their primary sources“.</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836712"/>
            <a:ext cx="8496944" cy="3046988"/>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determination of primary sources can be up to interpretation.</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Determining the primary source is key for attribution:</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What is the primary source for a blog post?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What is the primary source of a news article?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What are the primary sources for a research result?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Oval 9"/>
          <p:cNvSpPr/>
          <p:nvPr/>
        </p:nvSpPr>
        <p:spPr>
          <a:xfrm>
            <a:off x="6804248" y="242088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5" name="Oval 9"/>
          <p:cNvSpPr/>
          <p:nvPr/>
        </p:nvSpPr>
        <p:spPr>
          <a:xfrm>
            <a:off x="6847228" y="378847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6" name="15 CuadroTexto"/>
          <p:cNvSpPr txBox="1"/>
          <p:nvPr/>
        </p:nvSpPr>
        <p:spPr>
          <a:xfrm>
            <a:off x="7595774" y="3356992"/>
            <a:ext cx="1548226" cy="261610"/>
          </a:xfrm>
          <a:prstGeom prst="rect">
            <a:avLst/>
          </a:prstGeom>
          <a:noFill/>
        </p:spPr>
        <p:txBody>
          <a:bodyPr wrap="square" rtlCol="0">
            <a:spAutoFit/>
          </a:bodyPr>
          <a:lstStyle/>
          <a:p>
            <a:r>
              <a:rPr lang="es-ES" sz="1100" dirty="0" err="1" smtClean="0"/>
              <a:t>prov:hadPrimarySource</a:t>
            </a:r>
            <a:endParaRPr lang="es-ES" sz="1100" dirty="0"/>
          </a:p>
        </p:txBody>
      </p:sp>
      <p:cxnSp>
        <p:nvCxnSpPr>
          <p:cNvPr id="18" name="17 Conector recto de flecha"/>
          <p:cNvCxnSpPr>
            <a:stCxn id="15" idx="0"/>
          </p:cNvCxnSpPr>
          <p:nvPr/>
        </p:nvCxnSpPr>
        <p:spPr>
          <a:xfrm flipH="1" flipV="1">
            <a:off x="7632340" y="3140967"/>
            <a:ext cx="6976" cy="6475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100</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Quotation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4797152"/>
            <a:ext cx="8712969" cy="1584176"/>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quotation</a:t>
            </a:r>
            <a:r>
              <a:rPr lang="en-US" sz="2800" baseline="30000" dirty="0" smtClean="0"/>
              <a:t> </a:t>
            </a:r>
            <a:r>
              <a:rPr lang="en-US" sz="2800" dirty="0" smtClean="0"/>
              <a:t> is the repeat of (some or all of) an entity, such as text or image, by someone who may or may not be its original author”.</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251520" y="548680"/>
            <a:ext cx="8640960" cy="3785652"/>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Quotation is key for giving credit:</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quote in this slide was quoted from the </a:t>
            </a:r>
            <a:r>
              <a:rPr lang="en-US" sz="2400" dirty="0" err="1" smtClean="0">
                <a:solidFill>
                  <a:srgbClr val="4D4D4D"/>
                </a:solidFill>
                <a:ea typeface="ＭＳ Ｐゴシック" pitchFamily="-80" charset="-128"/>
                <a:cs typeface="Arial" pitchFamily="34" charset="0"/>
                <a:sym typeface="Arial" pitchFamily="34" charset="0"/>
              </a:rPr>
              <a:t>prov</a:t>
            </a:r>
            <a:r>
              <a:rPr lang="en-US" sz="2400" dirty="0" smtClean="0">
                <a:solidFill>
                  <a:srgbClr val="4D4D4D"/>
                </a:solidFill>
                <a:ea typeface="ＭＳ Ｐゴシック" pitchFamily="-80" charset="-128"/>
                <a:cs typeface="Arial" pitchFamily="34" charset="0"/>
                <a:sym typeface="Arial" pitchFamily="34" charset="0"/>
              </a:rPr>
              <a:t>-dm definition of quotation: </a:t>
            </a:r>
            <a:r>
              <a:rPr lang="en-US" sz="2400" dirty="0" smtClean="0">
                <a:solidFill>
                  <a:srgbClr val="4D4D4D"/>
                </a:solidFill>
                <a:ea typeface="ＭＳ Ｐゴシック" pitchFamily="-80" charset="-128"/>
                <a:cs typeface="Arial" pitchFamily="34" charset="0"/>
                <a:sym typeface="Arial" pitchFamily="34" charset="0"/>
                <a:hlinkClick r:id="rId6"/>
              </a:rPr>
              <a:t>http://www.w3.org/TR/prov-dm/#term-quotation</a:t>
            </a: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Quotes from people in news articles.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Quotation is expressed with the relationship </a:t>
            </a:r>
            <a:r>
              <a:rPr lang="en-US" sz="2400" dirty="0" err="1" smtClean="0">
                <a:solidFill>
                  <a:srgbClr val="4D4D4D"/>
                </a:solidFill>
                <a:ea typeface="ＭＳ Ｐゴシック" pitchFamily="-80" charset="-128"/>
                <a:cs typeface="Arial" pitchFamily="34" charset="0"/>
                <a:sym typeface="Arial" pitchFamily="34" charset="0"/>
              </a:rPr>
              <a:t>prov:wasQuotedFrom</a:t>
            </a:r>
            <a:r>
              <a:rPr lang="en-US" sz="2400" dirty="0" smtClean="0">
                <a:solidFill>
                  <a:srgbClr val="4D4D4D"/>
                </a:solidFill>
                <a:ea typeface="ＭＳ Ｐゴシック" pitchFamily="-80" charset="-128"/>
                <a:cs typeface="Arial" pitchFamily="34" charset="0"/>
                <a:sym typeface="Arial" pitchFamily="34" charset="0"/>
              </a:rPr>
              <a:t>.</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4" name="Oval 9"/>
          <p:cNvSpPr/>
          <p:nvPr/>
        </p:nvSpPr>
        <p:spPr>
          <a:xfrm>
            <a:off x="4499992" y="394697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5" name="Oval 9"/>
          <p:cNvSpPr/>
          <p:nvPr/>
        </p:nvSpPr>
        <p:spPr>
          <a:xfrm>
            <a:off x="7380312" y="394641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6" name="15 CuadroTexto"/>
          <p:cNvSpPr txBox="1"/>
          <p:nvPr/>
        </p:nvSpPr>
        <p:spPr>
          <a:xfrm>
            <a:off x="6019644" y="4015818"/>
            <a:ext cx="1475656" cy="261610"/>
          </a:xfrm>
          <a:prstGeom prst="rect">
            <a:avLst/>
          </a:prstGeom>
          <a:noFill/>
        </p:spPr>
        <p:txBody>
          <a:bodyPr wrap="square" rtlCol="0">
            <a:spAutoFit/>
          </a:bodyPr>
          <a:lstStyle/>
          <a:p>
            <a:r>
              <a:rPr lang="es-ES" sz="1100" dirty="0" err="1" smtClean="0"/>
              <a:t>prov:wasQuotedFrom</a:t>
            </a:r>
            <a:endParaRPr lang="es-ES" sz="1100" dirty="0"/>
          </a:p>
        </p:txBody>
      </p:sp>
      <p:cxnSp>
        <p:nvCxnSpPr>
          <p:cNvPr id="18" name="17 Conector recto de flecha"/>
          <p:cNvCxnSpPr>
            <a:stCxn id="15" idx="2"/>
            <a:endCxn id="14" idx="6"/>
          </p:cNvCxnSpPr>
          <p:nvPr/>
        </p:nvCxnSpPr>
        <p:spPr>
          <a:xfrm flipH="1">
            <a:off x="6084168" y="4290228"/>
            <a:ext cx="1296144" cy="5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101</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value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1" y="4797152"/>
            <a:ext cx="8712968" cy="1224136"/>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t>
            </a:r>
            <a:r>
              <a:rPr lang="en-US" sz="2800" dirty="0" err="1" smtClean="0"/>
              <a:t>prov:value</a:t>
            </a:r>
            <a:r>
              <a:rPr lang="en-US" sz="2800" dirty="0" smtClean="0"/>
              <a:t> provides a value that is a direct representation of an entity”.</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1183392"/>
            <a:ext cx="8208912" cy="2677656"/>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Used when entities have a string or numeric value:</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string representing the quote in a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value of the parameter being used as input for an experimental activity.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102</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Terms-value and quotation: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23528" y="692696"/>
            <a:ext cx="8208912" cy="830997"/>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Quoting a news article in a blog post</a:t>
            </a:r>
          </a:p>
        </p:txBody>
      </p:sp>
      <p:sp>
        <p:nvSpPr>
          <p:cNvPr id="12" name="Oval 9"/>
          <p:cNvSpPr/>
          <p:nvPr/>
        </p:nvSpPr>
        <p:spPr>
          <a:xfrm>
            <a:off x="971600" y="4131194"/>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blogPost</a:t>
            </a:r>
            <a:endParaRPr lang="en-US" dirty="0">
              <a:solidFill>
                <a:schemeClr val="tx1"/>
              </a:solidFill>
            </a:endParaRPr>
          </a:p>
        </p:txBody>
      </p:sp>
      <p:sp>
        <p:nvSpPr>
          <p:cNvPr id="14" name="Oval 9"/>
          <p:cNvSpPr/>
          <p:nvPr/>
        </p:nvSpPr>
        <p:spPr>
          <a:xfrm>
            <a:off x="971600" y="2348880"/>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newsArticle</a:t>
            </a:r>
            <a:endParaRPr lang="en-US" dirty="0">
              <a:solidFill>
                <a:schemeClr val="tx1"/>
              </a:solidFill>
            </a:endParaRPr>
          </a:p>
        </p:txBody>
      </p:sp>
      <p:cxnSp>
        <p:nvCxnSpPr>
          <p:cNvPr id="15" name="14 Conector recto de flecha"/>
          <p:cNvCxnSpPr>
            <a:stCxn id="12" idx="0"/>
            <a:endCxn id="14" idx="4"/>
          </p:cNvCxnSpPr>
          <p:nvPr/>
        </p:nvCxnSpPr>
        <p:spPr>
          <a:xfrm flipV="1">
            <a:off x="2015716" y="2924944"/>
            <a:ext cx="0" cy="1206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CuadroTexto"/>
          <p:cNvSpPr txBox="1"/>
          <p:nvPr/>
        </p:nvSpPr>
        <p:spPr>
          <a:xfrm>
            <a:off x="65648" y="3306470"/>
            <a:ext cx="2232248" cy="338554"/>
          </a:xfrm>
          <a:prstGeom prst="rect">
            <a:avLst/>
          </a:prstGeom>
          <a:noFill/>
        </p:spPr>
        <p:txBody>
          <a:bodyPr wrap="square" rtlCol="0">
            <a:spAutoFit/>
          </a:bodyPr>
          <a:lstStyle/>
          <a:p>
            <a:r>
              <a:rPr lang="es-ES" sz="1600" dirty="0" err="1" smtClean="0"/>
              <a:t>prov:wasQuotedFrom</a:t>
            </a:r>
            <a:endParaRPr lang="es-ES" sz="1600" dirty="0"/>
          </a:p>
        </p:txBody>
      </p:sp>
      <p:sp>
        <p:nvSpPr>
          <p:cNvPr id="26" name="25 CuadroTexto"/>
          <p:cNvSpPr txBox="1"/>
          <p:nvPr/>
        </p:nvSpPr>
        <p:spPr>
          <a:xfrm>
            <a:off x="3491880" y="2276872"/>
            <a:ext cx="5508303" cy="646331"/>
          </a:xfrm>
          <a:prstGeom prst="rect">
            <a:avLst/>
          </a:prstGeom>
          <a:noFill/>
        </p:spPr>
        <p:txBody>
          <a:bodyPr wrap="none" rtlCol="0">
            <a:spAutoFit/>
          </a:bodyPr>
          <a:lstStyle/>
          <a:p>
            <a:r>
              <a:rPr lang="es-ES" dirty="0" smtClean="0"/>
              <a:t>“</a:t>
            </a:r>
            <a:r>
              <a:rPr lang="es-ES" dirty="0" err="1" smtClean="0"/>
              <a:t>According</a:t>
            </a:r>
            <a:r>
              <a:rPr lang="es-ES" dirty="0" smtClean="0"/>
              <a:t> </a:t>
            </a:r>
            <a:r>
              <a:rPr lang="es-ES" dirty="0" err="1" smtClean="0"/>
              <a:t>to</a:t>
            </a:r>
            <a:r>
              <a:rPr lang="es-ES" dirty="0" smtClean="0"/>
              <a:t> </a:t>
            </a:r>
            <a:r>
              <a:rPr lang="es-ES" dirty="0" err="1" smtClean="0"/>
              <a:t>the</a:t>
            </a:r>
            <a:r>
              <a:rPr lang="es-ES" dirty="0" smtClean="0"/>
              <a:t> </a:t>
            </a:r>
            <a:r>
              <a:rPr lang="es-ES" dirty="0" err="1" smtClean="0"/>
              <a:t>number</a:t>
            </a:r>
            <a:r>
              <a:rPr lang="es-ES" dirty="0" smtClean="0"/>
              <a:t> of </a:t>
            </a:r>
            <a:r>
              <a:rPr lang="es-ES" dirty="0" err="1" smtClean="0"/>
              <a:t>registrations</a:t>
            </a:r>
            <a:r>
              <a:rPr lang="es-ES" dirty="0" smtClean="0"/>
              <a:t> in </a:t>
            </a:r>
            <a:r>
              <a:rPr lang="es-ES" dirty="0" err="1" smtClean="0"/>
              <a:t>the</a:t>
            </a:r>
            <a:r>
              <a:rPr lang="es-ES" dirty="0" smtClean="0"/>
              <a:t> </a:t>
            </a:r>
            <a:r>
              <a:rPr lang="es-ES" dirty="0" err="1" smtClean="0"/>
              <a:t>website</a:t>
            </a:r>
            <a:r>
              <a:rPr lang="es-ES" dirty="0" smtClean="0"/>
              <a:t>,</a:t>
            </a:r>
            <a:br>
              <a:rPr lang="es-ES" dirty="0" smtClean="0"/>
            </a:br>
            <a:r>
              <a:rPr lang="es-ES" dirty="0" smtClean="0"/>
              <a:t>DC2013 </a:t>
            </a:r>
            <a:r>
              <a:rPr lang="es-ES" dirty="0" err="1" smtClean="0"/>
              <a:t>conference</a:t>
            </a:r>
            <a:r>
              <a:rPr lang="es-ES" dirty="0" smtClean="0"/>
              <a:t> </a:t>
            </a:r>
            <a:r>
              <a:rPr lang="es-ES" dirty="0" err="1" smtClean="0"/>
              <a:t>was</a:t>
            </a:r>
            <a:r>
              <a:rPr lang="es-ES" dirty="0" smtClean="0"/>
              <a:t> a </a:t>
            </a:r>
            <a:r>
              <a:rPr lang="es-ES" dirty="0" err="1" smtClean="0"/>
              <a:t>great</a:t>
            </a:r>
            <a:r>
              <a:rPr lang="es-ES" dirty="0" smtClean="0"/>
              <a:t> </a:t>
            </a:r>
            <a:r>
              <a:rPr lang="es-ES" dirty="0" err="1" smtClean="0"/>
              <a:t>success</a:t>
            </a:r>
            <a:r>
              <a:rPr lang="es-ES" dirty="0" smtClean="0"/>
              <a:t>”…</a:t>
            </a:r>
            <a:endParaRPr lang="es-ES" dirty="0"/>
          </a:p>
        </p:txBody>
      </p:sp>
      <p:sp>
        <p:nvSpPr>
          <p:cNvPr id="27" name="26 CuadroTexto"/>
          <p:cNvSpPr txBox="1"/>
          <p:nvPr/>
        </p:nvSpPr>
        <p:spPr>
          <a:xfrm>
            <a:off x="3347864" y="3789040"/>
            <a:ext cx="5508303" cy="1477328"/>
          </a:xfrm>
          <a:prstGeom prst="rect">
            <a:avLst/>
          </a:prstGeom>
          <a:noFill/>
        </p:spPr>
        <p:txBody>
          <a:bodyPr wrap="none" rtlCol="0">
            <a:spAutoFit/>
          </a:bodyPr>
          <a:lstStyle/>
          <a:p>
            <a:r>
              <a:rPr lang="es-ES" dirty="0" err="1" smtClean="0"/>
              <a:t>Summary</a:t>
            </a:r>
            <a:r>
              <a:rPr lang="es-ES" dirty="0" smtClean="0"/>
              <a:t> of </a:t>
            </a:r>
            <a:r>
              <a:rPr lang="es-ES" dirty="0" err="1" smtClean="0"/>
              <a:t>the</a:t>
            </a:r>
            <a:r>
              <a:rPr lang="es-ES" dirty="0" smtClean="0"/>
              <a:t> DC </a:t>
            </a:r>
            <a:r>
              <a:rPr lang="es-ES" dirty="0" err="1" smtClean="0"/>
              <a:t>conference</a:t>
            </a:r>
            <a:r>
              <a:rPr lang="es-ES" dirty="0" smtClean="0"/>
              <a:t>.</a:t>
            </a:r>
            <a:br>
              <a:rPr lang="es-ES" dirty="0" smtClean="0"/>
            </a:br>
            <a:r>
              <a:rPr lang="es-ES" dirty="0" smtClean="0"/>
              <a:t>As </a:t>
            </a:r>
            <a:r>
              <a:rPr lang="es-ES" dirty="0" err="1" smtClean="0"/>
              <a:t>this</a:t>
            </a:r>
            <a:r>
              <a:rPr lang="es-ES" dirty="0" smtClean="0"/>
              <a:t> </a:t>
            </a:r>
            <a:r>
              <a:rPr lang="es-ES" dirty="0" err="1" smtClean="0"/>
              <a:t>article</a:t>
            </a:r>
            <a:r>
              <a:rPr lang="es-ES" dirty="0" smtClean="0"/>
              <a:t> </a:t>
            </a:r>
            <a:r>
              <a:rPr lang="es-ES" dirty="0" err="1" smtClean="0"/>
              <a:t>states</a:t>
            </a:r>
            <a:r>
              <a:rPr lang="es-ES" dirty="0" smtClean="0"/>
              <a:t>:</a:t>
            </a:r>
            <a:br>
              <a:rPr lang="es-ES" dirty="0" smtClean="0"/>
            </a:br>
            <a:r>
              <a:rPr lang="es-ES" dirty="0" smtClean="0"/>
              <a:t>“</a:t>
            </a:r>
            <a:r>
              <a:rPr lang="es-ES" dirty="0" err="1" smtClean="0"/>
              <a:t>According</a:t>
            </a:r>
            <a:r>
              <a:rPr lang="es-ES" dirty="0" smtClean="0"/>
              <a:t> </a:t>
            </a:r>
            <a:r>
              <a:rPr lang="es-ES" dirty="0" err="1" smtClean="0"/>
              <a:t>to</a:t>
            </a:r>
            <a:r>
              <a:rPr lang="es-ES" dirty="0" smtClean="0"/>
              <a:t> </a:t>
            </a:r>
            <a:r>
              <a:rPr lang="es-ES" dirty="0" err="1" smtClean="0"/>
              <a:t>the</a:t>
            </a:r>
            <a:r>
              <a:rPr lang="es-ES" dirty="0" smtClean="0"/>
              <a:t> </a:t>
            </a:r>
            <a:r>
              <a:rPr lang="es-ES" dirty="0" err="1" smtClean="0"/>
              <a:t>number</a:t>
            </a:r>
            <a:r>
              <a:rPr lang="es-ES" dirty="0" smtClean="0"/>
              <a:t> of </a:t>
            </a:r>
            <a:r>
              <a:rPr lang="es-ES" dirty="0" err="1" smtClean="0"/>
              <a:t>registrations</a:t>
            </a:r>
            <a:r>
              <a:rPr lang="es-ES" dirty="0" smtClean="0"/>
              <a:t> in </a:t>
            </a:r>
            <a:r>
              <a:rPr lang="es-ES" dirty="0" err="1" smtClean="0"/>
              <a:t>the</a:t>
            </a:r>
            <a:r>
              <a:rPr lang="es-ES" dirty="0" smtClean="0"/>
              <a:t> </a:t>
            </a:r>
            <a:r>
              <a:rPr lang="es-ES" dirty="0" err="1" smtClean="0"/>
              <a:t>website</a:t>
            </a:r>
            <a:r>
              <a:rPr lang="es-ES" dirty="0" smtClean="0"/>
              <a:t>,</a:t>
            </a:r>
            <a:br>
              <a:rPr lang="es-ES" dirty="0" smtClean="0"/>
            </a:br>
            <a:r>
              <a:rPr lang="es-ES" dirty="0" smtClean="0"/>
              <a:t>DC2013 </a:t>
            </a:r>
            <a:r>
              <a:rPr lang="es-ES" dirty="0" err="1" smtClean="0"/>
              <a:t>conference</a:t>
            </a:r>
            <a:r>
              <a:rPr lang="es-ES" dirty="0" smtClean="0"/>
              <a:t> </a:t>
            </a:r>
            <a:r>
              <a:rPr lang="es-ES" dirty="0" err="1" smtClean="0"/>
              <a:t>was</a:t>
            </a:r>
            <a:r>
              <a:rPr lang="es-ES" dirty="0" smtClean="0"/>
              <a:t> a </a:t>
            </a:r>
            <a:r>
              <a:rPr lang="es-ES" dirty="0" err="1" smtClean="0"/>
              <a:t>great</a:t>
            </a:r>
            <a:r>
              <a:rPr lang="es-ES" dirty="0" smtClean="0"/>
              <a:t> </a:t>
            </a:r>
            <a:r>
              <a:rPr lang="es-ES" dirty="0" err="1" smtClean="0"/>
              <a:t>success</a:t>
            </a:r>
            <a:r>
              <a:rPr lang="es-ES" dirty="0" smtClean="0"/>
              <a:t>”</a:t>
            </a:r>
          </a:p>
          <a:p>
            <a:r>
              <a:rPr lang="es-ES" dirty="0" smtClean="0"/>
              <a:t>….</a:t>
            </a:r>
            <a:endParaRPr lang="es-ES" dirty="0"/>
          </a:p>
        </p:txBody>
      </p:sp>
      <p:sp>
        <p:nvSpPr>
          <p:cNvPr id="18" name="17 Marcador de número de diapositiva"/>
          <p:cNvSpPr>
            <a:spLocks noGrp="1"/>
          </p:cNvSpPr>
          <p:nvPr>
            <p:ph type="sldNum" sz="quarter" idx="12"/>
          </p:nvPr>
        </p:nvSpPr>
        <p:spPr/>
        <p:txBody>
          <a:bodyPr/>
          <a:lstStyle/>
          <a:p>
            <a:fld id="{132FADFE-3B8F-471C-ABF0-DBC7717ECBBC}" type="slidenum">
              <a:rPr lang="es-ES" smtClean="0"/>
              <a:pPr/>
              <a:t>103</a:t>
            </a:fld>
            <a:endParaRPr lang="es-E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Terms-value and quotation: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23528" y="692696"/>
            <a:ext cx="8208912" cy="830997"/>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Quoting a news article in a blog post</a:t>
            </a:r>
          </a:p>
        </p:txBody>
      </p:sp>
      <p:sp>
        <p:nvSpPr>
          <p:cNvPr id="12" name="Oval 9"/>
          <p:cNvSpPr/>
          <p:nvPr/>
        </p:nvSpPr>
        <p:spPr>
          <a:xfrm>
            <a:off x="971600" y="4131194"/>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blogPost</a:t>
            </a:r>
            <a:endParaRPr lang="en-US" dirty="0">
              <a:solidFill>
                <a:schemeClr val="tx1"/>
              </a:solidFill>
            </a:endParaRPr>
          </a:p>
        </p:txBody>
      </p:sp>
      <p:sp>
        <p:nvSpPr>
          <p:cNvPr id="14" name="Oval 9"/>
          <p:cNvSpPr/>
          <p:nvPr/>
        </p:nvSpPr>
        <p:spPr>
          <a:xfrm>
            <a:off x="971600" y="2348880"/>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newsArticle</a:t>
            </a:r>
            <a:endParaRPr lang="en-US" dirty="0">
              <a:solidFill>
                <a:schemeClr val="tx1"/>
              </a:solidFill>
            </a:endParaRPr>
          </a:p>
        </p:txBody>
      </p:sp>
      <p:cxnSp>
        <p:nvCxnSpPr>
          <p:cNvPr id="15" name="14 Conector recto de flecha"/>
          <p:cNvCxnSpPr>
            <a:stCxn id="12" idx="0"/>
            <a:endCxn id="14" idx="4"/>
          </p:cNvCxnSpPr>
          <p:nvPr/>
        </p:nvCxnSpPr>
        <p:spPr>
          <a:xfrm flipV="1">
            <a:off x="2015716" y="2924944"/>
            <a:ext cx="0" cy="1206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CuadroTexto"/>
          <p:cNvSpPr txBox="1"/>
          <p:nvPr/>
        </p:nvSpPr>
        <p:spPr>
          <a:xfrm>
            <a:off x="65648" y="3306470"/>
            <a:ext cx="2232248" cy="338554"/>
          </a:xfrm>
          <a:prstGeom prst="rect">
            <a:avLst/>
          </a:prstGeom>
          <a:noFill/>
        </p:spPr>
        <p:txBody>
          <a:bodyPr wrap="square" rtlCol="0">
            <a:spAutoFit/>
          </a:bodyPr>
          <a:lstStyle/>
          <a:p>
            <a:r>
              <a:rPr lang="es-ES" sz="1600" dirty="0" err="1" smtClean="0"/>
              <a:t>prov:wasQuotedFrom</a:t>
            </a:r>
            <a:endParaRPr lang="es-ES" sz="1600" dirty="0"/>
          </a:p>
        </p:txBody>
      </p:sp>
      <p:cxnSp>
        <p:nvCxnSpPr>
          <p:cNvPr id="21" name="20 Conector recto"/>
          <p:cNvCxnSpPr/>
          <p:nvPr/>
        </p:nvCxnSpPr>
        <p:spPr>
          <a:xfrm>
            <a:off x="742186" y="1916832"/>
            <a:ext cx="2749694" cy="273630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539552" y="1988840"/>
            <a:ext cx="2794922" cy="25922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3664698" y="2854677"/>
            <a:ext cx="4939750" cy="646331"/>
          </a:xfrm>
          <a:prstGeom prst="rect">
            <a:avLst/>
          </a:prstGeom>
          <a:noFill/>
        </p:spPr>
        <p:txBody>
          <a:bodyPr wrap="none" rtlCol="0">
            <a:spAutoFit/>
          </a:bodyPr>
          <a:lstStyle/>
          <a:p>
            <a:r>
              <a:rPr lang="en-US" smtClean="0"/>
              <a:t>The blog post is not a quote! The wasQuotedFrom </a:t>
            </a:r>
            <a:br>
              <a:rPr lang="en-US" smtClean="0"/>
            </a:br>
            <a:r>
              <a:rPr lang="en-US" smtClean="0"/>
              <a:t>relationship should be only for the quotes.</a:t>
            </a:r>
            <a:endParaRPr lang="en-US"/>
          </a:p>
        </p:txBody>
      </p:sp>
      <p:sp>
        <p:nvSpPr>
          <p:cNvPr id="20" name="19 Marcador de número de diapositiva"/>
          <p:cNvSpPr>
            <a:spLocks noGrp="1"/>
          </p:cNvSpPr>
          <p:nvPr>
            <p:ph type="sldNum" sz="quarter" idx="12"/>
          </p:nvPr>
        </p:nvSpPr>
        <p:spPr/>
        <p:txBody>
          <a:bodyPr/>
          <a:lstStyle/>
          <a:p>
            <a:fld id="{132FADFE-3B8F-471C-ABF0-DBC7717ECBBC}" type="slidenum">
              <a:rPr lang="es-ES" smtClean="0"/>
              <a:pPr/>
              <a:t>104</a:t>
            </a:fld>
            <a:endParaRPr lang="es-E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Terms-value and quotation: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23528" y="692696"/>
            <a:ext cx="8208912" cy="830997"/>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Quoting a news article in a blog post</a:t>
            </a:r>
          </a:p>
        </p:txBody>
      </p:sp>
      <p:sp>
        <p:nvSpPr>
          <p:cNvPr id="12" name="Oval 9"/>
          <p:cNvSpPr/>
          <p:nvPr/>
        </p:nvSpPr>
        <p:spPr>
          <a:xfrm>
            <a:off x="971600" y="4131194"/>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blogPost</a:t>
            </a:r>
            <a:endParaRPr lang="en-US" dirty="0">
              <a:solidFill>
                <a:schemeClr val="tx1"/>
              </a:solidFill>
            </a:endParaRPr>
          </a:p>
        </p:txBody>
      </p:sp>
      <p:sp>
        <p:nvSpPr>
          <p:cNvPr id="14" name="Oval 9"/>
          <p:cNvSpPr/>
          <p:nvPr/>
        </p:nvSpPr>
        <p:spPr>
          <a:xfrm>
            <a:off x="971600" y="2348880"/>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newsArticle</a:t>
            </a:r>
            <a:endParaRPr lang="en-US" dirty="0">
              <a:solidFill>
                <a:schemeClr val="tx1"/>
              </a:solidFill>
            </a:endParaRPr>
          </a:p>
        </p:txBody>
      </p:sp>
      <p:cxnSp>
        <p:nvCxnSpPr>
          <p:cNvPr id="15" name="14 Conector recto de flecha"/>
          <p:cNvCxnSpPr>
            <a:stCxn id="12" idx="0"/>
            <a:endCxn id="14" idx="4"/>
          </p:cNvCxnSpPr>
          <p:nvPr/>
        </p:nvCxnSpPr>
        <p:spPr>
          <a:xfrm flipV="1">
            <a:off x="2015716" y="2924944"/>
            <a:ext cx="0" cy="12062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CuadroTexto"/>
          <p:cNvSpPr txBox="1"/>
          <p:nvPr/>
        </p:nvSpPr>
        <p:spPr>
          <a:xfrm>
            <a:off x="65648" y="3306470"/>
            <a:ext cx="2232248" cy="338554"/>
          </a:xfrm>
          <a:prstGeom prst="rect">
            <a:avLst/>
          </a:prstGeom>
          <a:noFill/>
        </p:spPr>
        <p:txBody>
          <a:bodyPr wrap="square" rtlCol="0">
            <a:spAutoFit/>
          </a:bodyPr>
          <a:lstStyle/>
          <a:p>
            <a:r>
              <a:rPr lang="es-ES" sz="1600" dirty="0" err="1" smtClean="0"/>
              <a:t>prov:wasQuotedFrom</a:t>
            </a:r>
            <a:endParaRPr lang="es-ES" sz="1600" dirty="0"/>
          </a:p>
        </p:txBody>
      </p:sp>
      <p:cxnSp>
        <p:nvCxnSpPr>
          <p:cNvPr id="21" name="20 Conector recto"/>
          <p:cNvCxnSpPr/>
          <p:nvPr/>
        </p:nvCxnSpPr>
        <p:spPr>
          <a:xfrm>
            <a:off x="742186" y="1916832"/>
            <a:ext cx="2749694" cy="273630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V="1">
            <a:off x="539552" y="1988840"/>
            <a:ext cx="2794922" cy="25922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9"/>
          <p:cNvSpPr/>
          <p:nvPr/>
        </p:nvSpPr>
        <p:spPr>
          <a:xfrm>
            <a:off x="4139952" y="4005064"/>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quoteInBlogpost</a:t>
            </a:r>
            <a:endParaRPr lang="en-US" dirty="0">
              <a:solidFill>
                <a:schemeClr val="tx1"/>
              </a:solidFill>
            </a:endParaRPr>
          </a:p>
        </p:txBody>
      </p:sp>
      <p:sp>
        <p:nvSpPr>
          <p:cNvPr id="20" name="Oval 9"/>
          <p:cNvSpPr/>
          <p:nvPr/>
        </p:nvSpPr>
        <p:spPr>
          <a:xfrm>
            <a:off x="4139952" y="2348880"/>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newsArticle</a:t>
            </a:r>
            <a:endParaRPr lang="en-US" dirty="0">
              <a:solidFill>
                <a:schemeClr val="tx1"/>
              </a:solidFill>
            </a:endParaRPr>
          </a:p>
        </p:txBody>
      </p:sp>
      <p:sp>
        <p:nvSpPr>
          <p:cNvPr id="22" name="Oval 9"/>
          <p:cNvSpPr/>
          <p:nvPr/>
        </p:nvSpPr>
        <p:spPr>
          <a:xfrm>
            <a:off x="4139952" y="5445224"/>
            <a:ext cx="2088232"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dirty="0" err="1" smtClean="0">
                <a:latin typeface="Arial" pitchFamily="18"/>
                <a:ea typeface="Andale Sans UI" pitchFamily="2"/>
                <a:cs typeface="Tahoma" pitchFamily="2"/>
              </a:rPr>
              <a:t>blogPost</a:t>
            </a:r>
            <a:endParaRPr lang="en-US" dirty="0">
              <a:solidFill>
                <a:schemeClr val="tx1"/>
              </a:solidFill>
            </a:endParaRPr>
          </a:p>
        </p:txBody>
      </p:sp>
      <p:cxnSp>
        <p:nvCxnSpPr>
          <p:cNvPr id="24" name="23 Conector recto de flecha"/>
          <p:cNvCxnSpPr>
            <a:stCxn id="18" idx="4"/>
            <a:endCxn id="22" idx="0"/>
          </p:cNvCxnSpPr>
          <p:nvPr/>
        </p:nvCxnSpPr>
        <p:spPr>
          <a:xfrm>
            <a:off x="5184068" y="4581128"/>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26 Conector recto de flecha"/>
          <p:cNvCxnSpPr>
            <a:stCxn id="18" idx="0"/>
            <a:endCxn id="20" idx="4"/>
          </p:cNvCxnSpPr>
          <p:nvPr/>
        </p:nvCxnSpPr>
        <p:spPr>
          <a:xfrm flipV="1">
            <a:off x="5184068" y="2924944"/>
            <a:ext cx="0" cy="1080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Oval 9"/>
          <p:cNvSpPr/>
          <p:nvPr/>
        </p:nvSpPr>
        <p:spPr>
          <a:xfrm>
            <a:off x="6804248" y="4005064"/>
            <a:ext cx="2088232"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200" dirty="0" smtClean="0">
                <a:latin typeface="Arial" pitchFamily="18"/>
                <a:ea typeface="Andale Sans UI" pitchFamily="2"/>
                <a:cs typeface="Tahoma" pitchFamily="2"/>
              </a:rPr>
              <a:t>“</a:t>
            </a:r>
            <a:r>
              <a:rPr lang="es-ES" sz="1200" dirty="0" err="1" smtClean="0"/>
              <a:t>According</a:t>
            </a:r>
            <a:r>
              <a:rPr lang="es-ES" sz="1200" dirty="0" smtClean="0"/>
              <a:t> </a:t>
            </a:r>
            <a:r>
              <a:rPr lang="es-ES" sz="1200" dirty="0" err="1" smtClean="0"/>
              <a:t>to</a:t>
            </a:r>
            <a:r>
              <a:rPr lang="es-ES" sz="1200" dirty="0" smtClean="0"/>
              <a:t> </a:t>
            </a:r>
            <a:r>
              <a:rPr lang="es-ES" sz="1200" dirty="0" err="1" smtClean="0"/>
              <a:t>the</a:t>
            </a:r>
            <a:r>
              <a:rPr lang="es-ES" sz="1200" dirty="0" smtClean="0"/>
              <a:t> </a:t>
            </a:r>
            <a:r>
              <a:rPr lang="es-ES" sz="1200" dirty="0" err="1" smtClean="0"/>
              <a:t>number</a:t>
            </a:r>
            <a:r>
              <a:rPr lang="es-ES" sz="1200" dirty="0" smtClean="0"/>
              <a:t> of </a:t>
            </a:r>
            <a:r>
              <a:rPr lang="es-ES" sz="1200" dirty="0" err="1" smtClean="0"/>
              <a:t>registrations</a:t>
            </a:r>
            <a:r>
              <a:rPr lang="es-ES" sz="1200" dirty="0" smtClean="0"/>
              <a:t>…</a:t>
            </a:r>
            <a:r>
              <a:rPr lang="en-GB" sz="1200" dirty="0" smtClean="0">
                <a:latin typeface="Arial" pitchFamily="18"/>
                <a:ea typeface="Andale Sans UI" pitchFamily="2"/>
                <a:cs typeface="Tahoma" pitchFamily="2"/>
              </a:rPr>
              <a:t>”</a:t>
            </a:r>
            <a:endParaRPr lang="en-US" sz="1200" dirty="0">
              <a:solidFill>
                <a:schemeClr val="tx1"/>
              </a:solidFill>
            </a:endParaRPr>
          </a:p>
        </p:txBody>
      </p:sp>
      <p:cxnSp>
        <p:nvCxnSpPr>
          <p:cNvPr id="31" name="30 Conector recto de flecha"/>
          <p:cNvCxnSpPr>
            <a:stCxn id="18" idx="6"/>
            <a:endCxn id="30" idx="2"/>
          </p:cNvCxnSpPr>
          <p:nvPr/>
        </p:nvCxnSpPr>
        <p:spPr>
          <a:xfrm>
            <a:off x="6228184" y="4293096"/>
            <a:ext cx="57606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4" name="33 CuadroTexto"/>
          <p:cNvSpPr txBox="1"/>
          <p:nvPr/>
        </p:nvSpPr>
        <p:spPr>
          <a:xfrm>
            <a:off x="5148064" y="3234462"/>
            <a:ext cx="2232248" cy="338554"/>
          </a:xfrm>
          <a:prstGeom prst="rect">
            <a:avLst/>
          </a:prstGeom>
          <a:noFill/>
        </p:spPr>
        <p:txBody>
          <a:bodyPr wrap="square" rtlCol="0">
            <a:spAutoFit/>
          </a:bodyPr>
          <a:lstStyle/>
          <a:p>
            <a:r>
              <a:rPr lang="es-ES" sz="1600" dirty="0" err="1" smtClean="0"/>
              <a:t>prov:wasQuotedFrom</a:t>
            </a:r>
            <a:endParaRPr lang="es-ES" sz="1600" dirty="0"/>
          </a:p>
        </p:txBody>
      </p:sp>
      <p:sp>
        <p:nvSpPr>
          <p:cNvPr id="35" name="34 CuadroTexto"/>
          <p:cNvSpPr txBox="1"/>
          <p:nvPr/>
        </p:nvSpPr>
        <p:spPr>
          <a:xfrm>
            <a:off x="6012160" y="4365104"/>
            <a:ext cx="2232248" cy="338554"/>
          </a:xfrm>
          <a:prstGeom prst="rect">
            <a:avLst/>
          </a:prstGeom>
          <a:noFill/>
        </p:spPr>
        <p:txBody>
          <a:bodyPr wrap="square" rtlCol="0">
            <a:spAutoFit/>
          </a:bodyPr>
          <a:lstStyle/>
          <a:p>
            <a:r>
              <a:rPr lang="es-ES" sz="1600" dirty="0" err="1" smtClean="0"/>
              <a:t>prov:value</a:t>
            </a:r>
            <a:endParaRPr lang="es-ES" sz="1600" dirty="0"/>
          </a:p>
        </p:txBody>
      </p:sp>
      <p:sp>
        <p:nvSpPr>
          <p:cNvPr id="36" name="35 CuadroTexto"/>
          <p:cNvSpPr txBox="1"/>
          <p:nvPr/>
        </p:nvSpPr>
        <p:spPr>
          <a:xfrm>
            <a:off x="5148064" y="4890646"/>
            <a:ext cx="2232248" cy="338554"/>
          </a:xfrm>
          <a:prstGeom prst="rect">
            <a:avLst/>
          </a:prstGeom>
          <a:noFill/>
        </p:spPr>
        <p:txBody>
          <a:bodyPr wrap="square" rtlCol="0">
            <a:spAutoFit/>
          </a:bodyPr>
          <a:lstStyle/>
          <a:p>
            <a:r>
              <a:rPr lang="es-ES" sz="1600" dirty="0" err="1" smtClean="0"/>
              <a:t>dc:isPartOf</a:t>
            </a:r>
            <a:endParaRPr lang="es-ES" sz="1600" dirty="0"/>
          </a:p>
        </p:txBody>
      </p:sp>
      <p:cxnSp>
        <p:nvCxnSpPr>
          <p:cNvPr id="37" name="37 Forma"/>
          <p:cNvCxnSpPr>
            <a:stCxn id="22" idx="2"/>
            <a:endCxn id="20" idx="2"/>
          </p:cNvCxnSpPr>
          <p:nvPr/>
        </p:nvCxnSpPr>
        <p:spPr>
          <a:xfrm rot="10800000">
            <a:off x="4139952" y="2636912"/>
            <a:ext cx="12700" cy="3096344"/>
          </a:xfrm>
          <a:prstGeom prst="curvedConnector3">
            <a:avLst>
              <a:gd name="adj1" fmla="val 1800000"/>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1922218" y="4998100"/>
            <a:ext cx="2232248" cy="584775"/>
          </a:xfrm>
          <a:prstGeom prst="rect">
            <a:avLst/>
          </a:prstGeom>
          <a:noFill/>
        </p:spPr>
        <p:txBody>
          <a:bodyPr wrap="square" rtlCol="0">
            <a:spAutoFit/>
          </a:bodyPr>
          <a:lstStyle/>
          <a:p>
            <a:r>
              <a:rPr lang="es-ES" sz="1600" dirty="0" err="1" smtClean="0"/>
              <a:t>prov:hadPrimarySource</a:t>
            </a:r>
            <a:r>
              <a:rPr lang="es-ES" sz="1600" dirty="0" smtClean="0"/>
              <a:t>,</a:t>
            </a:r>
            <a:br>
              <a:rPr lang="es-ES" sz="1600" dirty="0" smtClean="0"/>
            </a:br>
            <a:r>
              <a:rPr lang="es-ES" sz="1600" dirty="0" err="1" smtClean="0"/>
              <a:t>prov:wasDerivedFrom</a:t>
            </a:r>
            <a:endParaRPr lang="es-ES" sz="1600" dirty="0"/>
          </a:p>
        </p:txBody>
      </p:sp>
      <p:sp>
        <p:nvSpPr>
          <p:cNvPr id="32" name="31 Marcador de número de diapositiva"/>
          <p:cNvSpPr>
            <a:spLocks noGrp="1"/>
          </p:cNvSpPr>
          <p:nvPr>
            <p:ph type="sldNum" sz="quarter" idx="12"/>
          </p:nvPr>
        </p:nvSpPr>
        <p:spPr/>
        <p:txBody>
          <a:bodyPr/>
          <a:lstStyle/>
          <a:p>
            <a:fld id="{132FADFE-3B8F-471C-ABF0-DBC7717ECBBC}" type="slidenum">
              <a:rPr lang="es-ES" smtClean="0"/>
              <a:pPr/>
              <a:t>105</a:t>
            </a:fld>
            <a:endParaRPr lang="es-E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Start and End</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3429000"/>
            <a:ext cx="8640961" cy="295232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i="1" dirty="0" smtClean="0"/>
              <a:t>	“Start </a:t>
            </a:r>
            <a:r>
              <a:rPr lang="en-US" sz="2800" dirty="0" smtClean="0"/>
              <a:t>is when an activity is deemed to have been started by an entity, known as </a:t>
            </a:r>
            <a:r>
              <a:rPr lang="en-US" sz="2800" i="1" dirty="0" smtClean="0"/>
              <a:t>trigger</a:t>
            </a:r>
            <a:r>
              <a:rPr lang="en-US" sz="2800" dirty="0" smtClean="0"/>
              <a:t>. The activity did not exist before its start“.</a:t>
            </a:r>
          </a:p>
          <a:p>
            <a:pPr marL="342900" lvl="0" indent="-342900">
              <a:spcBef>
                <a:spcPct val="20000"/>
              </a:spcBef>
              <a:defRPr/>
            </a:pPr>
            <a:r>
              <a:rPr lang="en-US" sz="2800" i="1" dirty="0" smtClean="0"/>
              <a:t>	“End</a:t>
            </a:r>
            <a:r>
              <a:rPr lang="en-US" sz="2800" dirty="0" smtClean="0"/>
              <a:t> is when an activity is deemed to have been ended by an entity, known as </a:t>
            </a:r>
            <a:r>
              <a:rPr lang="en-US" sz="2800" i="1" dirty="0" smtClean="0"/>
              <a:t>trigger</a:t>
            </a:r>
            <a:r>
              <a:rPr lang="en-US" sz="2800" dirty="0" smtClean="0"/>
              <a:t>. The activity no longer exists after its end”.</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620688"/>
            <a:ext cx="8208912" cy="2677656"/>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starter/ender of the activity may be an entity or an agent.</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Useful for assigning responsibility: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cause for the failure of an execution.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email who started a discussion.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Rectangle 1"/>
          <p:cNvSpPr/>
          <p:nvPr/>
        </p:nvSpPr>
        <p:spPr>
          <a:xfrm>
            <a:off x="7452320" y="2708920"/>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Activity</a:t>
            </a:r>
            <a:endParaRPr lang="en-US" dirty="0"/>
          </a:p>
        </p:txBody>
      </p:sp>
      <p:cxnSp>
        <p:nvCxnSpPr>
          <p:cNvPr id="16" name="15 Conector recto de flecha"/>
          <p:cNvCxnSpPr>
            <a:stCxn id="14" idx="0"/>
          </p:cNvCxnSpPr>
          <p:nvPr/>
        </p:nvCxnSpPr>
        <p:spPr>
          <a:xfrm flipH="1" flipV="1">
            <a:off x="8207842" y="2104390"/>
            <a:ext cx="562" cy="6045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17 CuadroTexto"/>
          <p:cNvSpPr txBox="1"/>
          <p:nvPr/>
        </p:nvSpPr>
        <p:spPr>
          <a:xfrm>
            <a:off x="7308304" y="2348880"/>
            <a:ext cx="2016224" cy="261610"/>
          </a:xfrm>
          <a:prstGeom prst="rect">
            <a:avLst/>
          </a:prstGeom>
          <a:noFill/>
        </p:spPr>
        <p:txBody>
          <a:bodyPr wrap="square" rtlCol="0">
            <a:spAutoFit/>
          </a:bodyPr>
          <a:lstStyle/>
          <a:p>
            <a:r>
              <a:rPr lang="es-ES" sz="1100" dirty="0" err="1" smtClean="0"/>
              <a:t>prov:wasStartedBy</a:t>
            </a:r>
            <a:endParaRPr lang="es-ES" sz="1100" dirty="0"/>
          </a:p>
        </p:txBody>
      </p:sp>
      <p:sp>
        <p:nvSpPr>
          <p:cNvPr id="19" name="18 Marcador de número de diapositiva"/>
          <p:cNvSpPr>
            <a:spLocks noGrp="1"/>
          </p:cNvSpPr>
          <p:nvPr>
            <p:ph type="sldNum" sz="quarter" idx="12"/>
          </p:nvPr>
        </p:nvSpPr>
        <p:spPr/>
        <p:txBody>
          <a:bodyPr/>
          <a:lstStyle/>
          <a:p>
            <a:fld id="{132FADFE-3B8F-471C-ABF0-DBC7717ECBBC}" type="slidenum">
              <a:rPr lang="es-ES" smtClean="0"/>
              <a:pPr/>
              <a:t>106</a:t>
            </a:fld>
            <a:endParaRPr lang="es-ES" dirty="0"/>
          </a:p>
        </p:txBody>
      </p:sp>
      <p:sp>
        <p:nvSpPr>
          <p:cNvPr id="20" name="Oval 9"/>
          <p:cNvSpPr/>
          <p:nvPr/>
        </p:nvSpPr>
        <p:spPr>
          <a:xfrm>
            <a:off x="7423854" y="139770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Invalidation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323528" y="4365104"/>
            <a:ext cx="8640961" cy="1944216"/>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i="1" dirty="0" smtClean="0"/>
              <a:t>	“Invalidation</a:t>
            </a:r>
            <a:r>
              <a:rPr lang="en-US" sz="2800" baseline="30000" dirty="0" smtClean="0"/>
              <a:t> </a:t>
            </a:r>
            <a:r>
              <a:rPr lang="en-US" sz="2800" dirty="0" smtClean="0"/>
              <a:t>is the start of the destruction, cessation, or expiry of an existing entity by an activity. The entity is no longer available for use (or further invalidation) after invalidation”.</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23528" y="116632"/>
            <a:ext cx="8496944" cy="4154984"/>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err="1" smtClean="0">
                <a:solidFill>
                  <a:srgbClr val="4D4D4D"/>
                </a:solidFill>
                <a:ea typeface="ＭＳ Ｐゴシック" pitchFamily="-80" charset="-128"/>
                <a:cs typeface="Arial" pitchFamily="34" charset="0"/>
                <a:sym typeface="Arial" pitchFamily="34" charset="0"/>
              </a:rPr>
              <a:t>wasInvalidatedBy</a:t>
            </a:r>
            <a:r>
              <a:rPr lang="en-US" sz="2400" dirty="0" smtClean="0">
                <a:solidFill>
                  <a:srgbClr val="4D4D4D"/>
                </a:solidFill>
                <a:ea typeface="ＭＳ Ｐゴシック" pitchFamily="-80" charset="-128"/>
                <a:cs typeface="Arial" pitchFamily="34" charset="0"/>
                <a:sym typeface="Arial" pitchFamily="34" charset="0"/>
              </a:rPr>
              <a:t> is used to point at the activity responsible for the invalidation of the entity:</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piece of art being damaged by a fire.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paper being withdrawn after a discussion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with the authors.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An information invalidated by  an automatic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process because of its expiry date.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Rectangle 1"/>
          <p:cNvSpPr/>
          <p:nvPr/>
        </p:nvSpPr>
        <p:spPr>
          <a:xfrm>
            <a:off x="7092280" y="189535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Activity</a:t>
            </a:r>
            <a:endParaRPr lang="en-US" dirty="0"/>
          </a:p>
        </p:txBody>
      </p:sp>
      <p:cxnSp>
        <p:nvCxnSpPr>
          <p:cNvPr id="16" name="15 Conector recto de flecha"/>
          <p:cNvCxnSpPr>
            <a:stCxn id="20" idx="0"/>
            <a:endCxn id="14" idx="2"/>
          </p:cNvCxnSpPr>
          <p:nvPr/>
        </p:nvCxnSpPr>
        <p:spPr>
          <a:xfrm flipV="1">
            <a:off x="7842512" y="2471415"/>
            <a:ext cx="5852" cy="7613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17 CuadroTexto"/>
          <p:cNvSpPr txBox="1"/>
          <p:nvPr/>
        </p:nvSpPr>
        <p:spPr>
          <a:xfrm>
            <a:off x="6948264" y="2759448"/>
            <a:ext cx="2016224" cy="261610"/>
          </a:xfrm>
          <a:prstGeom prst="rect">
            <a:avLst/>
          </a:prstGeom>
          <a:noFill/>
        </p:spPr>
        <p:txBody>
          <a:bodyPr wrap="square" rtlCol="0">
            <a:spAutoFit/>
          </a:bodyPr>
          <a:lstStyle/>
          <a:p>
            <a:r>
              <a:rPr lang="es-ES" sz="1100" dirty="0" err="1" smtClean="0"/>
              <a:t>prov:wasInvalidatedBY</a:t>
            </a:r>
            <a:endParaRPr lang="es-ES" sz="1100" dirty="0"/>
          </a:p>
        </p:txBody>
      </p:sp>
      <p:sp>
        <p:nvSpPr>
          <p:cNvPr id="19" name="18 Marcador de número de diapositiva"/>
          <p:cNvSpPr>
            <a:spLocks noGrp="1"/>
          </p:cNvSpPr>
          <p:nvPr>
            <p:ph type="sldNum" sz="quarter" idx="12"/>
          </p:nvPr>
        </p:nvSpPr>
        <p:spPr/>
        <p:txBody>
          <a:bodyPr/>
          <a:lstStyle/>
          <a:p>
            <a:fld id="{132FADFE-3B8F-471C-ABF0-DBC7717ECBBC}" type="slidenum">
              <a:rPr lang="es-ES" smtClean="0"/>
              <a:pPr/>
              <a:t>107</a:t>
            </a:fld>
            <a:endParaRPr lang="es-ES" dirty="0"/>
          </a:p>
        </p:txBody>
      </p:sp>
      <p:sp>
        <p:nvSpPr>
          <p:cNvPr id="20" name="Oval 9"/>
          <p:cNvSpPr/>
          <p:nvPr/>
        </p:nvSpPr>
        <p:spPr>
          <a:xfrm>
            <a:off x="7050424" y="323279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Revision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5013176"/>
            <a:ext cx="8712969" cy="1224136"/>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revision</a:t>
            </a:r>
            <a:r>
              <a:rPr lang="en-US" sz="2800" baseline="30000" dirty="0" smtClean="0"/>
              <a:t> </a:t>
            </a:r>
            <a:r>
              <a:rPr lang="en-US" sz="2800" dirty="0" smtClean="0"/>
              <a:t>is a derivation for which the resulting entity is a revised version of some original”.</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509691"/>
            <a:ext cx="8208912" cy="3785652"/>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Revision is used for asserting a strong dependency between two entities:</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final report is a revision of a previous version.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result is a refinement of previous results.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Similar </a:t>
            </a:r>
            <a:r>
              <a:rPr lang="en-US" sz="2400" dirty="0" smtClean="0">
                <a:solidFill>
                  <a:srgbClr val="4D4D4D"/>
                </a:solidFill>
                <a:ea typeface="ＭＳ Ｐゴシック" pitchFamily="-80" charset="-128"/>
                <a:cs typeface="Arial" pitchFamily="34" charset="0"/>
                <a:sym typeface="Arial" pitchFamily="34" charset="0"/>
              </a:rPr>
              <a:t>to </a:t>
            </a:r>
            <a:r>
              <a:rPr lang="en-US" sz="2400" dirty="0" err="1" smtClean="0">
                <a:solidFill>
                  <a:srgbClr val="4D4D4D"/>
                </a:solidFill>
                <a:ea typeface="ＭＳ Ｐゴシック" pitchFamily="-80" charset="-128"/>
                <a:cs typeface="Arial" pitchFamily="34" charset="0"/>
                <a:sym typeface="Arial" pitchFamily="34" charset="0"/>
              </a:rPr>
              <a:t>dct:isVersionOf</a:t>
            </a:r>
            <a:r>
              <a:rPr lang="en-US" sz="2400" dirty="0" smtClean="0">
                <a:solidFill>
                  <a:srgbClr val="4D4D4D"/>
                </a:solidFill>
                <a:ea typeface="ＭＳ Ｐゴシック" pitchFamily="-80" charset="-128"/>
                <a:cs typeface="Arial" pitchFamily="34" charset="0"/>
                <a:sym typeface="Arial" pitchFamily="34" charset="0"/>
              </a:rPr>
              <a:t>.</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4" name="Oval 9"/>
          <p:cNvSpPr/>
          <p:nvPr/>
        </p:nvSpPr>
        <p:spPr>
          <a:xfrm>
            <a:off x="6804248" y="2741939"/>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5" name="Oval 9"/>
          <p:cNvSpPr/>
          <p:nvPr/>
        </p:nvSpPr>
        <p:spPr>
          <a:xfrm>
            <a:off x="6847228" y="4109529"/>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6" name="15 CuadroTexto"/>
          <p:cNvSpPr txBox="1"/>
          <p:nvPr/>
        </p:nvSpPr>
        <p:spPr>
          <a:xfrm>
            <a:off x="7595774" y="3678043"/>
            <a:ext cx="1475656" cy="261610"/>
          </a:xfrm>
          <a:prstGeom prst="rect">
            <a:avLst/>
          </a:prstGeom>
          <a:noFill/>
        </p:spPr>
        <p:txBody>
          <a:bodyPr wrap="square" rtlCol="0">
            <a:spAutoFit/>
          </a:bodyPr>
          <a:lstStyle/>
          <a:p>
            <a:r>
              <a:rPr lang="es-ES" sz="1100" dirty="0" err="1" smtClean="0"/>
              <a:t>prov:wasRevisionFrom</a:t>
            </a:r>
            <a:endParaRPr lang="es-ES" sz="1100" dirty="0"/>
          </a:p>
        </p:txBody>
      </p:sp>
      <p:cxnSp>
        <p:nvCxnSpPr>
          <p:cNvPr id="18" name="17 Conector recto de flecha"/>
          <p:cNvCxnSpPr>
            <a:stCxn id="15" idx="0"/>
          </p:cNvCxnSpPr>
          <p:nvPr/>
        </p:nvCxnSpPr>
        <p:spPr>
          <a:xfrm flipH="1" flipV="1">
            <a:off x="7632340" y="3462018"/>
            <a:ext cx="6976" cy="6475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108</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9"/>
          <p:cNvSpPr/>
          <p:nvPr/>
        </p:nvSpPr>
        <p:spPr>
          <a:xfrm>
            <a:off x="7092280" y="79772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Specialization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4033530"/>
            <a:ext cx="8712969" cy="2376264"/>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“An entity that is a </a:t>
            </a:r>
            <a:r>
              <a:rPr lang="en-US" sz="2800" i="1" dirty="0" smtClean="0"/>
              <a:t>specialization</a:t>
            </a:r>
            <a:r>
              <a:rPr lang="en-US" sz="2800" baseline="30000" dirty="0" smtClean="0"/>
              <a:t> </a:t>
            </a:r>
            <a:r>
              <a:rPr lang="en-US" sz="2800" dirty="0" smtClean="0"/>
              <a:t> of another shares all aspects of the latter, and additionally presents more specific aspects of the same thing as the latter. In particular, the lifetime of the entity being specialized contains that of any specialization.”</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251520" y="332656"/>
            <a:ext cx="8208912" cy="3785652"/>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Specialization is used for defining abstractions and contextualized entities: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Entities during a period of time (a weather report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being a specialization of today’s weather report).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An agent during a trip is a specialization of that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agent.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Two different versions of a document can be specializations of the general entity representing the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5" name="Oval 9"/>
          <p:cNvSpPr/>
          <p:nvPr/>
        </p:nvSpPr>
        <p:spPr>
          <a:xfrm>
            <a:off x="7135260" y="216531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6" name="15 CuadroTexto"/>
          <p:cNvSpPr txBox="1"/>
          <p:nvPr/>
        </p:nvSpPr>
        <p:spPr>
          <a:xfrm>
            <a:off x="7776864" y="1727230"/>
            <a:ext cx="1475656" cy="261610"/>
          </a:xfrm>
          <a:prstGeom prst="rect">
            <a:avLst/>
          </a:prstGeom>
          <a:noFill/>
        </p:spPr>
        <p:txBody>
          <a:bodyPr wrap="square" rtlCol="0">
            <a:spAutoFit/>
          </a:bodyPr>
          <a:lstStyle/>
          <a:p>
            <a:r>
              <a:rPr lang="es-ES" sz="1100" dirty="0" err="1" smtClean="0"/>
              <a:t>prov:specializationOf</a:t>
            </a:r>
            <a:endParaRPr lang="es-ES" sz="1100" dirty="0"/>
          </a:p>
        </p:txBody>
      </p:sp>
      <p:cxnSp>
        <p:nvCxnSpPr>
          <p:cNvPr id="18" name="17 Conector recto de flecha"/>
          <p:cNvCxnSpPr>
            <a:stCxn id="15" idx="0"/>
          </p:cNvCxnSpPr>
          <p:nvPr/>
        </p:nvCxnSpPr>
        <p:spPr>
          <a:xfrm flipH="1" flipV="1">
            <a:off x="7920372" y="1517802"/>
            <a:ext cx="6976" cy="6475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109</a:t>
            </a:fld>
            <a:endParaRPr lang="es-E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Provenance is not a new subject !</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539552" y="1268760"/>
            <a:ext cx="8147248" cy="4536504"/>
          </a:xfrm>
        </p:spPr>
        <p:txBody>
          <a:bodyPr>
            <a:normAutofit/>
          </a:bodyPr>
          <a:lstStyle/>
          <a:p>
            <a:r>
              <a:rPr lang="en-US" sz="2800" dirty="0" smtClean="0">
                <a:solidFill>
                  <a:srgbClr val="4D4D4D"/>
                </a:solidFill>
                <a:ea typeface="ＭＳ Ｐゴシック" pitchFamily="-80" charset="-128"/>
                <a:cs typeface="Arial" pitchFamily="34" charset="0"/>
                <a:sym typeface="Arial" pitchFamily="34" charset="0"/>
              </a:rPr>
              <a:t>A lot of work has been done in</a:t>
            </a:r>
          </a:p>
          <a:p>
            <a:pPr lvl="1"/>
            <a:r>
              <a:rPr lang="en-US" dirty="0" smtClean="0">
                <a:solidFill>
                  <a:srgbClr val="4D4D4D"/>
                </a:solidFill>
                <a:ea typeface="ＭＳ Ｐゴシック" pitchFamily="-80" charset="-128"/>
                <a:cs typeface="Arial" pitchFamily="34" charset="0"/>
                <a:sym typeface="Arial" pitchFamily="34" charset="0"/>
              </a:rPr>
              <a:t>Workflow  management systems</a:t>
            </a:r>
          </a:p>
          <a:p>
            <a:pPr lvl="2"/>
            <a:r>
              <a:rPr lang="en-US" dirty="0" smtClean="0">
                <a:solidFill>
                  <a:srgbClr val="4D4D4D"/>
                </a:solidFill>
                <a:ea typeface="ＭＳ Ｐゴシック" pitchFamily="-80" charset="-128"/>
                <a:cs typeface="Arial" pitchFamily="34" charset="0"/>
                <a:sym typeface="Arial" pitchFamily="34" charset="0"/>
              </a:rPr>
              <a:t>Reproducibility, repeatability and attribution</a:t>
            </a:r>
          </a:p>
          <a:p>
            <a:pPr lvl="1"/>
            <a:r>
              <a:rPr lang="en-US" dirty="0" smtClean="0">
                <a:solidFill>
                  <a:srgbClr val="4D4D4D"/>
                </a:solidFill>
                <a:ea typeface="ＭＳ Ｐゴシック" pitchFamily="-80" charset="-128"/>
                <a:cs typeface="Arial" pitchFamily="34" charset="0"/>
                <a:sym typeface="Arial" pitchFamily="34" charset="0"/>
              </a:rPr>
              <a:t>Databases</a:t>
            </a:r>
          </a:p>
          <a:p>
            <a:pPr lvl="2"/>
            <a:r>
              <a:rPr lang="en-US" dirty="0" smtClean="0">
                <a:solidFill>
                  <a:srgbClr val="4D4D4D"/>
                </a:solidFill>
                <a:ea typeface="ＭＳ Ｐゴシック" pitchFamily="-80" charset="-128"/>
                <a:cs typeface="Arial" pitchFamily="34" charset="0"/>
                <a:sym typeface="Arial" pitchFamily="34" charset="0"/>
              </a:rPr>
              <a:t>Who modified a record? How?</a:t>
            </a:r>
          </a:p>
          <a:p>
            <a:pPr lvl="1"/>
            <a:r>
              <a:rPr lang="en-US" dirty="0" smtClean="0">
                <a:solidFill>
                  <a:srgbClr val="4D4D4D"/>
                </a:solidFill>
                <a:ea typeface="ＭＳ Ｐゴシック" pitchFamily="-80" charset="-128"/>
                <a:cs typeface="Arial" pitchFamily="34" charset="0"/>
                <a:sym typeface="Arial" pitchFamily="34" charset="0"/>
              </a:rPr>
              <a:t>knowledge representation</a:t>
            </a:r>
          </a:p>
          <a:p>
            <a:pPr lvl="2"/>
            <a:r>
              <a:rPr lang="en-US" dirty="0" smtClean="0">
                <a:solidFill>
                  <a:srgbClr val="4D4D4D"/>
                </a:solidFill>
                <a:ea typeface="ＭＳ Ｐゴシック" pitchFamily="-80" charset="-128"/>
                <a:cs typeface="Arial" pitchFamily="34" charset="0"/>
                <a:sym typeface="Arial" pitchFamily="34" charset="0"/>
              </a:rPr>
              <a:t>How was an entity affected?</a:t>
            </a:r>
          </a:p>
          <a:p>
            <a:pPr lvl="1"/>
            <a:r>
              <a:rPr lang="en-US" dirty="0" smtClean="0">
                <a:solidFill>
                  <a:srgbClr val="4D4D4D"/>
                </a:solidFill>
                <a:ea typeface="ＭＳ Ｐゴシック" pitchFamily="-80" charset="-128"/>
                <a:cs typeface="Arial" pitchFamily="34" charset="0"/>
                <a:sym typeface="Arial" pitchFamily="34" charset="0"/>
              </a:rPr>
              <a:t>information retrieval</a:t>
            </a:r>
          </a:p>
          <a:p>
            <a:pPr lvl="2"/>
            <a:r>
              <a:rPr lang="en-US" dirty="0" smtClean="0">
                <a:solidFill>
                  <a:srgbClr val="4D4D4D"/>
                </a:solidFill>
                <a:ea typeface="ＭＳ Ｐゴシック" pitchFamily="-80" charset="-128"/>
                <a:cs typeface="Arial" pitchFamily="34" charset="0"/>
                <a:sym typeface="Arial" pitchFamily="34" charset="0"/>
              </a:rPr>
              <a:t>Who is responsible for this information?</a:t>
            </a:r>
          </a:p>
          <a:p>
            <a:pPr lvl="2"/>
            <a:endParaRPr lang="en-US" dirty="0" smtClean="0"/>
          </a:p>
          <a:p>
            <a:pPr lvl="1"/>
            <a:endParaRPr lang="en-US" dirty="0"/>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11</a:t>
            </a:fld>
            <a:endParaRPr lang="es-ES"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Alternate Of</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4725144"/>
            <a:ext cx="8712969" cy="151216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“Two </a:t>
            </a:r>
            <a:r>
              <a:rPr lang="en-US" sz="2800" i="1" dirty="0" smtClean="0"/>
              <a:t>alternate</a:t>
            </a:r>
            <a:r>
              <a:rPr lang="en-US" sz="2800" baseline="30000" dirty="0" smtClean="0"/>
              <a:t>  </a:t>
            </a:r>
            <a:r>
              <a:rPr lang="en-US" sz="2800" dirty="0" smtClean="0"/>
              <a:t>entities present aspects of the same thing. These aspects may be the same or different, and the alternate entities may or may not overlap in time.”</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476672"/>
            <a:ext cx="8208912" cy="4154984"/>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Alternate describe entities that specialize the same resource:</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Two different versions of a document are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alternates of each other.</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tool designed for mobile devices is an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alternate of a desktop application.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Similar to </a:t>
            </a:r>
            <a:r>
              <a:rPr lang="en-US" sz="2400" dirty="0" err="1" smtClean="0">
                <a:solidFill>
                  <a:srgbClr val="4D4D4D"/>
                </a:solidFill>
                <a:ea typeface="ＭＳ Ｐゴシック" pitchFamily="-80" charset="-128"/>
                <a:cs typeface="Arial" pitchFamily="34" charset="0"/>
                <a:sym typeface="Arial" pitchFamily="34" charset="0"/>
              </a:rPr>
              <a:t>owl:sameAs</a:t>
            </a:r>
            <a:r>
              <a:rPr lang="en-US" sz="2400" dirty="0" smtClean="0">
                <a:solidFill>
                  <a:srgbClr val="4D4D4D"/>
                </a:solidFill>
                <a:ea typeface="ＭＳ Ｐゴシック" pitchFamily="-80" charset="-128"/>
                <a:cs typeface="Arial" pitchFamily="34" charset="0"/>
                <a:sym typeface="Arial" pitchFamily="34" charset="0"/>
              </a:rPr>
              <a:t>, </a:t>
            </a:r>
            <a:r>
              <a:rPr lang="en-US" sz="2400" b="1" dirty="0" smtClean="0">
                <a:solidFill>
                  <a:srgbClr val="4D4D4D"/>
                </a:solidFill>
                <a:ea typeface="ＭＳ Ｐゴシック" pitchFamily="-80" charset="-128"/>
                <a:cs typeface="Arial" pitchFamily="34" charset="0"/>
                <a:sym typeface="Arial" pitchFamily="34" charset="0"/>
              </a:rPr>
              <a:t>but not the same</a:t>
            </a:r>
            <a:r>
              <a:rPr lang="en-US" sz="2400" dirty="0" smtClean="0">
                <a:solidFill>
                  <a:srgbClr val="4D4D4D"/>
                </a:solidFill>
                <a:ea typeface="ＭＳ Ｐゴシック" pitchFamily="-80" charset="-128"/>
                <a:cs typeface="Arial" pitchFamily="34" charset="0"/>
                <a:sym typeface="Arial" pitchFamily="34" charset="0"/>
              </a:rPr>
              <a:t>.</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4" name="Oval 9"/>
          <p:cNvSpPr/>
          <p:nvPr/>
        </p:nvSpPr>
        <p:spPr>
          <a:xfrm>
            <a:off x="6804248" y="243424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5" name="Oval 9"/>
          <p:cNvSpPr/>
          <p:nvPr/>
        </p:nvSpPr>
        <p:spPr>
          <a:xfrm>
            <a:off x="6847228" y="380183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6" name="15 CuadroTexto"/>
          <p:cNvSpPr txBox="1"/>
          <p:nvPr/>
        </p:nvSpPr>
        <p:spPr>
          <a:xfrm>
            <a:off x="7595774" y="3370352"/>
            <a:ext cx="1475656" cy="261610"/>
          </a:xfrm>
          <a:prstGeom prst="rect">
            <a:avLst/>
          </a:prstGeom>
          <a:noFill/>
        </p:spPr>
        <p:txBody>
          <a:bodyPr wrap="square" rtlCol="0">
            <a:spAutoFit/>
          </a:bodyPr>
          <a:lstStyle/>
          <a:p>
            <a:r>
              <a:rPr lang="es-ES" sz="1100" dirty="0" err="1" smtClean="0"/>
              <a:t>prov:alternateOf</a:t>
            </a:r>
            <a:endParaRPr lang="es-ES" sz="1100" dirty="0"/>
          </a:p>
        </p:txBody>
      </p:sp>
      <p:cxnSp>
        <p:nvCxnSpPr>
          <p:cNvPr id="18" name="17 Conector recto de flecha"/>
          <p:cNvCxnSpPr>
            <a:stCxn id="15" idx="0"/>
          </p:cNvCxnSpPr>
          <p:nvPr/>
        </p:nvCxnSpPr>
        <p:spPr>
          <a:xfrm flipH="1" flipV="1">
            <a:off x="7632340" y="3154327"/>
            <a:ext cx="6976" cy="6475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110</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395536" y="332656"/>
            <a:ext cx="8697664" cy="264244"/>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terms-specialization and alternate: The music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grpSp>
        <p:nvGrpSpPr>
          <p:cNvPr id="45" name="44 Grupo"/>
          <p:cNvGrpSpPr/>
          <p:nvPr/>
        </p:nvGrpSpPr>
        <p:grpSpPr>
          <a:xfrm>
            <a:off x="971600" y="1412776"/>
            <a:ext cx="7272808" cy="4570485"/>
            <a:chOff x="971600" y="1772816"/>
            <a:chExt cx="7272808" cy="4570485"/>
          </a:xfrm>
        </p:grpSpPr>
        <p:sp>
          <p:nvSpPr>
            <p:cNvPr id="14"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15"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16"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18"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19" name="18 Conector recto de flecha"/>
            <p:cNvCxnSpPr>
              <a:stCxn id="15" idx="0"/>
              <a:endCxn id="16"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19 Conector recto de flecha"/>
            <p:cNvCxnSpPr>
              <a:stCxn id="14" idx="0"/>
              <a:endCxn id="18"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20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22" name="21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23"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4"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5" name="24 Conector recto de flecha"/>
            <p:cNvCxnSpPr>
              <a:stCxn id="16" idx="0"/>
              <a:endCxn id="24"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27" name="26 Conector recto de flecha"/>
            <p:cNvCxnSpPr>
              <a:stCxn id="18" idx="0"/>
              <a:endCxn id="23"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27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29" name="Oval 9"/>
            <p:cNvSpPr/>
            <p:nvPr/>
          </p:nvSpPr>
          <p:spPr>
            <a:xfrm>
              <a:off x="3415680" y="1772816"/>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sp>
          <p:nvSpPr>
            <p:cNvPr id="30" name="29 Rectángulo"/>
            <p:cNvSpPr/>
            <p:nvPr/>
          </p:nvSpPr>
          <p:spPr>
            <a:xfrm>
              <a:off x="3275856" y="2780928"/>
              <a:ext cx="2557110" cy="430887"/>
            </a:xfrm>
            <a:prstGeom prst="rect">
              <a:avLst/>
            </a:prstGeom>
          </p:spPr>
          <p:txBody>
            <a:bodyPr wrap="none">
              <a:spAutoFit/>
            </a:bodyPr>
            <a:lstStyle/>
            <a:p>
              <a:r>
                <a:rPr lang="es-ES" sz="1100" dirty="0" smtClean="0"/>
                <a:t>http://musicbrainz.org/work/</a:t>
              </a:r>
              <a:br>
                <a:rPr lang="es-ES" sz="1100" dirty="0" smtClean="0"/>
              </a:br>
              <a:r>
                <a:rPr lang="es-ES" sz="1100" dirty="0" smtClean="0"/>
                <a:t>968ee3c5-21fa-35de-88f9-bd1c300ac3ee</a:t>
              </a:r>
              <a:endParaRPr lang="es-ES" sz="1100" dirty="0"/>
            </a:p>
          </p:txBody>
        </p:sp>
        <p:cxnSp>
          <p:nvCxnSpPr>
            <p:cNvPr id="31" name="30 Forma"/>
            <p:cNvCxnSpPr>
              <a:stCxn id="24" idx="0"/>
              <a:endCxn id="29" idx="2"/>
            </p:cNvCxnSpPr>
            <p:nvPr/>
          </p:nvCxnSpPr>
          <p:spPr>
            <a:xfrm rot="5400000" flipH="1" flipV="1">
              <a:off x="2533914" y="2691250"/>
              <a:ext cx="1312372" cy="45116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2" name="31 Forma"/>
            <p:cNvCxnSpPr>
              <a:stCxn id="23" idx="0"/>
              <a:endCxn id="29" idx="6"/>
            </p:cNvCxnSpPr>
            <p:nvPr/>
          </p:nvCxnSpPr>
          <p:spPr>
            <a:xfrm rot="16200000" flipV="1">
              <a:off x="4975836" y="2716712"/>
              <a:ext cx="1312372" cy="400236"/>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33" name="32 CuadroTexto"/>
            <p:cNvSpPr txBox="1"/>
            <p:nvPr/>
          </p:nvSpPr>
          <p:spPr>
            <a:xfrm>
              <a:off x="291581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4" name="33 CuadroTexto"/>
            <p:cNvSpPr txBox="1"/>
            <p:nvPr/>
          </p:nvSpPr>
          <p:spPr>
            <a:xfrm>
              <a:off x="579613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5" name="Snip Same Side Corner Rectangle 11"/>
            <p:cNvSpPr/>
            <p:nvPr/>
          </p:nvSpPr>
          <p:spPr>
            <a:xfrm>
              <a:off x="971600" y="191683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Frank Zappa</a:t>
              </a:r>
              <a:endParaRPr lang="en-US" sz="1600" dirty="0">
                <a:solidFill>
                  <a:srgbClr val="000000"/>
                </a:solidFill>
              </a:endParaRPr>
            </a:p>
          </p:txBody>
        </p:sp>
        <p:sp>
          <p:nvSpPr>
            <p:cNvPr id="36" name="Snip Same Side Corner Rectangle 11"/>
            <p:cNvSpPr/>
            <p:nvPr/>
          </p:nvSpPr>
          <p:spPr>
            <a:xfrm>
              <a:off x="6732240" y="1902734"/>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Led Zeppelin</a:t>
              </a:r>
              <a:endParaRPr lang="en-US" sz="1600" dirty="0">
                <a:solidFill>
                  <a:srgbClr val="000000"/>
                </a:solidFill>
              </a:endParaRPr>
            </a:p>
          </p:txBody>
        </p:sp>
        <p:cxnSp>
          <p:nvCxnSpPr>
            <p:cNvPr id="37" name="36 Conector recto de flecha"/>
            <p:cNvCxnSpPr>
              <a:endCxn id="35" idx="1"/>
            </p:cNvCxnSpPr>
            <p:nvPr/>
          </p:nvCxnSpPr>
          <p:spPr>
            <a:xfrm flipH="1" flipV="1">
              <a:off x="1547664" y="2579002"/>
              <a:ext cx="648072" cy="994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37 CuadroTexto"/>
            <p:cNvSpPr txBox="1"/>
            <p:nvPr/>
          </p:nvSpPr>
          <p:spPr>
            <a:xfrm>
              <a:off x="1331640"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cxnSp>
          <p:nvCxnSpPr>
            <p:cNvPr id="39" name="38 Conector recto de flecha"/>
            <p:cNvCxnSpPr>
              <a:endCxn id="36" idx="1"/>
            </p:cNvCxnSpPr>
            <p:nvPr/>
          </p:nvCxnSpPr>
          <p:spPr>
            <a:xfrm flipV="1">
              <a:off x="6588224" y="2564904"/>
              <a:ext cx="75608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6660232"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grpSp>
      <p:sp>
        <p:nvSpPr>
          <p:cNvPr id="41" name="40 Marcador de número de diapositiva"/>
          <p:cNvSpPr>
            <a:spLocks noGrp="1"/>
          </p:cNvSpPr>
          <p:nvPr>
            <p:ph type="sldNum" sz="quarter" idx="12"/>
          </p:nvPr>
        </p:nvSpPr>
        <p:spPr/>
        <p:txBody>
          <a:bodyPr/>
          <a:lstStyle/>
          <a:p>
            <a:fld id="{132FADFE-3B8F-471C-ABF0-DBC7717ECBBC}" type="slidenum">
              <a:rPr lang="es-ES" smtClean="0"/>
              <a:pPr/>
              <a:t>111</a:t>
            </a:fld>
            <a:endParaRPr lang="es-E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395536" y="332656"/>
            <a:ext cx="8697664" cy="264244"/>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terms-specialization and alternate: The music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grpSp>
        <p:nvGrpSpPr>
          <p:cNvPr id="2" name="44 Grupo"/>
          <p:cNvGrpSpPr/>
          <p:nvPr/>
        </p:nvGrpSpPr>
        <p:grpSpPr>
          <a:xfrm>
            <a:off x="971600" y="1412776"/>
            <a:ext cx="7272808" cy="4570485"/>
            <a:chOff x="971600" y="1772816"/>
            <a:chExt cx="7272808" cy="4570485"/>
          </a:xfrm>
        </p:grpSpPr>
        <p:sp>
          <p:nvSpPr>
            <p:cNvPr id="14"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15"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16"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18"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19" name="18 Conector recto de flecha"/>
            <p:cNvCxnSpPr>
              <a:stCxn id="15" idx="0"/>
              <a:endCxn id="16"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19 Conector recto de flecha"/>
            <p:cNvCxnSpPr>
              <a:stCxn id="14" idx="0"/>
              <a:endCxn id="18"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20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22" name="21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23"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4"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5" name="24 Conector recto de flecha"/>
            <p:cNvCxnSpPr>
              <a:stCxn id="16" idx="0"/>
              <a:endCxn id="24"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27" name="26 Conector recto de flecha"/>
            <p:cNvCxnSpPr>
              <a:stCxn id="18" idx="0"/>
              <a:endCxn id="23"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27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29" name="Oval 9"/>
            <p:cNvSpPr/>
            <p:nvPr/>
          </p:nvSpPr>
          <p:spPr>
            <a:xfrm>
              <a:off x="3415680" y="1772816"/>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sp>
          <p:nvSpPr>
            <p:cNvPr id="30" name="29 Rectángulo"/>
            <p:cNvSpPr/>
            <p:nvPr/>
          </p:nvSpPr>
          <p:spPr>
            <a:xfrm>
              <a:off x="3275856" y="2780928"/>
              <a:ext cx="2557110" cy="430887"/>
            </a:xfrm>
            <a:prstGeom prst="rect">
              <a:avLst/>
            </a:prstGeom>
          </p:spPr>
          <p:txBody>
            <a:bodyPr wrap="none">
              <a:spAutoFit/>
            </a:bodyPr>
            <a:lstStyle/>
            <a:p>
              <a:r>
                <a:rPr lang="es-ES" sz="1100" dirty="0" smtClean="0"/>
                <a:t>http://musicbrainz.org/work/</a:t>
              </a:r>
              <a:br>
                <a:rPr lang="es-ES" sz="1100" dirty="0" smtClean="0"/>
              </a:br>
              <a:r>
                <a:rPr lang="es-ES" sz="1100" dirty="0" smtClean="0"/>
                <a:t>968ee3c5-21fa-35de-88f9-bd1c300ac3ee</a:t>
              </a:r>
              <a:endParaRPr lang="es-ES" sz="1100" dirty="0"/>
            </a:p>
          </p:txBody>
        </p:sp>
        <p:cxnSp>
          <p:nvCxnSpPr>
            <p:cNvPr id="31" name="30 Forma"/>
            <p:cNvCxnSpPr>
              <a:stCxn id="24" idx="0"/>
              <a:endCxn id="29" idx="2"/>
            </p:cNvCxnSpPr>
            <p:nvPr/>
          </p:nvCxnSpPr>
          <p:spPr>
            <a:xfrm rot="5400000" flipH="1" flipV="1">
              <a:off x="2533914" y="2691250"/>
              <a:ext cx="1312372" cy="45116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2" name="31 Forma"/>
            <p:cNvCxnSpPr>
              <a:stCxn id="23" idx="0"/>
              <a:endCxn id="29" idx="6"/>
            </p:cNvCxnSpPr>
            <p:nvPr/>
          </p:nvCxnSpPr>
          <p:spPr>
            <a:xfrm rot="16200000" flipV="1">
              <a:off x="4975836" y="2716712"/>
              <a:ext cx="1312372" cy="400236"/>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33" name="32 CuadroTexto"/>
            <p:cNvSpPr txBox="1"/>
            <p:nvPr/>
          </p:nvSpPr>
          <p:spPr>
            <a:xfrm>
              <a:off x="291581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4" name="33 CuadroTexto"/>
            <p:cNvSpPr txBox="1"/>
            <p:nvPr/>
          </p:nvSpPr>
          <p:spPr>
            <a:xfrm>
              <a:off x="579613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5" name="Snip Same Side Corner Rectangle 11"/>
            <p:cNvSpPr/>
            <p:nvPr/>
          </p:nvSpPr>
          <p:spPr>
            <a:xfrm>
              <a:off x="971600" y="191683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Frank Zappa</a:t>
              </a:r>
              <a:endParaRPr lang="en-US" sz="1600" dirty="0">
                <a:solidFill>
                  <a:srgbClr val="000000"/>
                </a:solidFill>
              </a:endParaRPr>
            </a:p>
          </p:txBody>
        </p:sp>
        <p:sp>
          <p:nvSpPr>
            <p:cNvPr id="36" name="Snip Same Side Corner Rectangle 11"/>
            <p:cNvSpPr/>
            <p:nvPr/>
          </p:nvSpPr>
          <p:spPr>
            <a:xfrm>
              <a:off x="6732240" y="1902734"/>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Led Zeppelin</a:t>
              </a:r>
              <a:endParaRPr lang="en-US" sz="1600" dirty="0">
                <a:solidFill>
                  <a:srgbClr val="000000"/>
                </a:solidFill>
              </a:endParaRPr>
            </a:p>
          </p:txBody>
        </p:sp>
        <p:cxnSp>
          <p:nvCxnSpPr>
            <p:cNvPr id="37" name="36 Conector recto de flecha"/>
            <p:cNvCxnSpPr>
              <a:endCxn id="35" idx="1"/>
            </p:cNvCxnSpPr>
            <p:nvPr/>
          </p:nvCxnSpPr>
          <p:spPr>
            <a:xfrm flipH="1" flipV="1">
              <a:off x="1547664" y="2579002"/>
              <a:ext cx="648072" cy="994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37 CuadroTexto"/>
            <p:cNvSpPr txBox="1"/>
            <p:nvPr/>
          </p:nvSpPr>
          <p:spPr>
            <a:xfrm>
              <a:off x="1331640"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cxnSp>
          <p:nvCxnSpPr>
            <p:cNvPr id="39" name="38 Conector recto de flecha"/>
            <p:cNvCxnSpPr>
              <a:endCxn id="36" idx="1"/>
            </p:cNvCxnSpPr>
            <p:nvPr/>
          </p:nvCxnSpPr>
          <p:spPr>
            <a:xfrm flipV="1">
              <a:off x="6588224" y="2564904"/>
              <a:ext cx="75608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6660232"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grpSp>
      <p:cxnSp>
        <p:nvCxnSpPr>
          <p:cNvPr id="46" name="45 Forma"/>
          <p:cNvCxnSpPr>
            <a:stCxn id="16" idx="2"/>
            <a:endCxn id="29" idx="0"/>
          </p:cNvCxnSpPr>
          <p:nvPr/>
        </p:nvCxnSpPr>
        <p:spPr>
          <a:xfrm rot="10800000" flipH="1">
            <a:off x="2174528" y="1412777"/>
            <a:ext cx="2249264" cy="3243889"/>
          </a:xfrm>
          <a:prstGeom prst="curvedConnector4">
            <a:avLst>
              <a:gd name="adj1" fmla="val -79854"/>
              <a:gd name="adj2" fmla="val 12047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50 Forma"/>
          <p:cNvCxnSpPr>
            <a:stCxn id="18" idx="6"/>
            <a:endCxn id="29" idx="0"/>
          </p:cNvCxnSpPr>
          <p:nvPr/>
        </p:nvCxnSpPr>
        <p:spPr>
          <a:xfrm flipH="1" flipV="1">
            <a:off x="4423792" y="1412776"/>
            <a:ext cx="2198342" cy="3243960"/>
          </a:xfrm>
          <a:prstGeom prst="curvedConnector4">
            <a:avLst>
              <a:gd name="adj1" fmla="val -86326"/>
              <a:gd name="adj2" fmla="val 120917"/>
            </a:avLst>
          </a:prstGeom>
        </p:spPr>
        <p:style>
          <a:lnRef idx="2">
            <a:schemeClr val="accent3"/>
          </a:lnRef>
          <a:fillRef idx="0">
            <a:schemeClr val="accent3"/>
          </a:fillRef>
          <a:effectRef idx="1">
            <a:schemeClr val="accent3"/>
          </a:effectRef>
          <a:fontRef idx="minor">
            <a:schemeClr val="tx1"/>
          </a:fontRef>
        </p:style>
      </p:cxnSp>
      <p:sp>
        <p:nvSpPr>
          <p:cNvPr id="60" name="59 CuadroTexto"/>
          <p:cNvSpPr txBox="1"/>
          <p:nvPr/>
        </p:nvSpPr>
        <p:spPr>
          <a:xfrm>
            <a:off x="48324" y="3082912"/>
            <a:ext cx="1945340" cy="338554"/>
          </a:xfrm>
          <a:prstGeom prst="rect">
            <a:avLst/>
          </a:prstGeom>
          <a:noFill/>
        </p:spPr>
        <p:txBody>
          <a:bodyPr wrap="square" rtlCol="0">
            <a:spAutoFit/>
          </a:bodyPr>
          <a:lstStyle/>
          <a:p>
            <a:r>
              <a:rPr lang="es-ES" sz="1600" dirty="0" err="1" smtClean="0">
                <a:solidFill>
                  <a:schemeClr val="accent3">
                    <a:lumMod val="75000"/>
                  </a:schemeClr>
                </a:solidFill>
              </a:rPr>
              <a:t>prov:specializationOf</a:t>
            </a:r>
            <a:endParaRPr lang="es-ES" sz="1600" dirty="0">
              <a:solidFill>
                <a:schemeClr val="accent3">
                  <a:lumMod val="75000"/>
                </a:schemeClr>
              </a:solidFill>
            </a:endParaRPr>
          </a:p>
        </p:txBody>
      </p:sp>
      <p:sp>
        <p:nvSpPr>
          <p:cNvPr id="61" name="60 CuadroTexto"/>
          <p:cNvSpPr txBox="1"/>
          <p:nvPr/>
        </p:nvSpPr>
        <p:spPr>
          <a:xfrm>
            <a:off x="7177116" y="3011466"/>
            <a:ext cx="1945340" cy="338554"/>
          </a:xfrm>
          <a:prstGeom prst="rect">
            <a:avLst/>
          </a:prstGeom>
          <a:noFill/>
        </p:spPr>
        <p:txBody>
          <a:bodyPr wrap="square" rtlCol="0">
            <a:spAutoFit/>
          </a:bodyPr>
          <a:lstStyle/>
          <a:p>
            <a:r>
              <a:rPr lang="es-ES" sz="1600" dirty="0" err="1" smtClean="0">
                <a:solidFill>
                  <a:schemeClr val="accent3">
                    <a:lumMod val="75000"/>
                  </a:schemeClr>
                </a:solidFill>
              </a:rPr>
              <a:t>prov:specializationOf</a:t>
            </a:r>
            <a:endParaRPr lang="es-ES" sz="1600" dirty="0">
              <a:solidFill>
                <a:schemeClr val="accent3">
                  <a:lumMod val="75000"/>
                </a:schemeClr>
              </a:solidFill>
            </a:endParaRPr>
          </a:p>
        </p:txBody>
      </p:sp>
      <p:sp>
        <p:nvSpPr>
          <p:cNvPr id="42" name="41 Marcador de número de diapositiva"/>
          <p:cNvSpPr>
            <a:spLocks noGrp="1"/>
          </p:cNvSpPr>
          <p:nvPr>
            <p:ph type="sldNum" sz="quarter" idx="12"/>
          </p:nvPr>
        </p:nvSpPr>
        <p:spPr/>
        <p:txBody>
          <a:bodyPr/>
          <a:lstStyle/>
          <a:p>
            <a:fld id="{132FADFE-3B8F-471C-ABF0-DBC7717ECBBC}" type="slidenum">
              <a:rPr lang="es-ES" smtClean="0"/>
              <a:pPr/>
              <a:t>112</a:t>
            </a:fld>
            <a:endParaRPr lang="es-ES"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395536" y="332656"/>
            <a:ext cx="8697664" cy="264244"/>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terms-specialization and alternate: The music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grpSp>
        <p:nvGrpSpPr>
          <p:cNvPr id="2" name="44 Grupo"/>
          <p:cNvGrpSpPr/>
          <p:nvPr/>
        </p:nvGrpSpPr>
        <p:grpSpPr>
          <a:xfrm>
            <a:off x="971600" y="1412776"/>
            <a:ext cx="7272808" cy="4570485"/>
            <a:chOff x="971600" y="1772816"/>
            <a:chExt cx="7272808" cy="4570485"/>
          </a:xfrm>
        </p:grpSpPr>
        <p:sp>
          <p:nvSpPr>
            <p:cNvPr id="14"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15"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16"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18"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19" name="18 Conector recto de flecha"/>
            <p:cNvCxnSpPr>
              <a:stCxn id="15" idx="0"/>
              <a:endCxn id="16"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19 Conector recto de flecha"/>
            <p:cNvCxnSpPr>
              <a:stCxn id="14" idx="0"/>
              <a:endCxn id="18"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20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22" name="21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23"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4"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5" name="24 Conector recto de flecha"/>
            <p:cNvCxnSpPr>
              <a:stCxn id="16" idx="0"/>
              <a:endCxn id="24"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27" name="26 Conector recto de flecha"/>
            <p:cNvCxnSpPr>
              <a:stCxn id="18" idx="0"/>
              <a:endCxn id="23"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27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29" name="Oval 9"/>
            <p:cNvSpPr/>
            <p:nvPr/>
          </p:nvSpPr>
          <p:spPr>
            <a:xfrm>
              <a:off x="3415680" y="1772816"/>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sp>
          <p:nvSpPr>
            <p:cNvPr id="30" name="29 Rectángulo"/>
            <p:cNvSpPr/>
            <p:nvPr/>
          </p:nvSpPr>
          <p:spPr>
            <a:xfrm>
              <a:off x="3275856" y="2780928"/>
              <a:ext cx="2557110" cy="430887"/>
            </a:xfrm>
            <a:prstGeom prst="rect">
              <a:avLst/>
            </a:prstGeom>
          </p:spPr>
          <p:txBody>
            <a:bodyPr wrap="none">
              <a:spAutoFit/>
            </a:bodyPr>
            <a:lstStyle/>
            <a:p>
              <a:r>
                <a:rPr lang="es-ES" sz="1100" dirty="0" smtClean="0"/>
                <a:t>http://musicbrainz.org/work/</a:t>
              </a:r>
              <a:br>
                <a:rPr lang="es-ES" sz="1100" dirty="0" smtClean="0"/>
              </a:br>
              <a:r>
                <a:rPr lang="es-ES" sz="1100" dirty="0" smtClean="0"/>
                <a:t>968ee3c5-21fa-35de-88f9-bd1c300ac3ee</a:t>
              </a:r>
              <a:endParaRPr lang="es-ES" sz="1100" dirty="0"/>
            </a:p>
          </p:txBody>
        </p:sp>
        <p:cxnSp>
          <p:nvCxnSpPr>
            <p:cNvPr id="31" name="30 Forma"/>
            <p:cNvCxnSpPr>
              <a:stCxn id="24" idx="0"/>
              <a:endCxn id="29" idx="2"/>
            </p:cNvCxnSpPr>
            <p:nvPr/>
          </p:nvCxnSpPr>
          <p:spPr>
            <a:xfrm rot="5400000" flipH="1" flipV="1">
              <a:off x="2533914" y="2691250"/>
              <a:ext cx="1312372" cy="45116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2" name="31 Forma"/>
            <p:cNvCxnSpPr>
              <a:stCxn id="23" idx="0"/>
              <a:endCxn id="29" idx="6"/>
            </p:cNvCxnSpPr>
            <p:nvPr/>
          </p:nvCxnSpPr>
          <p:spPr>
            <a:xfrm rot="16200000" flipV="1">
              <a:off x="4975836" y="2716712"/>
              <a:ext cx="1312372" cy="400236"/>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33" name="32 CuadroTexto"/>
            <p:cNvSpPr txBox="1"/>
            <p:nvPr/>
          </p:nvSpPr>
          <p:spPr>
            <a:xfrm>
              <a:off x="291581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4" name="33 CuadroTexto"/>
            <p:cNvSpPr txBox="1"/>
            <p:nvPr/>
          </p:nvSpPr>
          <p:spPr>
            <a:xfrm>
              <a:off x="579613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5" name="Snip Same Side Corner Rectangle 11"/>
            <p:cNvSpPr/>
            <p:nvPr/>
          </p:nvSpPr>
          <p:spPr>
            <a:xfrm>
              <a:off x="971600" y="191683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Frank Zappa</a:t>
              </a:r>
              <a:endParaRPr lang="en-US" sz="1600" dirty="0">
                <a:solidFill>
                  <a:srgbClr val="000000"/>
                </a:solidFill>
              </a:endParaRPr>
            </a:p>
          </p:txBody>
        </p:sp>
        <p:sp>
          <p:nvSpPr>
            <p:cNvPr id="36" name="Snip Same Side Corner Rectangle 11"/>
            <p:cNvSpPr/>
            <p:nvPr/>
          </p:nvSpPr>
          <p:spPr>
            <a:xfrm>
              <a:off x="6732240" y="1902734"/>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Led Zeppelin</a:t>
              </a:r>
              <a:endParaRPr lang="en-US" sz="1600" dirty="0">
                <a:solidFill>
                  <a:srgbClr val="000000"/>
                </a:solidFill>
              </a:endParaRPr>
            </a:p>
          </p:txBody>
        </p:sp>
        <p:cxnSp>
          <p:nvCxnSpPr>
            <p:cNvPr id="37" name="36 Conector recto de flecha"/>
            <p:cNvCxnSpPr>
              <a:endCxn id="35" idx="1"/>
            </p:cNvCxnSpPr>
            <p:nvPr/>
          </p:nvCxnSpPr>
          <p:spPr>
            <a:xfrm flipH="1" flipV="1">
              <a:off x="1547664" y="2579002"/>
              <a:ext cx="648072" cy="994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8" name="37 CuadroTexto"/>
            <p:cNvSpPr txBox="1"/>
            <p:nvPr/>
          </p:nvSpPr>
          <p:spPr>
            <a:xfrm>
              <a:off x="1331640"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cxnSp>
          <p:nvCxnSpPr>
            <p:cNvPr id="39" name="38 Conector recto de flecha"/>
            <p:cNvCxnSpPr>
              <a:endCxn id="36" idx="1"/>
            </p:cNvCxnSpPr>
            <p:nvPr/>
          </p:nvCxnSpPr>
          <p:spPr>
            <a:xfrm flipV="1">
              <a:off x="6588224" y="2564904"/>
              <a:ext cx="75608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6660232"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grpSp>
      <p:cxnSp>
        <p:nvCxnSpPr>
          <p:cNvPr id="46" name="45 Forma"/>
          <p:cNvCxnSpPr>
            <a:stCxn id="16" idx="2"/>
            <a:endCxn id="29" idx="0"/>
          </p:cNvCxnSpPr>
          <p:nvPr/>
        </p:nvCxnSpPr>
        <p:spPr>
          <a:xfrm rot="10800000" flipH="1">
            <a:off x="2174528" y="1412777"/>
            <a:ext cx="2249264" cy="3243889"/>
          </a:xfrm>
          <a:prstGeom prst="curvedConnector4">
            <a:avLst>
              <a:gd name="adj1" fmla="val -79854"/>
              <a:gd name="adj2" fmla="val 12047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1" name="50 Forma"/>
          <p:cNvCxnSpPr>
            <a:stCxn id="18" idx="6"/>
            <a:endCxn id="29" idx="0"/>
          </p:cNvCxnSpPr>
          <p:nvPr/>
        </p:nvCxnSpPr>
        <p:spPr>
          <a:xfrm flipH="1" flipV="1">
            <a:off x="4423792" y="1412776"/>
            <a:ext cx="2198342" cy="3243960"/>
          </a:xfrm>
          <a:prstGeom prst="curvedConnector4">
            <a:avLst>
              <a:gd name="adj1" fmla="val -86326"/>
              <a:gd name="adj2" fmla="val 120917"/>
            </a:avLst>
          </a:prstGeom>
        </p:spPr>
        <p:style>
          <a:lnRef idx="2">
            <a:schemeClr val="accent3"/>
          </a:lnRef>
          <a:fillRef idx="0">
            <a:schemeClr val="accent3"/>
          </a:fillRef>
          <a:effectRef idx="1">
            <a:schemeClr val="accent3"/>
          </a:effectRef>
          <a:fontRef idx="minor">
            <a:schemeClr val="tx1"/>
          </a:fontRef>
        </p:style>
      </p:cxnSp>
      <p:cxnSp>
        <p:nvCxnSpPr>
          <p:cNvPr id="57" name="56 Conector recto de flecha"/>
          <p:cNvCxnSpPr>
            <a:stCxn id="16" idx="7"/>
            <a:endCxn id="18" idx="1"/>
          </p:cNvCxnSpPr>
          <p:nvPr/>
        </p:nvCxnSpPr>
        <p:spPr>
          <a:xfrm>
            <a:off x="3526707" y="4413553"/>
            <a:ext cx="1743248" cy="7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59" name="58 Conector recto de flecha"/>
          <p:cNvCxnSpPr>
            <a:stCxn id="18" idx="3"/>
            <a:endCxn id="16" idx="5"/>
          </p:cNvCxnSpPr>
          <p:nvPr/>
        </p:nvCxnSpPr>
        <p:spPr>
          <a:xfrm flipH="1" flipV="1">
            <a:off x="3526707" y="4899776"/>
            <a:ext cx="1743248" cy="7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60" name="59 CuadroTexto"/>
          <p:cNvSpPr txBox="1"/>
          <p:nvPr/>
        </p:nvSpPr>
        <p:spPr>
          <a:xfrm>
            <a:off x="48324" y="3082912"/>
            <a:ext cx="1945340" cy="338554"/>
          </a:xfrm>
          <a:prstGeom prst="rect">
            <a:avLst/>
          </a:prstGeom>
          <a:noFill/>
        </p:spPr>
        <p:txBody>
          <a:bodyPr wrap="square" rtlCol="0">
            <a:spAutoFit/>
          </a:bodyPr>
          <a:lstStyle/>
          <a:p>
            <a:r>
              <a:rPr lang="es-ES" sz="1600" dirty="0" err="1" smtClean="0">
                <a:solidFill>
                  <a:schemeClr val="accent3">
                    <a:lumMod val="75000"/>
                  </a:schemeClr>
                </a:solidFill>
              </a:rPr>
              <a:t>prov:specializationOf</a:t>
            </a:r>
            <a:endParaRPr lang="es-ES" sz="1600" dirty="0">
              <a:solidFill>
                <a:schemeClr val="accent3">
                  <a:lumMod val="75000"/>
                </a:schemeClr>
              </a:solidFill>
            </a:endParaRPr>
          </a:p>
        </p:txBody>
      </p:sp>
      <p:sp>
        <p:nvSpPr>
          <p:cNvPr id="61" name="60 CuadroTexto"/>
          <p:cNvSpPr txBox="1"/>
          <p:nvPr/>
        </p:nvSpPr>
        <p:spPr>
          <a:xfrm>
            <a:off x="7177116" y="3011466"/>
            <a:ext cx="1945340" cy="338554"/>
          </a:xfrm>
          <a:prstGeom prst="rect">
            <a:avLst/>
          </a:prstGeom>
          <a:noFill/>
        </p:spPr>
        <p:txBody>
          <a:bodyPr wrap="square" rtlCol="0">
            <a:spAutoFit/>
          </a:bodyPr>
          <a:lstStyle/>
          <a:p>
            <a:r>
              <a:rPr lang="es-ES" sz="1600" dirty="0" err="1" smtClean="0">
                <a:solidFill>
                  <a:schemeClr val="accent3">
                    <a:lumMod val="75000"/>
                  </a:schemeClr>
                </a:solidFill>
              </a:rPr>
              <a:t>prov:specializationOf</a:t>
            </a:r>
            <a:endParaRPr lang="es-ES" sz="1600" dirty="0">
              <a:solidFill>
                <a:schemeClr val="accent3">
                  <a:lumMod val="75000"/>
                </a:schemeClr>
              </a:solidFill>
            </a:endParaRPr>
          </a:p>
        </p:txBody>
      </p:sp>
      <p:sp>
        <p:nvSpPr>
          <p:cNvPr id="62" name="61 CuadroTexto"/>
          <p:cNvSpPr txBox="1"/>
          <p:nvPr/>
        </p:nvSpPr>
        <p:spPr>
          <a:xfrm>
            <a:off x="3634772" y="4148518"/>
            <a:ext cx="1584176" cy="338554"/>
          </a:xfrm>
          <a:prstGeom prst="rect">
            <a:avLst/>
          </a:prstGeom>
          <a:noFill/>
        </p:spPr>
        <p:txBody>
          <a:bodyPr wrap="square" rtlCol="0">
            <a:spAutoFit/>
          </a:bodyPr>
          <a:lstStyle/>
          <a:p>
            <a:r>
              <a:rPr lang="es-ES" sz="1600" dirty="0" err="1" smtClean="0">
                <a:solidFill>
                  <a:schemeClr val="accent3">
                    <a:lumMod val="75000"/>
                  </a:schemeClr>
                </a:solidFill>
              </a:rPr>
              <a:t>prov:alternateOf</a:t>
            </a:r>
            <a:endParaRPr lang="es-ES" sz="1600" dirty="0">
              <a:solidFill>
                <a:schemeClr val="accent3">
                  <a:lumMod val="75000"/>
                </a:schemeClr>
              </a:solidFill>
            </a:endParaRPr>
          </a:p>
        </p:txBody>
      </p:sp>
      <p:sp>
        <p:nvSpPr>
          <p:cNvPr id="63" name="62 CuadroTexto"/>
          <p:cNvSpPr txBox="1"/>
          <p:nvPr/>
        </p:nvSpPr>
        <p:spPr>
          <a:xfrm>
            <a:off x="3634772" y="4606988"/>
            <a:ext cx="1584176" cy="338554"/>
          </a:xfrm>
          <a:prstGeom prst="rect">
            <a:avLst/>
          </a:prstGeom>
          <a:noFill/>
        </p:spPr>
        <p:txBody>
          <a:bodyPr wrap="square" rtlCol="0">
            <a:spAutoFit/>
          </a:bodyPr>
          <a:lstStyle/>
          <a:p>
            <a:r>
              <a:rPr lang="es-ES" sz="1600" dirty="0" err="1" smtClean="0">
                <a:solidFill>
                  <a:schemeClr val="accent3">
                    <a:lumMod val="75000"/>
                  </a:schemeClr>
                </a:solidFill>
              </a:rPr>
              <a:t>prov:alternateOf</a:t>
            </a:r>
            <a:endParaRPr lang="es-ES" sz="1600" dirty="0">
              <a:solidFill>
                <a:schemeClr val="accent3">
                  <a:lumMod val="75000"/>
                </a:schemeClr>
              </a:solidFill>
            </a:endParaRPr>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113</a:t>
            </a:fld>
            <a:endParaRPr lang="es-ES" dirty="0"/>
          </a:p>
        </p:txBody>
      </p:sp>
      <p:sp>
        <p:nvSpPr>
          <p:cNvPr id="48" name="47 Rectángulo"/>
          <p:cNvSpPr/>
          <p:nvPr/>
        </p:nvSpPr>
        <p:spPr>
          <a:xfrm>
            <a:off x="6775783" y="4658975"/>
            <a:ext cx="2332721" cy="1015663"/>
          </a:xfrm>
          <a:prstGeom prst="rect">
            <a:avLst/>
          </a:prstGeom>
          <a:ln w="38100">
            <a:solidFill>
              <a:srgbClr val="FF0000"/>
            </a:solidFill>
          </a:ln>
        </p:spPr>
        <p:txBody>
          <a:bodyPr wrap="square">
            <a:spAutoFit/>
          </a:bodyPr>
          <a:lstStyle/>
          <a:p>
            <a:r>
              <a:rPr lang="es-ES" sz="2000" dirty="0" err="1" smtClean="0"/>
              <a:t>Both</a:t>
            </a:r>
            <a:r>
              <a:rPr lang="es-ES" sz="2000" dirty="0" smtClean="0"/>
              <a:t> </a:t>
            </a:r>
            <a:r>
              <a:rPr lang="es-ES" sz="2000" dirty="0" err="1" smtClean="0"/>
              <a:t>Sounds</a:t>
            </a:r>
            <a:r>
              <a:rPr lang="es-ES" sz="2000" dirty="0" smtClean="0"/>
              <a:t> are </a:t>
            </a:r>
            <a:br>
              <a:rPr lang="es-ES" sz="2000" dirty="0" smtClean="0"/>
            </a:br>
            <a:r>
              <a:rPr lang="es-ES" sz="2000" dirty="0" err="1" smtClean="0"/>
              <a:t>expressions</a:t>
            </a:r>
            <a:r>
              <a:rPr lang="es-ES" sz="2000" dirty="0" smtClean="0"/>
              <a:t> of </a:t>
            </a:r>
            <a:r>
              <a:rPr lang="es-ES" sz="2000" dirty="0" err="1" smtClean="0"/>
              <a:t>the</a:t>
            </a:r>
            <a:r>
              <a:rPr lang="es-ES" sz="2000" dirty="0" smtClean="0"/>
              <a:t> </a:t>
            </a:r>
            <a:br>
              <a:rPr lang="es-ES" sz="2000" dirty="0" smtClean="0"/>
            </a:br>
            <a:r>
              <a:rPr lang="es-ES" sz="2000" dirty="0" err="1" smtClean="0"/>
              <a:t>same</a:t>
            </a:r>
            <a:r>
              <a:rPr lang="es-ES" sz="2000" dirty="0" smtClean="0"/>
              <a:t> musical </a:t>
            </a:r>
            <a:r>
              <a:rPr lang="es-ES" sz="2000" dirty="0" err="1" smtClean="0"/>
              <a:t>work</a:t>
            </a:r>
            <a:endParaRPr lang="es-ES" sz="2000"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698012"/>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PROV-O: Qualifying terms</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114</a:t>
            </a:fld>
            <a:endParaRPr lang="es-E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Qualifying terms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95536" y="1052736"/>
            <a:ext cx="8208912" cy="4893647"/>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Starting and expanded terms are binary.</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But we may want to further describe these relationships: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Where was an entity generated?</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What were the roles of the associated to the activity?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When was an entity used?</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Oval 9"/>
          <p:cNvSpPr/>
          <p:nvPr/>
        </p:nvSpPr>
        <p:spPr>
          <a:xfrm>
            <a:off x="734368" y="28726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15" name="Rectangle 1"/>
          <p:cNvSpPr/>
          <p:nvPr/>
        </p:nvSpPr>
        <p:spPr>
          <a:xfrm>
            <a:off x="768276" y="17728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16" name="15 CuadroTexto"/>
          <p:cNvSpPr txBox="1"/>
          <p:nvPr/>
        </p:nvSpPr>
        <p:spPr>
          <a:xfrm>
            <a:off x="1475656" y="2514104"/>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18" name="Oval 9"/>
          <p:cNvSpPr/>
          <p:nvPr/>
        </p:nvSpPr>
        <p:spPr>
          <a:xfrm>
            <a:off x="3131840" y="170080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19" name="Rectangle 1"/>
          <p:cNvSpPr/>
          <p:nvPr/>
        </p:nvSpPr>
        <p:spPr>
          <a:xfrm>
            <a:off x="3160868" y="2924944"/>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20" name="19 CuadroTexto"/>
          <p:cNvSpPr txBox="1"/>
          <p:nvPr/>
        </p:nvSpPr>
        <p:spPr>
          <a:xfrm>
            <a:off x="3851920" y="2514104"/>
            <a:ext cx="1512168" cy="261610"/>
          </a:xfrm>
          <a:prstGeom prst="rect">
            <a:avLst/>
          </a:prstGeom>
          <a:noFill/>
        </p:spPr>
        <p:txBody>
          <a:bodyPr wrap="square" rtlCol="0">
            <a:spAutoFit/>
          </a:bodyPr>
          <a:lstStyle/>
          <a:p>
            <a:r>
              <a:rPr lang="es-ES" sz="1100" dirty="0" err="1" smtClean="0"/>
              <a:t>prov:used</a:t>
            </a:r>
            <a:endParaRPr lang="es-ES" sz="1100" dirty="0"/>
          </a:p>
        </p:txBody>
      </p:sp>
      <p:cxnSp>
        <p:nvCxnSpPr>
          <p:cNvPr id="24" name="23 Conector recto de flecha"/>
          <p:cNvCxnSpPr>
            <a:stCxn id="14" idx="0"/>
            <a:endCxn id="15" idx="2"/>
          </p:cNvCxnSpPr>
          <p:nvPr/>
        </p:nvCxnSpPr>
        <p:spPr>
          <a:xfrm flipH="1" flipV="1">
            <a:off x="1524360" y="23488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26 Conector recto de flecha"/>
          <p:cNvCxnSpPr>
            <a:stCxn id="19" idx="0"/>
            <a:endCxn id="18" idx="4"/>
          </p:cNvCxnSpPr>
          <p:nvPr/>
        </p:nvCxnSpPr>
        <p:spPr>
          <a:xfrm flipV="1">
            <a:off x="3916952" y="2388431"/>
            <a:ext cx="6976" cy="5365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Snip Same Side Corner Rectangle 11"/>
          <p:cNvSpPr/>
          <p:nvPr/>
        </p:nvSpPr>
        <p:spPr>
          <a:xfrm>
            <a:off x="5796136" y="1700808"/>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Led Zeppelin</a:t>
            </a:r>
            <a:endParaRPr lang="en-US" sz="1600" dirty="0">
              <a:solidFill>
                <a:srgbClr val="000000"/>
              </a:solidFill>
            </a:endParaRPr>
          </a:p>
        </p:txBody>
      </p:sp>
      <p:sp>
        <p:nvSpPr>
          <p:cNvPr id="41" name="Rectangle 1"/>
          <p:cNvSpPr/>
          <p:nvPr/>
        </p:nvSpPr>
        <p:spPr>
          <a:xfrm>
            <a:off x="5638168" y="2924944"/>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42" name="41 CuadroTexto"/>
          <p:cNvSpPr txBox="1"/>
          <p:nvPr/>
        </p:nvSpPr>
        <p:spPr>
          <a:xfrm>
            <a:off x="6343734" y="2514104"/>
            <a:ext cx="1612642" cy="261610"/>
          </a:xfrm>
          <a:prstGeom prst="rect">
            <a:avLst/>
          </a:prstGeom>
          <a:noFill/>
        </p:spPr>
        <p:txBody>
          <a:bodyPr wrap="square" rtlCol="0">
            <a:spAutoFit/>
          </a:bodyPr>
          <a:lstStyle/>
          <a:p>
            <a:r>
              <a:rPr lang="es-ES" sz="1100" dirty="0" err="1" smtClean="0"/>
              <a:t>prov:wasAssociatedWith</a:t>
            </a:r>
            <a:endParaRPr lang="es-ES" sz="1100" dirty="0"/>
          </a:p>
        </p:txBody>
      </p:sp>
      <p:cxnSp>
        <p:nvCxnSpPr>
          <p:cNvPr id="43" name="42 Conector recto de flecha"/>
          <p:cNvCxnSpPr>
            <a:stCxn id="41" idx="0"/>
            <a:endCxn id="39" idx="1"/>
          </p:cNvCxnSpPr>
          <p:nvPr/>
        </p:nvCxnSpPr>
        <p:spPr>
          <a:xfrm flipV="1">
            <a:off x="6394252" y="2362978"/>
            <a:ext cx="13952" cy="5619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24 Marcador de número de diapositiva"/>
          <p:cNvSpPr>
            <a:spLocks noGrp="1"/>
          </p:cNvSpPr>
          <p:nvPr>
            <p:ph type="sldNum" sz="quarter" idx="12"/>
          </p:nvPr>
        </p:nvSpPr>
        <p:spPr/>
        <p:txBody>
          <a:bodyPr/>
          <a:lstStyle/>
          <a:p>
            <a:fld id="{132FADFE-3B8F-471C-ABF0-DBC7717ECBBC}" type="slidenum">
              <a:rPr lang="es-ES" smtClean="0"/>
              <a:pPr/>
              <a:t>115</a:t>
            </a:fld>
            <a:endParaRPr lang="es-ES"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Qualifying terms: Usage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95536" y="1052736"/>
            <a:ext cx="8208912" cy="461665"/>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Qualifying usage:</a:t>
            </a:r>
          </a:p>
        </p:txBody>
      </p:sp>
      <p:sp>
        <p:nvSpPr>
          <p:cNvPr id="18" name="Oval 9"/>
          <p:cNvSpPr/>
          <p:nvPr/>
        </p:nvSpPr>
        <p:spPr>
          <a:xfrm>
            <a:off x="899592" y="1844824"/>
            <a:ext cx="1872208" cy="903647"/>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sp>
        <p:nvSpPr>
          <p:cNvPr id="19" name="Rectangle 1"/>
          <p:cNvSpPr/>
          <p:nvPr/>
        </p:nvSpPr>
        <p:spPr>
          <a:xfrm>
            <a:off x="1072636" y="501317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20" name="19 CuadroTexto"/>
          <p:cNvSpPr txBox="1"/>
          <p:nvPr/>
        </p:nvSpPr>
        <p:spPr>
          <a:xfrm>
            <a:off x="1763688" y="3569543"/>
            <a:ext cx="2016224" cy="369332"/>
          </a:xfrm>
          <a:prstGeom prst="rect">
            <a:avLst/>
          </a:prstGeom>
          <a:noFill/>
        </p:spPr>
        <p:txBody>
          <a:bodyPr wrap="square" rtlCol="0">
            <a:spAutoFit/>
          </a:bodyPr>
          <a:lstStyle/>
          <a:p>
            <a:r>
              <a:rPr lang="es-ES" dirty="0" err="1" smtClean="0"/>
              <a:t>prov:used</a:t>
            </a:r>
            <a:endParaRPr lang="es-ES" dirty="0"/>
          </a:p>
        </p:txBody>
      </p:sp>
      <p:cxnSp>
        <p:nvCxnSpPr>
          <p:cNvPr id="27" name="26 Conector recto de flecha"/>
          <p:cNvCxnSpPr>
            <a:stCxn id="19" idx="0"/>
            <a:endCxn id="18" idx="4"/>
          </p:cNvCxnSpPr>
          <p:nvPr/>
        </p:nvCxnSpPr>
        <p:spPr>
          <a:xfrm flipV="1">
            <a:off x="1828720" y="2748471"/>
            <a:ext cx="6976" cy="22647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24 Rectángulo redondeado"/>
          <p:cNvSpPr/>
          <p:nvPr/>
        </p:nvSpPr>
        <p:spPr>
          <a:xfrm>
            <a:off x="3131840" y="3260303"/>
            <a:ext cx="1872208" cy="720080"/>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Usage</a:t>
            </a:r>
            <a:endParaRPr lang="es-ES" dirty="0">
              <a:solidFill>
                <a:schemeClr val="tx1"/>
              </a:solidFill>
            </a:endParaRPr>
          </a:p>
        </p:txBody>
      </p:sp>
      <p:cxnSp>
        <p:nvCxnSpPr>
          <p:cNvPr id="26" name="25 Conector recto de flecha"/>
          <p:cNvCxnSpPr>
            <a:stCxn id="19" idx="3"/>
            <a:endCxn id="25" idx="2"/>
          </p:cNvCxnSpPr>
          <p:nvPr/>
        </p:nvCxnSpPr>
        <p:spPr>
          <a:xfrm flipV="1">
            <a:off x="2584804" y="3980383"/>
            <a:ext cx="1483140" cy="1320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29 Conector recto de flecha"/>
          <p:cNvCxnSpPr>
            <a:stCxn id="25" idx="0"/>
            <a:endCxn id="18" idx="6"/>
          </p:cNvCxnSpPr>
          <p:nvPr/>
        </p:nvCxnSpPr>
        <p:spPr>
          <a:xfrm flipH="1" flipV="1">
            <a:off x="2771800" y="2296648"/>
            <a:ext cx="1296144" cy="963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Oval 9"/>
          <p:cNvSpPr/>
          <p:nvPr/>
        </p:nvSpPr>
        <p:spPr>
          <a:xfrm>
            <a:off x="5724128" y="2540223"/>
            <a:ext cx="2088232"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200" dirty="0" smtClean="0">
                <a:latin typeface="Arial" pitchFamily="18"/>
                <a:ea typeface="Andale Sans UI" pitchFamily="2"/>
                <a:cs typeface="Tahoma" pitchFamily="2"/>
              </a:rPr>
              <a:t>“</a:t>
            </a:r>
            <a:r>
              <a:rPr lang="es-ES" sz="1200" dirty="0" smtClean="0"/>
              <a:t>1988</a:t>
            </a:r>
            <a:r>
              <a:rPr lang="en-GB" sz="1200" dirty="0" smtClean="0">
                <a:latin typeface="Arial" pitchFamily="18"/>
                <a:ea typeface="Andale Sans UI" pitchFamily="2"/>
                <a:cs typeface="Tahoma" pitchFamily="2"/>
              </a:rPr>
              <a:t>”</a:t>
            </a:r>
            <a:endParaRPr lang="en-US" sz="1200" dirty="0">
              <a:solidFill>
                <a:schemeClr val="tx1"/>
              </a:solidFill>
            </a:endParaRPr>
          </a:p>
        </p:txBody>
      </p:sp>
      <p:sp>
        <p:nvSpPr>
          <p:cNvPr id="34" name="Oval 9"/>
          <p:cNvSpPr/>
          <p:nvPr/>
        </p:nvSpPr>
        <p:spPr>
          <a:xfrm>
            <a:off x="5868144" y="4268415"/>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Towson</a:t>
            </a:r>
            <a:endParaRPr lang="en-US" sz="1400" dirty="0">
              <a:solidFill>
                <a:schemeClr val="tx1"/>
              </a:solidFill>
            </a:endParaRPr>
          </a:p>
        </p:txBody>
      </p:sp>
      <p:cxnSp>
        <p:nvCxnSpPr>
          <p:cNvPr id="36" name="35 Conector recto de flecha"/>
          <p:cNvCxnSpPr>
            <a:stCxn id="25" idx="3"/>
          </p:cNvCxnSpPr>
          <p:nvPr/>
        </p:nvCxnSpPr>
        <p:spPr>
          <a:xfrm>
            <a:off x="5004048" y="3620343"/>
            <a:ext cx="93610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37 Conector recto de flecha"/>
          <p:cNvCxnSpPr>
            <a:stCxn id="25" idx="3"/>
            <a:endCxn id="33" idx="2"/>
          </p:cNvCxnSpPr>
          <p:nvPr/>
        </p:nvCxnSpPr>
        <p:spPr>
          <a:xfrm flipV="1">
            <a:off x="5004048" y="2828255"/>
            <a:ext cx="72008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2771800" y="4366845"/>
            <a:ext cx="2088232" cy="369332"/>
          </a:xfrm>
          <a:prstGeom prst="rect">
            <a:avLst/>
          </a:prstGeom>
          <a:noFill/>
        </p:spPr>
        <p:txBody>
          <a:bodyPr wrap="square" rtlCol="0">
            <a:spAutoFit/>
          </a:bodyPr>
          <a:lstStyle/>
          <a:p>
            <a:r>
              <a:rPr lang="es-ES" dirty="0" err="1" smtClean="0">
                <a:solidFill>
                  <a:schemeClr val="accent3">
                    <a:lumMod val="75000"/>
                  </a:schemeClr>
                </a:solidFill>
              </a:rPr>
              <a:t>prov:qualifiedUsage</a:t>
            </a:r>
            <a:endParaRPr lang="es-ES" dirty="0">
              <a:solidFill>
                <a:schemeClr val="accent3">
                  <a:lumMod val="75000"/>
                </a:schemeClr>
              </a:solidFill>
            </a:endParaRPr>
          </a:p>
        </p:txBody>
      </p:sp>
      <p:sp>
        <p:nvSpPr>
          <p:cNvPr id="44" name="43 CuadroTexto"/>
          <p:cNvSpPr txBox="1"/>
          <p:nvPr/>
        </p:nvSpPr>
        <p:spPr>
          <a:xfrm>
            <a:off x="3059832" y="2392422"/>
            <a:ext cx="2016224" cy="369332"/>
          </a:xfrm>
          <a:prstGeom prst="rect">
            <a:avLst/>
          </a:prstGeom>
          <a:noFill/>
        </p:spPr>
        <p:txBody>
          <a:bodyPr wrap="square" rtlCol="0">
            <a:spAutoFit/>
          </a:bodyPr>
          <a:lstStyle/>
          <a:p>
            <a:r>
              <a:rPr lang="es-ES" dirty="0" err="1" smtClean="0">
                <a:solidFill>
                  <a:schemeClr val="accent3">
                    <a:lumMod val="75000"/>
                  </a:schemeClr>
                </a:solidFill>
              </a:rPr>
              <a:t>prov:entity</a:t>
            </a:r>
            <a:endParaRPr lang="es-ES" dirty="0">
              <a:solidFill>
                <a:schemeClr val="accent3">
                  <a:lumMod val="75000"/>
                </a:schemeClr>
              </a:solidFill>
            </a:endParaRPr>
          </a:p>
        </p:txBody>
      </p:sp>
      <p:sp>
        <p:nvSpPr>
          <p:cNvPr id="45" name="44 CuadroTexto"/>
          <p:cNvSpPr txBox="1"/>
          <p:nvPr/>
        </p:nvSpPr>
        <p:spPr>
          <a:xfrm>
            <a:off x="5364088" y="3142709"/>
            <a:ext cx="2016224" cy="369332"/>
          </a:xfrm>
          <a:prstGeom prst="rect">
            <a:avLst/>
          </a:prstGeom>
          <a:noFill/>
        </p:spPr>
        <p:txBody>
          <a:bodyPr wrap="square" rtlCol="0">
            <a:spAutoFit/>
          </a:bodyPr>
          <a:lstStyle/>
          <a:p>
            <a:r>
              <a:rPr lang="es-ES" dirty="0" err="1" smtClean="0"/>
              <a:t>prov:atTime</a:t>
            </a:r>
            <a:endParaRPr lang="es-ES" dirty="0"/>
          </a:p>
        </p:txBody>
      </p:sp>
      <p:sp>
        <p:nvSpPr>
          <p:cNvPr id="46" name="45 CuadroTexto"/>
          <p:cNvSpPr txBox="1"/>
          <p:nvPr/>
        </p:nvSpPr>
        <p:spPr>
          <a:xfrm>
            <a:off x="5436096" y="3908375"/>
            <a:ext cx="2016224" cy="369332"/>
          </a:xfrm>
          <a:prstGeom prst="rect">
            <a:avLst/>
          </a:prstGeom>
          <a:noFill/>
        </p:spPr>
        <p:txBody>
          <a:bodyPr wrap="square" rtlCol="0">
            <a:spAutoFit/>
          </a:bodyPr>
          <a:lstStyle/>
          <a:p>
            <a:r>
              <a:rPr lang="es-ES" dirty="0" err="1" smtClean="0"/>
              <a:t>prov:atLocation</a:t>
            </a:r>
            <a:endParaRPr lang="es-ES" dirty="0"/>
          </a:p>
        </p:txBody>
      </p:sp>
      <p:sp>
        <p:nvSpPr>
          <p:cNvPr id="51" name="50 CuadroTexto"/>
          <p:cNvSpPr txBox="1"/>
          <p:nvPr/>
        </p:nvSpPr>
        <p:spPr>
          <a:xfrm>
            <a:off x="6012160" y="5097378"/>
            <a:ext cx="538930" cy="707886"/>
          </a:xfrm>
          <a:prstGeom prst="rect">
            <a:avLst/>
          </a:prstGeom>
          <a:noFill/>
        </p:spPr>
        <p:txBody>
          <a:bodyPr wrap="none" rtlCol="0">
            <a:spAutoFit/>
          </a:bodyPr>
          <a:lstStyle/>
          <a:p>
            <a:r>
              <a:rPr lang="es-ES" sz="4000" dirty="0" smtClean="0"/>
              <a:t>…</a:t>
            </a:r>
            <a:endParaRPr lang="es-ES" sz="4000" dirty="0"/>
          </a:p>
        </p:txBody>
      </p:sp>
      <p:sp>
        <p:nvSpPr>
          <p:cNvPr id="28" name="27 Marcador de número de diapositiva"/>
          <p:cNvSpPr>
            <a:spLocks noGrp="1"/>
          </p:cNvSpPr>
          <p:nvPr>
            <p:ph type="sldNum" sz="quarter" idx="12"/>
          </p:nvPr>
        </p:nvSpPr>
        <p:spPr/>
        <p:txBody>
          <a:bodyPr/>
          <a:lstStyle/>
          <a:p>
            <a:fld id="{132FADFE-3B8F-471C-ABF0-DBC7717ECBBC}" type="slidenum">
              <a:rPr lang="es-ES" smtClean="0"/>
              <a:pPr/>
              <a:t>116</a:t>
            </a:fld>
            <a:endParaRPr lang="es-E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Qualifying terms: Association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95536" y="1052736"/>
            <a:ext cx="8208912" cy="461665"/>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Qualifying association:</a:t>
            </a:r>
          </a:p>
        </p:txBody>
      </p:sp>
      <p:sp>
        <p:nvSpPr>
          <p:cNvPr id="19" name="Rectangle 1"/>
          <p:cNvSpPr/>
          <p:nvPr/>
        </p:nvSpPr>
        <p:spPr>
          <a:xfrm>
            <a:off x="1043608" y="501317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20" name="19 CuadroTexto"/>
          <p:cNvSpPr txBox="1"/>
          <p:nvPr/>
        </p:nvSpPr>
        <p:spPr>
          <a:xfrm>
            <a:off x="683568" y="3569543"/>
            <a:ext cx="2952328" cy="369332"/>
          </a:xfrm>
          <a:prstGeom prst="rect">
            <a:avLst/>
          </a:prstGeom>
          <a:noFill/>
        </p:spPr>
        <p:txBody>
          <a:bodyPr wrap="square" rtlCol="0">
            <a:spAutoFit/>
          </a:bodyPr>
          <a:lstStyle/>
          <a:p>
            <a:r>
              <a:rPr lang="es-ES" dirty="0" err="1" smtClean="0"/>
              <a:t>prov:wasAssociatedWith</a:t>
            </a:r>
            <a:endParaRPr lang="es-ES" dirty="0"/>
          </a:p>
        </p:txBody>
      </p:sp>
      <p:cxnSp>
        <p:nvCxnSpPr>
          <p:cNvPr id="27" name="26 Conector recto de flecha"/>
          <p:cNvCxnSpPr>
            <a:stCxn id="19" idx="0"/>
            <a:endCxn id="28" idx="1"/>
          </p:cNvCxnSpPr>
          <p:nvPr/>
        </p:nvCxnSpPr>
        <p:spPr>
          <a:xfrm flipV="1">
            <a:off x="1799692" y="2651010"/>
            <a:ext cx="0" cy="23621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24 Rectángulo redondeado"/>
          <p:cNvSpPr/>
          <p:nvPr/>
        </p:nvSpPr>
        <p:spPr>
          <a:xfrm>
            <a:off x="3131840" y="3260303"/>
            <a:ext cx="1872208" cy="720080"/>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Association</a:t>
            </a:r>
            <a:endParaRPr lang="es-ES" dirty="0">
              <a:solidFill>
                <a:schemeClr val="tx1"/>
              </a:solidFill>
            </a:endParaRPr>
          </a:p>
        </p:txBody>
      </p:sp>
      <p:cxnSp>
        <p:nvCxnSpPr>
          <p:cNvPr id="26" name="25 Conector recto de flecha"/>
          <p:cNvCxnSpPr>
            <a:stCxn id="19" idx="3"/>
            <a:endCxn id="25" idx="2"/>
          </p:cNvCxnSpPr>
          <p:nvPr/>
        </p:nvCxnSpPr>
        <p:spPr>
          <a:xfrm flipV="1">
            <a:off x="2555776" y="3980383"/>
            <a:ext cx="1512168" cy="1320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29 Conector recto de flecha"/>
          <p:cNvCxnSpPr>
            <a:stCxn id="25" idx="0"/>
            <a:endCxn id="28" idx="0"/>
          </p:cNvCxnSpPr>
          <p:nvPr/>
        </p:nvCxnSpPr>
        <p:spPr>
          <a:xfrm flipH="1" flipV="1">
            <a:off x="2411760" y="2319925"/>
            <a:ext cx="1656184" cy="9403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Oval 9"/>
          <p:cNvSpPr/>
          <p:nvPr/>
        </p:nvSpPr>
        <p:spPr>
          <a:xfrm>
            <a:off x="5724128" y="2060848"/>
            <a:ext cx="2088232"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200" dirty="0" smtClean="0">
                <a:latin typeface="Arial" pitchFamily="18"/>
                <a:ea typeface="Andale Sans UI" pitchFamily="2"/>
                <a:cs typeface="Tahoma" pitchFamily="2"/>
              </a:rPr>
              <a:t>“</a:t>
            </a:r>
            <a:r>
              <a:rPr lang="es-ES" sz="1200" dirty="0" smtClean="0"/>
              <a:t>1988</a:t>
            </a:r>
            <a:r>
              <a:rPr lang="en-GB" sz="1200" dirty="0" smtClean="0">
                <a:latin typeface="Arial" pitchFamily="18"/>
                <a:ea typeface="Andale Sans UI" pitchFamily="2"/>
                <a:cs typeface="Tahoma" pitchFamily="2"/>
              </a:rPr>
              <a:t>”</a:t>
            </a:r>
            <a:endParaRPr lang="en-US" sz="1200" dirty="0">
              <a:solidFill>
                <a:schemeClr val="tx1"/>
              </a:solidFill>
            </a:endParaRPr>
          </a:p>
        </p:txBody>
      </p:sp>
      <p:sp>
        <p:nvSpPr>
          <p:cNvPr id="34" name="Oval 9"/>
          <p:cNvSpPr/>
          <p:nvPr/>
        </p:nvSpPr>
        <p:spPr>
          <a:xfrm>
            <a:off x="6588224" y="327047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Towson</a:t>
            </a:r>
            <a:endParaRPr lang="en-US" sz="1400" dirty="0">
              <a:solidFill>
                <a:schemeClr val="tx1"/>
              </a:solidFill>
            </a:endParaRPr>
          </a:p>
        </p:txBody>
      </p:sp>
      <p:cxnSp>
        <p:nvCxnSpPr>
          <p:cNvPr id="36" name="35 Conector recto de flecha"/>
          <p:cNvCxnSpPr>
            <a:stCxn id="25" idx="3"/>
            <a:endCxn id="34" idx="2"/>
          </p:cNvCxnSpPr>
          <p:nvPr/>
        </p:nvCxnSpPr>
        <p:spPr>
          <a:xfrm flipV="1">
            <a:off x="5004048" y="3614282"/>
            <a:ext cx="1584176" cy="60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37 Conector recto de flecha"/>
          <p:cNvCxnSpPr>
            <a:stCxn id="25" idx="3"/>
            <a:endCxn id="33" idx="2"/>
          </p:cNvCxnSpPr>
          <p:nvPr/>
        </p:nvCxnSpPr>
        <p:spPr>
          <a:xfrm flipV="1">
            <a:off x="5004048" y="2348880"/>
            <a:ext cx="720080" cy="12714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2425150" y="4222938"/>
            <a:ext cx="2664296" cy="369332"/>
          </a:xfrm>
          <a:prstGeom prst="rect">
            <a:avLst/>
          </a:prstGeom>
          <a:noFill/>
        </p:spPr>
        <p:txBody>
          <a:bodyPr wrap="square" rtlCol="0">
            <a:spAutoFit/>
          </a:bodyPr>
          <a:lstStyle/>
          <a:p>
            <a:r>
              <a:rPr lang="es-ES" dirty="0" err="1" smtClean="0">
                <a:solidFill>
                  <a:schemeClr val="accent3">
                    <a:lumMod val="75000"/>
                  </a:schemeClr>
                </a:solidFill>
              </a:rPr>
              <a:t>prov:qualifiedAssociation</a:t>
            </a:r>
            <a:endParaRPr lang="es-ES" dirty="0">
              <a:solidFill>
                <a:schemeClr val="accent3">
                  <a:lumMod val="75000"/>
                </a:schemeClr>
              </a:solidFill>
            </a:endParaRPr>
          </a:p>
        </p:txBody>
      </p:sp>
      <p:sp>
        <p:nvSpPr>
          <p:cNvPr id="44" name="43 CuadroTexto"/>
          <p:cNvSpPr txBox="1"/>
          <p:nvPr/>
        </p:nvSpPr>
        <p:spPr>
          <a:xfrm>
            <a:off x="3059832" y="2392422"/>
            <a:ext cx="2016224" cy="369332"/>
          </a:xfrm>
          <a:prstGeom prst="rect">
            <a:avLst/>
          </a:prstGeom>
          <a:noFill/>
        </p:spPr>
        <p:txBody>
          <a:bodyPr wrap="square" rtlCol="0">
            <a:spAutoFit/>
          </a:bodyPr>
          <a:lstStyle/>
          <a:p>
            <a:r>
              <a:rPr lang="es-ES" dirty="0" err="1" smtClean="0">
                <a:solidFill>
                  <a:schemeClr val="accent3">
                    <a:lumMod val="75000"/>
                  </a:schemeClr>
                </a:solidFill>
              </a:rPr>
              <a:t>prov:agent</a:t>
            </a:r>
            <a:endParaRPr lang="es-ES" dirty="0">
              <a:solidFill>
                <a:schemeClr val="accent3">
                  <a:lumMod val="75000"/>
                </a:schemeClr>
              </a:solidFill>
            </a:endParaRPr>
          </a:p>
        </p:txBody>
      </p:sp>
      <p:sp>
        <p:nvSpPr>
          <p:cNvPr id="45" name="44 CuadroTexto"/>
          <p:cNvSpPr txBox="1"/>
          <p:nvPr/>
        </p:nvSpPr>
        <p:spPr>
          <a:xfrm>
            <a:off x="5508104" y="2564904"/>
            <a:ext cx="2016224" cy="369332"/>
          </a:xfrm>
          <a:prstGeom prst="rect">
            <a:avLst/>
          </a:prstGeom>
          <a:noFill/>
        </p:spPr>
        <p:txBody>
          <a:bodyPr wrap="square" rtlCol="0">
            <a:spAutoFit/>
          </a:bodyPr>
          <a:lstStyle/>
          <a:p>
            <a:r>
              <a:rPr lang="es-ES" dirty="0" err="1" smtClean="0"/>
              <a:t>prov:atTime</a:t>
            </a:r>
            <a:endParaRPr lang="es-ES" dirty="0"/>
          </a:p>
        </p:txBody>
      </p:sp>
      <p:sp>
        <p:nvSpPr>
          <p:cNvPr id="46" name="45 CuadroTexto"/>
          <p:cNvSpPr txBox="1"/>
          <p:nvPr/>
        </p:nvSpPr>
        <p:spPr>
          <a:xfrm>
            <a:off x="5061542" y="3276254"/>
            <a:ext cx="2016224" cy="369332"/>
          </a:xfrm>
          <a:prstGeom prst="rect">
            <a:avLst/>
          </a:prstGeom>
          <a:noFill/>
        </p:spPr>
        <p:txBody>
          <a:bodyPr wrap="square" rtlCol="0">
            <a:spAutoFit/>
          </a:bodyPr>
          <a:lstStyle/>
          <a:p>
            <a:r>
              <a:rPr lang="es-ES" dirty="0" err="1" smtClean="0"/>
              <a:t>prov:atLocation</a:t>
            </a:r>
            <a:endParaRPr lang="es-ES" dirty="0"/>
          </a:p>
        </p:txBody>
      </p:sp>
      <p:sp>
        <p:nvSpPr>
          <p:cNvPr id="51" name="50 CuadroTexto"/>
          <p:cNvSpPr txBox="1"/>
          <p:nvPr/>
        </p:nvSpPr>
        <p:spPr>
          <a:xfrm>
            <a:off x="5580112" y="5673442"/>
            <a:ext cx="538930" cy="707886"/>
          </a:xfrm>
          <a:prstGeom prst="rect">
            <a:avLst/>
          </a:prstGeom>
          <a:noFill/>
        </p:spPr>
        <p:txBody>
          <a:bodyPr wrap="none" rtlCol="0">
            <a:spAutoFit/>
          </a:bodyPr>
          <a:lstStyle/>
          <a:p>
            <a:r>
              <a:rPr lang="es-ES" sz="4000" dirty="0" smtClean="0"/>
              <a:t>…</a:t>
            </a:r>
            <a:endParaRPr lang="es-ES" sz="4000" dirty="0"/>
          </a:p>
        </p:txBody>
      </p:sp>
      <p:sp>
        <p:nvSpPr>
          <p:cNvPr id="28" name="Snip Same Side Corner Rectangle 11"/>
          <p:cNvSpPr/>
          <p:nvPr/>
        </p:nvSpPr>
        <p:spPr>
          <a:xfrm>
            <a:off x="1187624" y="1988840"/>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Frank</a:t>
            </a:r>
            <a:br>
              <a:rPr lang="en-US" sz="1600" dirty="0" smtClean="0">
                <a:solidFill>
                  <a:srgbClr val="000000"/>
                </a:solidFill>
              </a:rPr>
            </a:br>
            <a:r>
              <a:rPr lang="en-US" sz="1600" dirty="0" smtClean="0">
                <a:solidFill>
                  <a:srgbClr val="000000"/>
                </a:solidFill>
              </a:rPr>
              <a:t>Zappa</a:t>
            </a:r>
            <a:endParaRPr lang="en-US" sz="1600" dirty="0">
              <a:solidFill>
                <a:srgbClr val="000000"/>
              </a:solidFill>
            </a:endParaRPr>
          </a:p>
        </p:txBody>
      </p:sp>
      <p:sp>
        <p:nvSpPr>
          <p:cNvPr id="35" name="Oval 9"/>
          <p:cNvSpPr/>
          <p:nvPr/>
        </p:nvSpPr>
        <p:spPr>
          <a:xfrm>
            <a:off x="6648528" y="429309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Performer</a:t>
            </a:r>
            <a:endParaRPr lang="en-US" sz="1400" dirty="0">
              <a:solidFill>
                <a:schemeClr val="tx1"/>
              </a:solidFill>
            </a:endParaRPr>
          </a:p>
        </p:txBody>
      </p:sp>
      <p:sp>
        <p:nvSpPr>
          <p:cNvPr id="37" name="Oval 9"/>
          <p:cNvSpPr/>
          <p:nvPr/>
        </p:nvSpPr>
        <p:spPr>
          <a:xfrm>
            <a:off x="6663042" y="5219239"/>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Song Lyrics</a:t>
            </a:r>
            <a:endParaRPr lang="en-US" sz="1400" dirty="0">
              <a:solidFill>
                <a:schemeClr val="tx1"/>
              </a:solidFill>
            </a:endParaRPr>
          </a:p>
        </p:txBody>
      </p:sp>
      <p:cxnSp>
        <p:nvCxnSpPr>
          <p:cNvPr id="39" name="38 Conector recto de flecha"/>
          <p:cNvCxnSpPr>
            <a:stCxn id="25" idx="3"/>
            <a:endCxn id="35" idx="2"/>
          </p:cNvCxnSpPr>
          <p:nvPr/>
        </p:nvCxnSpPr>
        <p:spPr>
          <a:xfrm>
            <a:off x="5004048" y="3620343"/>
            <a:ext cx="1644480" cy="10165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42 Conector recto de flecha"/>
          <p:cNvCxnSpPr>
            <a:stCxn id="25" idx="3"/>
            <a:endCxn id="37" idx="2"/>
          </p:cNvCxnSpPr>
          <p:nvPr/>
        </p:nvCxnSpPr>
        <p:spPr>
          <a:xfrm>
            <a:off x="5004048" y="3620343"/>
            <a:ext cx="1658994" cy="19427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48 CuadroTexto"/>
          <p:cNvSpPr txBox="1"/>
          <p:nvPr/>
        </p:nvSpPr>
        <p:spPr>
          <a:xfrm>
            <a:off x="5864262" y="3880784"/>
            <a:ext cx="2016224" cy="369332"/>
          </a:xfrm>
          <a:prstGeom prst="rect">
            <a:avLst/>
          </a:prstGeom>
          <a:noFill/>
        </p:spPr>
        <p:txBody>
          <a:bodyPr wrap="square" rtlCol="0">
            <a:spAutoFit/>
          </a:bodyPr>
          <a:lstStyle/>
          <a:p>
            <a:r>
              <a:rPr lang="es-ES" dirty="0" err="1" smtClean="0">
                <a:solidFill>
                  <a:schemeClr val="accent3">
                    <a:lumMod val="75000"/>
                  </a:schemeClr>
                </a:solidFill>
              </a:rPr>
              <a:t>prov:hadRole</a:t>
            </a:r>
            <a:endParaRPr lang="es-ES" dirty="0">
              <a:solidFill>
                <a:schemeClr val="accent3">
                  <a:lumMod val="75000"/>
                </a:schemeClr>
              </a:solidFill>
            </a:endParaRPr>
          </a:p>
        </p:txBody>
      </p:sp>
      <p:sp>
        <p:nvSpPr>
          <p:cNvPr id="50" name="49 CuadroTexto"/>
          <p:cNvSpPr txBox="1"/>
          <p:nvPr/>
        </p:nvSpPr>
        <p:spPr>
          <a:xfrm>
            <a:off x="4904698" y="4869160"/>
            <a:ext cx="1467502" cy="369332"/>
          </a:xfrm>
          <a:prstGeom prst="rect">
            <a:avLst/>
          </a:prstGeom>
          <a:noFill/>
        </p:spPr>
        <p:txBody>
          <a:bodyPr wrap="square" rtlCol="0">
            <a:spAutoFit/>
          </a:bodyPr>
          <a:lstStyle/>
          <a:p>
            <a:r>
              <a:rPr lang="es-ES" dirty="0" err="1" smtClean="0">
                <a:solidFill>
                  <a:schemeClr val="accent3">
                    <a:lumMod val="75000"/>
                  </a:schemeClr>
                </a:solidFill>
              </a:rPr>
              <a:t>prov:hadPlan</a:t>
            </a:r>
            <a:endParaRPr lang="es-ES" dirty="0">
              <a:solidFill>
                <a:schemeClr val="accent3">
                  <a:lumMod val="75000"/>
                </a:schemeClr>
              </a:solidFill>
            </a:endParaRPr>
          </a:p>
        </p:txBody>
      </p:sp>
      <p:sp>
        <p:nvSpPr>
          <p:cNvPr id="41" name="40 Marcador de número de diapositiva"/>
          <p:cNvSpPr>
            <a:spLocks noGrp="1"/>
          </p:cNvSpPr>
          <p:nvPr>
            <p:ph type="sldNum" sz="quarter" idx="12"/>
          </p:nvPr>
        </p:nvSpPr>
        <p:spPr/>
        <p:txBody>
          <a:bodyPr/>
          <a:lstStyle/>
          <a:p>
            <a:fld id="{132FADFE-3B8F-471C-ABF0-DBC7717ECBBC}" type="slidenum">
              <a:rPr lang="es-ES" smtClean="0"/>
              <a:pPr/>
              <a:t>117</a:t>
            </a:fld>
            <a:endParaRPr lang="es-E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Qualifying terms: Generation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95536" y="1052736"/>
            <a:ext cx="8208912" cy="461665"/>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Qualifying generation:</a:t>
            </a:r>
          </a:p>
        </p:txBody>
      </p:sp>
      <p:sp>
        <p:nvSpPr>
          <p:cNvPr id="20" name="19 CuadroTexto"/>
          <p:cNvSpPr txBox="1"/>
          <p:nvPr/>
        </p:nvSpPr>
        <p:spPr>
          <a:xfrm>
            <a:off x="611560" y="3569543"/>
            <a:ext cx="2592288" cy="369332"/>
          </a:xfrm>
          <a:prstGeom prst="rect">
            <a:avLst/>
          </a:prstGeom>
          <a:noFill/>
        </p:spPr>
        <p:txBody>
          <a:bodyPr wrap="square" rtlCol="0">
            <a:spAutoFit/>
          </a:bodyPr>
          <a:lstStyle/>
          <a:p>
            <a:r>
              <a:rPr lang="es-ES" dirty="0" err="1" smtClean="0"/>
              <a:t>prov:wasGeneratedBy</a:t>
            </a:r>
            <a:endParaRPr lang="es-ES" dirty="0"/>
          </a:p>
        </p:txBody>
      </p:sp>
      <p:cxnSp>
        <p:nvCxnSpPr>
          <p:cNvPr id="27" name="26 Conector recto de flecha"/>
          <p:cNvCxnSpPr/>
          <p:nvPr/>
        </p:nvCxnSpPr>
        <p:spPr>
          <a:xfrm flipV="1">
            <a:off x="1828720" y="2748471"/>
            <a:ext cx="6976" cy="226470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24 Rectángulo redondeado"/>
          <p:cNvSpPr/>
          <p:nvPr/>
        </p:nvSpPr>
        <p:spPr>
          <a:xfrm>
            <a:off x="3131840" y="3260303"/>
            <a:ext cx="1872208" cy="720080"/>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Generation</a:t>
            </a:r>
            <a:endParaRPr lang="es-ES" dirty="0">
              <a:solidFill>
                <a:schemeClr val="tx1"/>
              </a:solidFill>
            </a:endParaRPr>
          </a:p>
        </p:txBody>
      </p:sp>
      <p:cxnSp>
        <p:nvCxnSpPr>
          <p:cNvPr id="26" name="25 Conector recto de flecha"/>
          <p:cNvCxnSpPr>
            <a:endCxn id="25" idx="2"/>
          </p:cNvCxnSpPr>
          <p:nvPr/>
        </p:nvCxnSpPr>
        <p:spPr>
          <a:xfrm flipV="1">
            <a:off x="2584804" y="3980383"/>
            <a:ext cx="1483140" cy="1320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29 Conector recto de flecha"/>
          <p:cNvCxnSpPr>
            <a:stCxn id="25" idx="0"/>
          </p:cNvCxnSpPr>
          <p:nvPr/>
        </p:nvCxnSpPr>
        <p:spPr>
          <a:xfrm flipH="1" flipV="1">
            <a:off x="2627784" y="2404660"/>
            <a:ext cx="1440160" cy="8556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Oval 9"/>
          <p:cNvSpPr/>
          <p:nvPr/>
        </p:nvSpPr>
        <p:spPr>
          <a:xfrm>
            <a:off x="5724128" y="2540223"/>
            <a:ext cx="2088232"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200" dirty="0" smtClean="0">
                <a:latin typeface="Arial" pitchFamily="18"/>
                <a:ea typeface="Andale Sans UI" pitchFamily="2"/>
                <a:cs typeface="Tahoma" pitchFamily="2"/>
              </a:rPr>
              <a:t>“</a:t>
            </a:r>
            <a:r>
              <a:rPr lang="es-ES" sz="1200" dirty="0" smtClean="0"/>
              <a:t>1988</a:t>
            </a:r>
            <a:r>
              <a:rPr lang="en-GB" sz="1200" dirty="0" smtClean="0">
                <a:latin typeface="Arial" pitchFamily="18"/>
                <a:ea typeface="Andale Sans UI" pitchFamily="2"/>
                <a:cs typeface="Tahoma" pitchFamily="2"/>
              </a:rPr>
              <a:t>”</a:t>
            </a:r>
            <a:endParaRPr lang="en-US" sz="1200" dirty="0">
              <a:solidFill>
                <a:schemeClr val="tx1"/>
              </a:solidFill>
            </a:endParaRPr>
          </a:p>
        </p:txBody>
      </p:sp>
      <p:sp>
        <p:nvSpPr>
          <p:cNvPr id="34" name="Oval 9"/>
          <p:cNvSpPr/>
          <p:nvPr/>
        </p:nvSpPr>
        <p:spPr>
          <a:xfrm>
            <a:off x="5868144" y="4268415"/>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Towson</a:t>
            </a:r>
            <a:endParaRPr lang="en-US" sz="1400" dirty="0">
              <a:solidFill>
                <a:schemeClr val="tx1"/>
              </a:solidFill>
            </a:endParaRPr>
          </a:p>
        </p:txBody>
      </p:sp>
      <p:cxnSp>
        <p:nvCxnSpPr>
          <p:cNvPr id="36" name="35 Conector recto de flecha"/>
          <p:cNvCxnSpPr>
            <a:stCxn id="25" idx="3"/>
          </p:cNvCxnSpPr>
          <p:nvPr/>
        </p:nvCxnSpPr>
        <p:spPr>
          <a:xfrm>
            <a:off x="5004048" y="3620343"/>
            <a:ext cx="93610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37 Conector recto de flecha"/>
          <p:cNvCxnSpPr>
            <a:stCxn id="25" idx="3"/>
            <a:endCxn id="33" idx="2"/>
          </p:cNvCxnSpPr>
          <p:nvPr/>
        </p:nvCxnSpPr>
        <p:spPr>
          <a:xfrm flipV="1">
            <a:off x="5004048" y="2828255"/>
            <a:ext cx="72008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2411760" y="4366845"/>
            <a:ext cx="2664296" cy="369332"/>
          </a:xfrm>
          <a:prstGeom prst="rect">
            <a:avLst/>
          </a:prstGeom>
          <a:noFill/>
        </p:spPr>
        <p:txBody>
          <a:bodyPr wrap="square" rtlCol="0">
            <a:spAutoFit/>
          </a:bodyPr>
          <a:lstStyle/>
          <a:p>
            <a:r>
              <a:rPr lang="es-ES" dirty="0" err="1" smtClean="0">
                <a:solidFill>
                  <a:schemeClr val="accent3">
                    <a:lumMod val="75000"/>
                  </a:schemeClr>
                </a:solidFill>
              </a:rPr>
              <a:t>prov:qualifiedGeneration</a:t>
            </a:r>
            <a:endParaRPr lang="es-ES" dirty="0">
              <a:solidFill>
                <a:schemeClr val="accent3">
                  <a:lumMod val="75000"/>
                </a:schemeClr>
              </a:solidFill>
            </a:endParaRPr>
          </a:p>
        </p:txBody>
      </p:sp>
      <p:sp>
        <p:nvSpPr>
          <p:cNvPr id="44" name="43 CuadroTexto"/>
          <p:cNvSpPr txBox="1"/>
          <p:nvPr/>
        </p:nvSpPr>
        <p:spPr>
          <a:xfrm>
            <a:off x="3059832" y="2392422"/>
            <a:ext cx="2016224" cy="369332"/>
          </a:xfrm>
          <a:prstGeom prst="rect">
            <a:avLst/>
          </a:prstGeom>
          <a:noFill/>
        </p:spPr>
        <p:txBody>
          <a:bodyPr wrap="square" rtlCol="0">
            <a:spAutoFit/>
          </a:bodyPr>
          <a:lstStyle/>
          <a:p>
            <a:r>
              <a:rPr lang="es-ES" dirty="0" err="1" smtClean="0">
                <a:solidFill>
                  <a:schemeClr val="accent3">
                    <a:lumMod val="75000"/>
                  </a:schemeClr>
                </a:solidFill>
              </a:rPr>
              <a:t>prov:activity</a:t>
            </a:r>
            <a:endParaRPr lang="es-ES" dirty="0">
              <a:solidFill>
                <a:schemeClr val="accent3">
                  <a:lumMod val="75000"/>
                </a:schemeClr>
              </a:solidFill>
            </a:endParaRPr>
          </a:p>
        </p:txBody>
      </p:sp>
      <p:sp>
        <p:nvSpPr>
          <p:cNvPr id="45" name="44 CuadroTexto"/>
          <p:cNvSpPr txBox="1"/>
          <p:nvPr/>
        </p:nvSpPr>
        <p:spPr>
          <a:xfrm>
            <a:off x="5364088" y="3142709"/>
            <a:ext cx="2016224" cy="369332"/>
          </a:xfrm>
          <a:prstGeom prst="rect">
            <a:avLst/>
          </a:prstGeom>
          <a:noFill/>
        </p:spPr>
        <p:txBody>
          <a:bodyPr wrap="square" rtlCol="0">
            <a:spAutoFit/>
          </a:bodyPr>
          <a:lstStyle/>
          <a:p>
            <a:r>
              <a:rPr lang="es-ES" dirty="0" err="1" smtClean="0"/>
              <a:t>prov:atTime</a:t>
            </a:r>
            <a:endParaRPr lang="es-ES" dirty="0"/>
          </a:p>
        </p:txBody>
      </p:sp>
      <p:sp>
        <p:nvSpPr>
          <p:cNvPr id="46" name="45 CuadroTexto"/>
          <p:cNvSpPr txBox="1"/>
          <p:nvPr/>
        </p:nvSpPr>
        <p:spPr>
          <a:xfrm>
            <a:off x="5436096" y="3908375"/>
            <a:ext cx="2016224" cy="369332"/>
          </a:xfrm>
          <a:prstGeom prst="rect">
            <a:avLst/>
          </a:prstGeom>
          <a:noFill/>
        </p:spPr>
        <p:txBody>
          <a:bodyPr wrap="square" rtlCol="0">
            <a:spAutoFit/>
          </a:bodyPr>
          <a:lstStyle/>
          <a:p>
            <a:r>
              <a:rPr lang="es-ES" dirty="0" err="1" smtClean="0"/>
              <a:t>prov:atLocation</a:t>
            </a:r>
            <a:endParaRPr lang="es-ES" dirty="0"/>
          </a:p>
        </p:txBody>
      </p:sp>
      <p:sp>
        <p:nvSpPr>
          <p:cNvPr id="51" name="50 CuadroTexto"/>
          <p:cNvSpPr txBox="1"/>
          <p:nvPr/>
        </p:nvSpPr>
        <p:spPr>
          <a:xfrm>
            <a:off x="6012160" y="5097378"/>
            <a:ext cx="538930" cy="707886"/>
          </a:xfrm>
          <a:prstGeom prst="rect">
            <a:avLst/>
          </a:prstGeom>
          <a:noFill/>
        </p:spPr>
        <p:txBody>
          <a:bodyPr wrap="none" rtlCol="0">
            <a:spAutoFit/>
          </a:bodyPr>
          <a:lstStyle/>
          <a:p>
            <a:r>
              <a:rPr lang="es-ES" sz="4000" dirty="0" smtClean="0"/>
              <a:t>…</a:t>
            </a:r>
            <a:endParaRPr lang="es-ES" sz="4000" dirty="0"/>
          </a:p>
        </p:txBody>
      </p:sp>
      <p:sp>
        <p:nvSpPr>
          <p:cNvPr id="28" name="Oval 9"/>
          <p:cNvSpPr/>
          <p:nvPr/>
        </p:nvSpPr>
        <p:spPr>
          <a:xfrm>
            <a:off x="1043608" y="50131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31" name="Rectangle 1"/>
          <p:cNvSpPr/>
          <p:nvPr/>
        </p:nvSpPr>
        <p:spPr>
          <a:xfrm>
            <a:off x="1115616" y="213285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29" name="28 Marcador de número de diapositiva"/>
          <p:cNvSpPr>
            <a:spLocks noGrp="1"/>
          </p:cNvSpPr>
          <p:nvPr>
            <p:ph type="sldNum" sz="quarter" idx="12"/>
          </p:nvPr>
        </p:nvSpPr>
        <p:spPr/>
        <p:txBody>
          <a:bodyPr/>
          <a:lstStyle/>
          <a:p>
            <a:fld id="{132FADFE-3B8F-471C-ABF0-DBC7717ECBBC}" type="slidenum">
              <a:rPr lang="es-ES" smtClean="0"/>
              <a:pPr/>
              <a:t>118</a:t>
            </a:fld>
            <a:endParaRPr lang="es-ES"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Encoding qualified relationships in RDF</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5" name="24 Rectángulo"/>
          <p:cNvSpPr/>
          <p:nvPr/>
        </p:nvSpPr>
        <p:spPr>
          <a:xfrm>
            <a:off x="395536" y="1052736"/>
            <a:ext cx="8208912" cy="1569660"/>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N-</a:t>
            </a:r>
            <a:r>
              <a:rPr lang="en-US" sz="2400" dirty="0" err="1" smtClean="0">
                <a:solidFill>
                  <a:srgbClr val="4D4D4D"/>
                </a:solidFill>
                <a:ea typeface="ＭＳ Ｐゴシック" pitchFamily="-80" charset="-128"/>
                <a:cs typeface="Arial" pitchFamily="34" charset="0"/>
                <a:sym typeface="Arial" pitchFamily="34" charset="0"/>
              </a:rPr>
              <a:t>ary</a:t>
            </a:r>
            <a:r>
              <a:rPr lang="en-US" sz="2400" dirty="0" smtClean="0">
                <a:solidFill>
                  <a:srgbClr val="4D4D4D"/>
                </a:solidFill>
                <a:ea typeface="ＭＳ Ｐゴシック" pitchFamily="-80" charset="-128"/>
                <a:cs typeface="Arial" pitchFamily="34" charset="0"/>
                <a:sym typeface="Arial" pitchFamily="34" charset="0"/>
              </a:rPr>
              <a:t> relationship pattern: </a:t>
            </a: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hlinkClick r:id="rId6"/>
              </a:rPr>
              <a:t>http://www.w3.org/TR/swbp-n-aryRelations/</a:t>
            </a: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Example for the usage qualifying pattern:</a:t>
            </a:r>
          </a:p>
        </p:txBody>
      </p:sp>
      <p:sp>
        <p:nvSpPr>
          <p:cNvPr id="8193" name="Rectangle 1"/>
          <p:cNvSpPr>
            <a:spLocks noChangeArrowheads="1"/>
          </p:cNvSpPr>
          <p:nvPr/>
        </p:nvSpPr>
        <p:spPr bwMode="auto">
          <a:xfrm>
            <a:off x="1259632" y="2545734"/>
            <a:ext cx="7627216" cy="43396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a:t>
            </a:r>
            <a:r>
              <a:rPr lang="es-ES" sz="2000" dirty="0" err="1" smtClean="0"/>
              <a:t>towsonRecording</a:t>
            </a:r>
            <a:r>
              <a:rPr lang="es-ES" sz="2000" dirty="0" smtClean="0"/>
              <a:t> a </a:t>
            </a:r>
            <a:r>
              <a:rPr lang="es-ES" sz="2000" dirty="0" err="1" smtClean="0"/>
              <a:t>prov:Activity</a:t>
            </a:r>
            <a:r>
              <a:rPr lang="es-ES" sz="2000" dirty="0" smtClean="0"/>
              <a:t>; </a:t>
            </a:r>
            <a:br>
              <a:rPr lang="es-ES" sz="2000" dirty="0" smtClean="0"/>
            </a:br>
            <a:r>
              <a:rPr lang="es-ES" sz="2000" dirty="0" smtClean="0"/>
              <a:t>       	</a:t>
            </a:r>
            <a:r>
              <a:rPr lang="es-ES" sz="2000" dirty="0" err="1" smtClean="0"/>
              <a:t>prov:used</a:t>
            </a:r>
            <a:r>
              <a:rPr lang="es-ES" sz="2000" dirty="0" smtClean="0"/>
              <a:t> :</a:t>
            </a:r>
            <a:r>
              <a:rPr lang="es-ES" sz="2000" dirty="0" err="1" smtClean="0"/>
              <a:t>musicalWork</a:t>
            </a:r>
            <a:r>
              <a:rPr lang="es-ES" sz="2000" dirty="0" smtClean="0"/>
              <a:t>; </a:t>
            </a:r>
            <a:br>
              <a:rPr lang="es-ES" sz="2000" dirty="0" smtClean="0"/>
            </a:br>
            <a:r>
              <a:rPr lang="es-ES" sz="2000" dirty="0" smtClean="0"/>
              <a:t>       	</a:t>
            </a:r>
            <a:r>
              <a:rPr lang="es-ES" sz="2000" dirty="0" err="1" smtClean="0"/>
              <a:t>prov:qualifiedUsage</a:t>
            </a:r>
            <a:r>
              <a:rPr lang="es-ES" sz="2000" dirty="0" smtClean="0"/>
              <a:t> [ a </a:t>
            </a:r>
            <a:r>
              <a:rPr lang="es-ES" sz="2000" dirty="0" err="1" smtClean="0"/>
              <a:t>prov:Usage</a:t>
            </a:r>
            <a:r>
              <a:rPr lang="es-ES" sz="2000" dirty="0" smtClean="0"/>
              <a:t>; </a:t>
            </a:r>
            <a:br>
              <a:rPr lang="es-ES" sz="2000" dirty="0" smtClean="0"/>
            </a:br>
            <a:r>
              <a:rPr lang="es-ES" sz="2000" dirty="0" smtClean="0"/>
              <a:t>		</a:t>
            </a:r>
            <a:r>
              <a:rPr lang="es-ES" sz="2000" dirty="0" err="1" smtClean="0"/>
              <a:t>prov:entity</a:t>
            </a:r>
            <a:r>
              <a:rPr lang="es-ES" sz="2000" dirty="0" smtClean="0"/>
              <a:t> :</a:t>
            </a:r>
            <a:r>
              <a:rPr lang="es-ES" sz="2000" dirty="0" err="1" smtClean="0"/>
              <a:t>musicalWork</a:t>
            </a:r>
            <a:r>
              <a:rPr lang="es-ES" sz="2000" dirty="0" smtClean="0"/>
              <a:t> ;</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		</a:t>
            </a:r>
            <a:r>
              <a:rPr lang="es-ES" sz="2000" dirty="0" err="1" smtClean="0"/>
              <a:t>prov:hadRole</a:t>
            </a:r>
            <a:r>
              <a:rPr lang="es-ES" sz="2000" dirty="0" smtClean="0"/>
              <a:t> :</a:t>
            </a:r>
            <a:r>
              <a:rPr lang="es-ES" sz="2000" dirty="0" err="1" smtClean="0"/>
              <a:t>used-musicalWork</a:t>
            </a:r>
            <a:r>
              <a:rPr lang="es-ES" sz="2000" dirty="0" smtClean="0"/>
              <a:t>; </a:t>
            </a:r>
          </a:p>
          <a:p>
            <a:pPr lvl="0" fontAlgn="base">
              <a:spcBef>
                <a:spcPct val="0"/>
              </a:spcBef>
              <a:spcAft>
                <a:spcPct val="0"/>
              </a:spcAft>
            </a:pPr>
            <a:r>
              <a:rPr lang="es-ES" sz="2000" dirty="0" smtClean="0"/>
              <a:t>		</a:t>
            </a:r>
            <a:r>
              <a:rPr lang="es-ES" sz="2000" dirty="0" err="1" smtClean="0"/>
              <a:t>prov:atTime</a:t>
            </a:r>
            <a:r>
              <a:rPr lang="es-ES" sz="2000" dirty="0" smtClean="0"/>
              <a:t> “1988-03-23T20:40:40"^^</a:t>
            </a:r>
            <a:r>
              <a:rPr lang="es-ES" sz="2000" dirty="0" err="1" smtClean="0"/>
              <a:t>xsd:dateTime</a:t>
            </a:r>
            <a:r>
              <a:rPr lang="es-ES" sz="20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		</a:t>
            </a:r>
            <a:r>
              <a:rPr lang="es-ES" sz="2000" dirty="0" err="1" smtClean="0"/>
              <a:t>prov:atLocation</a:t>
            </a:r>
            <a:r>
              <a:rPr lang="es-ES" sz="2000" dirty="0" smtClean="0"/>
              <a:t> :</a:t>
            </a:r>
            <a:r>
              <a:rPr lang="es-ES" sz="2000" dirty="0" err="1" smtClean="0"/>
              <a:t>towson</a:t>
            </a:r>
            <a:r>
              <a:rPr lang="es-ES" sz="20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	];</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a:t>
            </a:r>
            <a:r>
              <a:rPr lang="es-ES" sz="2000" dirty="0" err="1" smtClean="0"/>
              <a:t>musicalWork</a:t>
            </a:r>
            <a:r>
              <a:rPr lang="es-ES" sz="2000" dirty="0" smtClean="0"/>
              <a:t> a </a:t>
            </a:r>
            <a:r>
              <a:rPr lang="es-ES" sz="2000" dirty="0" err="1" smtClean="0"/>
              <a:t>prov:entity</a:t>
            </a:r>
            <a:r>
              <a:rPr lang="es-ES" sz="20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	</a:t>
            </a:r>
            <a:r>
              <a:rPr lang="es-ES" sz="2000" dirty="0" err="1" smtClean="0"/>
              <a:t>dc:title</a:t>
            </a:r>
            <a:r>
              <a:rPr lang="es-ES" sz="2000" dirty="0" smtClean="0"/>
              <a:t> “A </a:t>
            </a:r>
            <a:r>
              <a:rPr lang="es-ES" sz="2000" dirty="0" err="1" smtClean="0"/>
              <a:t>stairway</a:t>
            </a:r>
            <a:r>
              <a:rPr lang="es-ES" sz="2000" dirty="0" smtClean="0"/>
              <a:t> </a:t>
            </a:r>
            <a:r>
              <a:rPr lang="es-ES" sz="2000" dirty="0" err="1" smtClean="0"/>
              <a:t>to</a:t>
            </a:r>
            <a:r>
              <a:rPr lang="es-ES" sz="2000" dirty="0" smtClean="0"/>
              <a:t> </a:t>
            </a:r>
            <a:r>
              <a:rPr lang="es-ES" sz="2000" dirty="0" err="1" smtClean="0"/>
              <a:t>heaven</a:t>
            </a:r>
            <a:r>
              <a:rPr lang="es-ES" sz="20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a:t>
            </a:r>
            <a:r>
              <a:rPr lang="es-ES" sz="2000" dirty="0" err="1" smtClean="0"/>
              <a:t>used-musialWork</a:t>
            </a:r>
            <a:r>
              <a:rPr lang="es-ES" sz="2000" dirty="0" smtClean="0"/>
              <a:t> a </a:t>
            </a:r>
            <a:r>
              <a:rPr lang="es-ES" sz="2000" dirty="0" err="1" smtClean="0"/>
              <a:t>prov:Role</a:t>
            </a:r>
            <a:r>
              <a:rPr lang="es-ES" sz="20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lang="es-ES" sz="2000" dirty="0" smtClean="0"/>
              <a:t>:</a:t>
            </a:r>
            <a:r>
              <a:rPr lang="es-ES" sz="2000" dirty="0" err="1" smtClean="0"/>
              <a:t>towson</a:t>
            </a:r>
            <a:r>
              <a:rPr lang="es-ES" sz="2000" dirty="0" smtClean="0"/>
              <a:t> a </a:t>
            </a:r>
            <a:r>
              <a:rPr lang="es-ES" sz="2000" dirty="0" err="1" smtClean="0"/>
              <a:t>prov:Location</a:t>
            </a:r>
            <a:r>
              <a:rPr lang="es-ES" sz="2000" dirty="0" smtClean="0"/>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119</a:t>
            </a:fld>
            <a:endParaRPr lang="es-E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20 Grupo"/>
          <p:cNvGrpSpPr/>
          <p:nvPr/>
        </p:nvGrpSpPr>
        <p:grpSpPr>
          <a:xfrm>
            <a:off x="5076056" y="4221088"/>
            <a:ext cx="3510389" cy="1872208"/>
            <a:chOff x="4860032" y="3933056"/>
            <a:chExt cx="3510389" cy="1872208"/>
          </a:xfrm>
        </p:grpSpPr>
        <p:pic>
          <p:nvPicPr>
            <p:cNvPr id="2064" name="Picture 16" descr="http://semanticweb.org/images/8/8c/Void-linkset-conceptual.png"/>
            <p:cNvPicPr>
              <a:picLocks noChangeAspect="1" noChangeArrowheads="1"/>
            </p:cNvPicPr>
            <p:nvPr/>
          </p:nvPicPr>
          <p:blipFill>
            <a:blip r:embed="rId3" cstate="print"/>
            <a:srcRect/>
            <a:stretch>
              <a:fillRect/>
            </a:stretch>
          </p:blipFill>
          <p:spPr bwMode="auto">
            <a:xfrm>
              <a:off x="4860032" y="3933056"/>
              <a:ext cx="3510389" cy="1872208"/>
            </a:xfrm>
            <a:prstGeom prst="rect">
              <a:avLst/>
            </a:prstGeom>
            <a:noFill/>
          </p:spPr>
        </p:pic>
        <p:sp>
          <p:nvSpPr>
            <p:cNvPr id="20" name="19 CuadroTexto"/>
            <p:cNvSpPr txBox="1"/>
            <p:nvPr/>
          </p:nvSpPr>
          <p:spPr>
            <a:xfrm>
              <a:off x="6660232" y="4077072"/>
              <a:ext cx="1008112" cy="369332"/>
            </a:xfrm>
            <a:prstGeom prst="rect">
              <a:avLst/>
            </a:prstGeom>
            <a:noFill/>
          </p:spPr>
          <p:txBody>
            <a:bodyPr wrap="square" rtlCol="0">
              <a:spAutoFit/>
            </a:bodyPr>
            <a:lstStyle/>
            <a:p>
              <a:r>
                <a:rPr lang="es-ES" b="1" dirty="0" err="1" smtClean="0"/>
                <a:t>VoID</a:t>
              </a:r>
              <a:endParaRPr lang="es-ES" b="1" dirty="0"/>
            </a:p>
          </p:txBody>
        </p:sp>
      </p:grpSp>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4"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5"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6"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Provenance is not a new subject!</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196752"/>
            <a:ext cx="8820472" cy="4536504"/>
          </a:xfrm>
        </p:spPr>
        <p:txBody>
          <a:bodyPr>
            <a:normAutofit/>
          </a:bodyPr>
          <a:lstStyle/>
          <a:p>
            <a:r>
              <a:rPr lang="en-US" sz="2800" dirty="0" smtClean="0">
                <a:solidFill>
                  <a:srgbClr val="4D4D4D"/>
                </a:solidFill>
                <a:ea typeface="ＭＳ Ｐゴシック" pitchFamily="-80" charset="-128"/>
                <a:cs typeface="Arial" pitchFamily="34" charset="0"/>
                <a:sym typeface="Arial" pitchFamily="34" charset="0"/>
              </a:rPr>
              <a:t>Communities and vocabularies are already in use:</a:t>
            </a:r>
          </a:p>
          <a:p>
            <a:pPr lvl="1"/>
            <a:r>
              <a:rPr lang="en-US" sz="2400" dirty="0" smtClean="0">
                <a:solidFill>
                  <a:srgbClr val="4D4D4D"/>
                </a:solidFill>
                <a:ea typeface="ＭＳ Ｐゴシック" pitchFamily="-80" charset="-128"/>
                <a:cs typeface="Arial" pitchFamily="34" charset="0"/>
                <a:sym typeface="Arial" pitchFamily="34" charset="0"/>
              </a:rPr>
              <a:t>Dublin Core </a:t>
            </a:r>
            <a:r>
              <a:rPr lang="en-US" sz="2400" dirty="0" smtClean="0">
                <a:solidFill>
                  <a:srgbClr val="4D4D4D"/>
                </a:solidFill>
                <a:ea typeface="ＭＳ Ｐゴシック" pitchFamily="-80" charset="-128"/>
                <a:cs typeface="Arial" pitchFamily="34" charset="0"/>
                <a:sym typeface="Arial" pitchFamily="34" charset="0"/>
              </a:rPr>
              <a:t>(Documents </a:t>
            </a:r>
            <a:r>
              <a:rPr lang="en-US" sz="2400" dirty="0" smtClean="0">
                <a:solidFill>
                  <a:srgbClr val="4D4D4D"/>
                </a:solidFill>
                <a:ea typeface="ＭＳ Ｐゴシック" pitchFamily="-80" charset="-128"/>
                <a:cs typeface="Arial" pitchFamily="34" charset="0"/>
                <a:sym typeface="Arial" pitchFamily="34" charset="0"/>
              </a:rPr>
              <a:t>and resources)</a:t>
            </a:r>
          </a:p>
          <a:p>
            <a:pPr lvl="1"/>
            <a:r>
              <a:rPr lang="en-US" sz="2400" dirty="0" smtClean="0">
                <a:solidFill>
                  <a:srgbClr val="4D4D4D"/>
                </a:solidFill>
                <a:ea typeface="ＭＳ Ｐゴシック" pitchFamily="-80" charset="-128"/>
                <a:cs typeface="Arial" pitchFamily="34" charset="0"/>
                <a:sym typeface="Arial" pitchFamily="34" charset="0"/>
              </a:rPr>
              <a:t>Open Provenance Model (OPM) and extensions</a:t>
            </a:r>
          </a:p>
          <a:p>
            <a:pPr lvl="1"/>
            <a:r>
              <a:rPr lang="en-US" sz="2400" dirty="0" err="1" smtClean="0">
                <a:solidFill>
                  <a:srgbClr val="4D4D4D"/>
                </a:solidFill>
                <a:ea typeface="ＭＳ Ｐゴシック" pitchFamily="-80" charset="-128"/>
                <a:cs typeface="Arial" pitchFamily="34" charset="0"/>
                <a:sym typeface="Arial" pitchFamily="34" charset="0"/>
              </a:rPr>
              <a:t>Provenir</a:t>
            </a:r>
            <a:r>
              <a:rPr lang="en-US" sz="2400" dirty="0" smtClean="0">
                <a:solidFill>
                  <a:srgbClr val="4D4D4D"/>
                </a:solidFill>
                <a:ea typeface="ＭＳ Ｐゴシック" pitchFamily="-80" charset="-128"/>
                <a:cs typeface="Arial" pitchFamily="34" charset="0"/>
                <a:sym typeface="Arial" pitchFamily="34" charset="0"/>
              </a:rPr>
              <a:t> ontology </a:t>
            </a:r>
            <a:r>
              <a:rPr lang="en-US" sz="2400" dirty="0" smtClean="0">
                <a:solidFill>
                  <a:srgbClr val="4D4D4D"/>
                </a:solidFill>
                <a:ea typeface="ＭＳ Ｐゴシック" pitchFamily="-80" charset="-128"/>
                <a:cs typeface="Arial" pitchFamily="34" charset="0"/>
                <a:sym typeface="Arial" pitchFamily="34" charset="0"/>
              </a:rPr>
              <a:t>(Sensor </a:t>
            </a:r>
            <a:r>
              <a:rPr lang="en-US" sz="2400" dirty="0" smtClean="0">
                <a:solidFill>
                  <a:srgbClr val="4D4D4D"/>
                </a:solidFill>
                <a:ea typeface="ＭＳ Ｐゴシック" pitchFamily="-80" charset="-128"/>
                <a:cs typeface="Arial" pitchFamily="34" charset="0"/>
                <a:sym typeface="Arial" pitchFamily="34" charset="0"/>
              </a:rPr>
              <a:t>networks)</a:t>
            </a:r>
          </a:p>
          <a:p>
            <a:pPr lvl="1"/>
            <a:r>
              <a:rPr lang="en-US" sz="2400" dirty="0" smtClean="0">
                <a:solidFill>
                  <a:srgbClr val="4D4D4D"/>
                </a:solidFill>
                <a:ea typeface="ＭＳ Ｐゴシック" pitchFamily="-80" charset="-128"/>
                <a:cs typeface="Arial" pitchFamily="34" charset="0"/>
                <a:sym typeface="Arial" pitchFamily="34" charset="0"/>
              </a:rPr>
              <a:t>Provenance vocabulary (Linked Data)</a:t>
            </a:r>
          </a:p>
          <a:p>
            <a:pPr lvl="1"/>
            <a:r>
              <a:rPr lang="en-US" sz="2400" dirty="0" smtClean="0">
                <a:solidFill>
                  <a:srgbClr val="4D4D4D"/>
                </a:solidFill>
                <a:ea typeface="ＭＳ Ｐゴシック" pitchFamily="-80" charset="-128"/>
                <a:cs typeface="Arial" pitchFamily="34" charset="0"/>
                <a:sym typeface="Arial" pitchFamily="34" charset="0"/>
              </a:rPr>
              <a:t>SWAN provenance ontology (</a:t>
            </a:r>
            <a:r>
              <a:rPr lang="es-ES" sz="2400" dirty="0" err="1" smtClean="0">
                <a:solidFill>
                  <a:srgbClr val="4D4D4D"/>
                </a:solidFill>
                <a:ea typeface="ＭＳ Ｐゴシック" pitchFamily="-80" charset="-128"/>
                <a:cs typeface="Arial" pitchFamily="34" charset="0"/>
                <a:sym typeface="Arial" pitchFamily="34" charset="0"/>
              </a:rPr>
              <a:t>Neuromedicine</a:t>
            </a:r>
            <a:r>
              <a:rPr lang="es-ES" sz="2400" b="1" dirty="0" smtClean="0"/>
              <a:t> </a:t>
            </a:r>
            <a:r>
              <a:rPr lang="en-US" sz="2400" dirty="0" smtClean="0">
                <a:solidFill>
                  <a:srgbClr val="4D4D4D"/>
                </a:solidFill>
                <a:ea typeface="ＭＳ Ｐゴシック" pitchFamily="-80" charset="-128"/>
                <a:cs typeface="Arial" pitchFamily="34" charset="0"/>
                <a:sym typeface="Arial" pitchFamily="34" charset="0"/>
              </a:rPr>
              <a:t>resources)</a:t>
            </a:r>
          </a:p>
          <a:p>
            <a:pPr lvl="1"/>
            <a:r>
              <a:rPr lang="en-US" sz="2400" dirty="0" smtClean="0">
                <a:solidFill>
                  <a:srgbClr val="4D4D4D"/>
                </a:solidFill>
                <a:ea typeface="ＭＳ Ｐゴシック" pitchFamily="-80" charset="-128"/>
                <a:cs typeface="Arial" pitchFamily="34" charset="0"/>
                <a:sym typeface="Arial" pitchFamily="34" charset="0"/>
              </a:rPr>
              <a:t>SIOC </a:t>
            </a:r>
            <a:r>
              <a:rPr lang="en-US" sz="2400" dirty="0" smtClean="0">
                <a:solidFill>
                  <a:srgbClr val="4D4D4D"/>
                </a:solidFill>
                <a:ea typeface="ＭＳ Ｐゴシック" pitchFamily="-80" charset="-128"/>
                <a:cs typeface="Arial" pitchFamily="34" charset="0"/>
                <a:sym typeface="Arial" pitchFamily="34" charset="0"/>
              </a:rPr>
              <a:t>(Online </a:t>
            </a:r>
            <a:r>
              <a:rPr lang="en-US" sz="2400" dirty="0" smtClean="0">
                <a:solidFill>
                  <a:srgbClr val="4D4D4D"/>
                </a:solidFill>
                <a:ea typeface="ＭＳ Ｐゴシック" pitchFamily="-80" charset="-128"/>
                <a:cs typeface="Arial" pitchFamily="34" charset="0"/>
                <a:sym typeface="Arial" pitchFamily="34" charset="0"/>
              </a:rPr>
              <a:t>blogs and forums)</a:t>
            </a:r>
          </a:p>
          <a:p>
            <a:pPr lvl="1"/>
            <a:r>
              <a:rPr lang="en-US" sz="2400" dirty="0" smtClean="0">
                <a:solidFill>
                  <a:srgbClr val="4D4D4D"/>
                </a:solidFill>
                <a:ea typeface="ＭＳ Ｐゴシック" pitchFamily="-80" charset="-128"/>
                <a:cs typeface="Arial" pitchFamily="34" charset="0"/>
                <a:sym typeface="Arial" pitchFamily="34" charset="0"/>
              </a:rPr>
              <a:t>VOID </a:t>
            </a:r>
            <a:r>
              <a:rPr lang="en-US" sz="2400" dirty="0" smtClean="0">
                <a:solidFill>
                  <a:srgbClr val="4D4D4D"/>
                </a:solidFill>
                <a:ea typeface="ＭＳ Ｐゴシック" pitchFamily="-80" charset="-128"/>
                <a:cs typeface="Arial" pitchFamily="34" charset="0"/>
                <a:sym typeface="Arial" pitchFamily="34" charset="0"/>
              </a:rPr>
              <a:t>(Datasets</a:t>
            </a:r>
            <a:r>
              <a:rPr lang="en-US" sz="2400" dirty="0" smtClean="0">
                <a:solidFill>
                  <a:srgbClr val="4D4D4D"/>
                </a:solidFill>
                <a:ea typeface="ＭＳ Ｐゴシック" pitchFamily="-80" charset="-128"/>
                <a:cs typeface="Arial" pitchFamily="34" charset="0"/>
                <a:sym typeface="Arial" pitchFamily="34" charset="0"/>
              </a:rPr>
              <a:t>)</a:t>
            </a:r>
          </a:p>
          <a:p>
            <a:pPr lvl="1"/>
            <a:r>
              <a:rPr lang="en-US" sz="2400" dirty="0" smtClean="0">
                <a:solidFill>
                  <a:srgbClr val="4D4D4D"/>
                </a:solidFill>
                <a:ea typeface="ＭＳ Ｐゴシック" pitchFamily="-80" charset="-128"/>
                <a:cs typeface="Arial" pitchFamily="34" charset="0"/>
                <a:sym typeface="Arial" pitchFamily="34" charset="0"/>
              </a:rPr>
              <a:t>etc.</a:t>
            </a:r>
          </a:p>
          <a:p>
            <a:pPr lvl="1"/>
            <a:endParaRPr lang="en-US" dirty="0"/>
          </a:p>
        </p:txBody>
      </p:sp>
      <p:pic>
        <p:nvPicPr>
          <p:cNvPr id="2050" name="Picture 2" descr="http://openprovenance.org/images/opm-logo.png"/>
          <p:cNvPicPr>
            <a:picLocks noChangeAspect="1" noChangeArrowheads="1"/>
          </p:cNvPicPr>
          <p:nvPr/>
        </p:nvPicPr>
        <p:blipFill>
          <a:blip r:embed="rId7" cstate="print"/>
          <a:srcRect/>
          <a:stretch>
            <a:fillRect/>
          </a:stretch>
        </p:blipFill>
        <p:spPr bwMode="auto">
          <a:xfrm>
            <a:off x="1907704" y="5301208"/>
            <a:ext cx="2232248" cy="1185354"/>
          </a:xfrm>
          <a:prstGeom prst="rect">
            <a:avLst/>
          </a:prstGeom>
          <a:noFill/>
        </p:spPr>
      </p:pic>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8" name="Picture 10" descr="http://www.ecured.cu/images/a/a1/Dublin_Core.png"/>
          <p:cNvPicPr>
            <a:picLocks noChangeAspect="1" noChangeArrowheads="1"/>
          </p:cNvPicPr>
          <p:nvPr/>
        </p:nvPicPr>
        <p:blipFill>
          <a:blip r:embed="rId8" cstate="print"/>
          <a:srcRect/>
          <a:stretch>
            <a:fillRect/>
          </a:stretch>
        </p:blipFill>
        <p:spPr bwMode="auto">
          <a:xfrm>
            <a:off x="4644008" y="5373216"/>
            <a:ext cx="1638300" cy="1190625"/>
          </a:xfrm>
          <a:prstGeom prst="rect">
            <a:avLst/>
          </a:prstGeom>
          <a:noFill/>
        </p:spPr>
      </p:pic>
      <p:pic>
        <p:nvPicPr>
          <p:cNvPr id="2052" name="Picture 4" descr="http://upload.wikimedia.org/wikipedia/commons/thumb/7/7f/Sioc-logo.svg/316px-Sioc-logo.svg.png"/>
          <p:cNvPicPr>
            <a:picLocks noChangeAspect="1" noChangeArrowheads="1"/>
          </p:cNvPicPr>
          <p:nvPr/>
        </p:nvPicPr>
        <p:blipFill>
          <a:blip r:embed="rId9" cstate="print"/>
          <a:srcRect/>
          <a:stretch>
            <a:fillRect/>
          </a:stretch>
        </p:blipFill>
        <p:spPr bwMode="auto">
          <a:xfrm>
            <a:off x="3635896" y="4509120"/>
            <a:ext cx="1408260" cy="1368152"/>
          </a:xfrm>
          <a:prstGeom prst="rect">
            <a:avLst/>
          </a:prstGeom>
          <a:noFill/>
        </p:spPr>
      </p:pic>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2" name="21 CuadroTexto"/>
          <p:cNvSpPr txBox="1"/>
          <p:nvPr/>
        </p:nvSpPr>
        <p:spPr>
          <a:xfrm>
            <a:off x="7020272" y="5222810"/>
            <a:ext cx="1008112" cy="1446550"/>
          </a:xfrm>
          <a:prstGeom prst="rect">
            <a:avLst/>
          </a:prstGeom>
          <a:noFill/>
        </p:spPr>
        <p:txBody>
          <a:bodyPr wrap="square" rtlCol="0">
            <a:spAutoFit/>
          </a:bodyPr>
          <a:lstStyle/>
          <a:p>
            <a:r>
              <a:rPr lang="es-ES" sz="8800" dirty="0" smtClean="0"/>
              <a:t>…</a:t>
            </a:r>
            <a:endParaRPr lang="es-ES" sz="8800" dirty="0"/>
          </a:p>
        </p:txBody>
      </p:sp>
      <p:sp>
        <p:nvSpPr>
          <p:cNvPr id="23" name="22 Marcador de número de diapositiva"/>
          <p:cNvSpPr>
            <a:spLocks noGrp="1"/>
          </p:cNvSpPr>
          <p:nvPr>
            <p:ph type="sldNum" sz="quarter" idx="12"/>
          </p:nvPr>
        </p:nvSpPr>
        <p:spPr/>
        <p:txBody>
          <a:bodyPr/>
          <a:lstStyle/>
          <a:p>
            <a:fld id="{132FADFE-3B8F-471C-ABF0-DBC7717ECBBC}" type="slidenum">
              <a:rPr lang="es-ES" smtClean="0"/>
              <a:pPr/>
              <a:t>12</a:t>
            </a:fld>
            <a:endParaRPr lang="es-ES"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Qualifying terms: Qualified relationships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1" name="10 Rectángulo"/>
          <p:cNvSpPr/>
          <p:nvPr/>
        </p:nvSpPr>
        <p:spPr>
          <a:xfrm>
            <a:off x="395536" y="1052736"/>
            <a:ext cx="8208912" cy="5139869"/>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following starting point relationships and expanded terms relationships have qualified versions:</a:t>
            </a:r>
          </a:p>
          <a:p>
            <a:pPr lvl="1">
              <a:buFont typeface="Arial" pitchFamily="34" charset="0"/>
              <a:buChar char="•"/>
            </a:pPr>
            <a:r>
              <a:rPr lang="en-US" sz="2000" b="1" dirty="0" smtClean="0">
                <a:solidFill>
                  <a:srgbClr val="4D4D4D"/>
                </a:solidFill>
                <a:ea typeface="ＭＳ Ｐゴシック" pitchFamily="-80" charset="-128"/>
                <a:cs typeface="Arial" pitchFamily="34" charset="0"/>
                <a:sym typeface="Arial" pitchFamily="34" charset="0"/>
              </a:rPr>
              <a:t>Usage  (used)</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Generation (</a:t>
            </a:r>
            <a:r>
              <a:rPr lang="en-US" sz="2000" dirty="0" err="1" smtClean="0">
                <a:solidFill>
                  <a:srgbClr val="4D4D4D"/>
                </a:solidFill>
                <a:ea typeface="ＭＳ Ｐゴシック" pitchFamily="-80" charset="-128"/>
                <a:cs typeface="Arial" pitchFamily="34" charset="0"/>
                <a:sym typeface="Arial" pitchFamily="34" charset="0"/>
              </a:rPr>
              <a:t>wasGeneratedBy</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Association (</a:t>
            </a:r>
            <a:r>
              <a:rPr lang="en-US" sz="2000" dirty="0" err="1" smtClean="0">
                <a:solidFill>
                  <a:srgbClr val="4D4D4D"/>
                </a:solidFill>
                <a:ea typeface="ＭＳ Ｐゴシック" pitchFamily="-80" charset="-128"/>
                <a:cs typeface="Arial" pitchFamily="34" charset="0"/>
                <a:sym typeface="Arial" pitchFamily="34" charset="0"/>
              </a:rPr>
              <a:t>wasAssociatedWith</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Derivation (</a:t>
            </a:r>
            <a:r>
              <a:rPr lang="en-US" sz="2000" dirty="0" err="1" smtClean="0">
                <a:solidFill>
                  <a:srgbClr val="4D4D4D"/>
                </a:solidFill>
                <a:ea typeface="ＭＳ Ｐゴシック" pitchFamily="-80" charset="-128"/>
                <a:cs typeface="Arial" pitchFamily="34" charset="0"/>
                <a:sym typeface="Arial" pitchFamily="34" charset="0"/>
              </a:rPr>
              <a:t>wasDerivedFrom</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Quotation (</a:t>
            </a:r>
            <a:r>
              <a:rPr lang="en-US" sz="2000" dirty="0" err="1" smtClean="0">
                <a:solidFill>
                  <a:srgbClr val="4D4D4D"/>
                </a:solidFill>
                <a:ea typeface="ＭＳ Ｐゴシック" pitchFamily="-80" charset="-128"/>
                <a:cs typeface="Arial" pitchFamily="34" charset="0"/>
                <a:sym typeface="Arial" pitchFamily="34" charset="0"/>
              </a:rPr>
              <a:t>wasQuotedFrom</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Revision (</a:t>
            </a:r>
            <a:r>
              <a:rPr lang="en-US" sz="2000" dirty="0" err="1" smtClean="0">
                <a:solidFill>
                  <a:srgbClr val="4D4D4D"/>
                </a:solidFill>
                <a:ea typeface="ＭＳ Ｐゴシック" pitchFamily="-80" charset="-128"/>
                <a:cs typeface="Arial" pitchFamily="34" charset="0"/>
                <a:sym typeface="Arial" pitchFamily="34" charset="0"/>
              </a:rPr>
              <a:t>wasRevisionOf</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err="1" smtClean="0">
                <a:solidFill>
                  <a:srgbClr val="4D4D4D"/>
                </a:solidFill>
                <a:ea typeface="ＭＳ Ｐゴシック" pitchFamily="-80" charset="-128"/>
                <a:cs typeface="Arial" pitchFamily="34" charset="0"/>
                <a:sym typeface="Arial" pitchFamily="34" charset="0"/>
              </a:rPr>
              <a:t>PrimarySource</a:t>
            </a:r>
            <a:r>
              <a:rPr lang="en-US" sz="2000" dirty="0" smtClean="0">
                <a:solidFill>
                  <a:srgbClr val="4D4D4D"/>
                </a:solidFill>
                <a:ea typeface="ＭＳ Ｐゴシック" pitchFamily="-80" charset="-128"/>
                <a:cs typeface="Arial" pitchFamily="34" charset="0"/>
                <a:sym typeface="Arial" pitchFamily="34" charset="0"/>
              </a:rPr>
              <a:t> (</a:t>
            </a:r>
            <a:r>
              <a:rPr lang="en-US" sz="2000" dirty="0" err="1" smtClean="0">
                <a:solidFill>
                  <a:srgbClr val="4D4D4D"/>
                </a:solidFill>
                <a:ea typeface="ＭＳ Ｐゴシック" pitchFamily="-80" charset="-128"/>
                <a:cs typeface="Arial" pitchFamily="34" charset="0"/>
                <a:sym typeface="Arial" pitchFamily="34" charset="0"/>
              </a:rPr>
              <a:t>hadPrimarySource</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Influence (</a:t>
            </a:r>
            <a:r>
              <a:rPr lang="en-US" sz="2000" dirty="0" err="1" smtClean="0">
                <a:solidFill>
                  <a:srgbClr val="4D4D4D"/>
                </a:solidFill>
                <a:ea typeface="ＭＳ Ｐゴシック" pitchFamily="-80" charset="-128"/>
                <a:cs typeface="Arial" pitchFamily="34" charset="0"/>
                <a:sym typeface="Arial" pitchFamily="34" charset="0"/>
              </a:rPr>
              <a:t>wasInfluencedBy</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Start (</a:t>
            </a:r>
            <a:r>
              <a:rPr lang="en-US" sz="2000" dirty="0" err="1" smtClean="0">
                <a:solidFill>
                  <a:srgbClr val="4D4D4D"/>
                </a:solidFill>
                <a:ea typeface="ＭＳ Ｐゴシック" pitchFamily="-80" charset="-128"/>
                <a:cs typeface="Arial" pitchFamily="34" charset="0"/>
                <a:sym typeface="Arial" pitchFamily="34" charset="0"/>
              </a:rPr>
              <a:t>wasStartedBy</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End (</a:t>
            </a:r>
            <a:r>
              <a:rPr lang="en-US" sz="2000" dirty="0" err="1" smtClean="0">
                <a:solidFill>
                  <a:srgbClr val="4D4D4D"/>
                </a:solidFill>
                <a:ea typeface="ＭＳ Ｐゴシック" pitchFamily="-80" charset="-128"/>
                <a:cs typeface="Arial" pitchFamily="34" charset="0"/>
                <a:sym typeface="Arial" pitchFamily="34" charset="0"/>
              </a:rPr>
              <a:t>wasEndedBy</a:t>
            </a:r>
            <a:r>
              <a:rPr lang="en-US" sz="2000" dirty="0" smtClean="0">
                <a:solidFill>
                  <a:srgbClr val="4D4D4D"/>
                </a:solidFill>
                <a:ea typeface="ＭＳ Ｐゴシック" pitchFamily="-80" charset="-128"/>
                <a:cs typeface="Arial" pitchFamily="34" charset="0"/>
                <a:sym typeface="Arial" pitchFamily="34" charset="0"/>
              </a:rPr>
              <a:t>) </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Communication (</a:t>
            </a:r>
            <a:r>
              <a:rPr lang="en-US" sz="2000" dirty="0" err="1" smtClean="0">
                <a:solidFill>
                  <a:srgbClr val="4D4D4D"/>
                </a:solidFill>
                <a:ea typeface="ＭＳ Ｐゴシック" pitchFamily="-80" charset="-128"/>
                <a:cs typeface="Arial" pitchFamily="34" charset="0"/>
                <a:sym typeface="Arial" pitchFamily="34" charset="0"/>
              </a:rPr>
              <a:t>wasInformedBy</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Invalidation (</a:t>
            </a:r>
            <a:r>
              <a:rPr lang="en-US" sz="2000" dirty="0" err="1" smtClean="0">
                <a:solidFill>
                  <a:srgbClr val="4D4D4D"/>
                </a:solidFill>
                <a:ea typeface="ＭＳ Ｐゴシック" pitchFamily="-80" charset="-128"/>
                <a:cs typeface="Arial" pitchFamily="34" charset="0"/>
                <a:sym typeface="Arial" pitchFamily="34" charset="0"/>
              </a:rPr>
              <a:t>wasInvalidatedBy</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Attribution (</a:t>
            </a:r>
            <a:r>
              <a:rPr lang="en-US" sz="2000" dirty="0" err="1" smtClean="0">
                <a:solidFill>
                  <a:srgbClr val="4D4D4D"/>
                </a:solidFill>
                <a:ea typeface="ＭＳ Ｐゴシック" pitchFamily="-80" charset="-128"/>
                <a:cs typeface="Arial" pitchFamily="34" charset="0"/>
                <a:sym typeface="Arial" pitchFamily="34" charset="0"/>
              </a:rPr>
              <a:t>wasAttributedTo</a:t>
            </a:r>
            <a:r>
              <a:rPr lang="en-US" sz="2000" dirty="0" smtClean="0">
                <a:solidFill>
                  <a:srgbClr val="4D4D4D"/>
                </a:solidFill>
                <a:ea typeface="ＭＳ Ｐゴシック" pitchFamily="-80" charset="-128"/>
                <a:cs typeface="Arial" pitchFamily="34" charset="0"/>
                <a:sym typeface="Arial" pitchFamily="34" charset="0"/>
              </a:rPr>
              <a:t>)</a:t>
            </a:r>
          </a:p>
          <a:p>
            <a:pPr lvl="1">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Delegation (</a:t>
            </a:r>
            <a:r>
              <a:rPr lang="en-US" sz="2000" dirty="0" err="1" smtClean="0">
                <a:solidFill>
                  <a:srgbClr val="4D4D4D"/>
                </a:solidFill>
                <a:ea typeface="ＭＳ Ｐゴシック" pitchFamily="-80" charset="-128"/>
                <a:cs typeface="Arial" pitchFamily="34" charset="0"/>
                <a:sym typeface="Arial" pitchFamily="34" charset="0"/>
              </a:rPr>
              <a:t>actedOnBehalfOf</a:t>
            </a:r>
            <a:r>
              <a:rPr lang="en-US" sz="2000" dirty="0" smtClean="0">
                <a:solidFill>
                  <a:srgbClr val="4D4D4D"/>
                </a:solidFill>
                <a:ea typeface="ＭＳ Ｐゴシック" pitchFamily="-80" charset="-128"/>
                <a:cs typeface="Arial" pitchFamily="34" charset="0"/>
                <a:sym typeface="Arial" pitchFamily="34" charset="0"/>
              </a:rPr>
              <a:t>)</a:t>
            </a:r>
          </a:p>
        </p:txBody>
      </p:sp>
      <p:grpSp>
        <p:nvGrpSpPr>
          <p:cNvPr id="29" name="28 Grupo"/>
          <p:cNvGrpSpPr/>
          <p:nvPr/>
        </p:nvGrpSpPr>
        <p:grpSpPr>
          <a:xfrm>
            <a:off x="4355976" y="2852936"/>
            <a:ext cx="4680520" cy="2415615"/>
            <a:chOff x="680139" y="1844824"/>
            <a:chExt cx="7132221" cy="4151838"/>
          </a:xfrm>
        </p:grpSpPr>
        <p:sp>
          <p:nvSpPr>
            <p:cNvPr id="12" name="Oval 9"/>
            <p:cNvSpPr/>
            <p:nvPr/>
          </p:nvSpPr>
          <p:spPr>
            <a:xfrm>
              <a:off x="680139" y="1844824"/>
              <a:ext cx="2304256" cy="903647"/>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050" dirty="0" smtClean="0">
                  <a:latin typeface="Arial" pitchFamily="18"/>
                  <a:ea typeface="Andale Sans UI" pitchFamily="2"/>
                  <a:cs typeface="Tahoma" pitchFamily="2"/>
                </a:rPr>
                <a:t>Stair way to heaven</a:t>
              </a:r>
              <a:br>
                <a:rPr lang="en-GB" sz="1050" dirty="0" smtClean="0">
                  <a:latin typeface="Arial" pitchFamily="18"/>
                  <a:ea typeface="Andale Sans UI" pitchFamily="2"/>
                  <a:cs typeface="Tahoma" pitchFamily="2"/>
                </a:rPr>
              </a:br>
              <a:r>
                <a:rPr lang="en-GB" sz="1050" dirty="0" smtClean="0">
                  <a:latin typeface="Arial" pitchFamily="18"/>
                  <a:ea typeface="Andale Sans UI" pitchFamily="2"/>
                  <a:cs typeface="Tahoma" pitchFamily="2"/>
                </a:rPr>
                <a:t>(</a:t>
              </a:r>
              <a:r>
                <a:rPr lang="en-GB" sz="1050" dirty="0" err="1" smtClean="0">
                  <a:latin typeface="Arial" pitchFamily="18"/>
                  <a:ea typeface="Andale Sans UI" pitchFamily="2"/>
                  <a:cs typeface="Tahoma" pitchFamily="2"/>
                </a:rPr>
                <a:t>MusicalWork</a:t>
              </a:r>
              <a:r>
                <a:rPr lang="en-GB" sz="1050" dirty="0" smtClean="0">
                  <a:latin typeface="Arial" pitchFamily="18"/>
                  <a:ea typeface="Andale Sans UI" pitchFamily="2"/>
                  <a:cs typeface="Tahoma" pitchFamily="2"/>
                </a:rPr>
                <a:t>)</a:t>
              </a:r>
              <a:endParaRPr lang="en-US" sz="1050" dirty="0">
                <a:solidFill>
                  <a:schemeClr val="tx1"/>
                </a:solidFill>
              </a:endParaRPr>
            </a:p>
          </p:txBody>
        </p:sp>
        <p:sp>
          <p:nvSpPr>
            <p:cNvPr id="13" name="Rectangle 1"/>
            <p:cNvSpPr/>
            <p:nvPr/>
          </p:nvSpPr>
          <p:spPr>
            <a:xfrm>
              <a:off x="1072636" y="501317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Towson-March1988</a:t>
              </a:r>
              <a:endParaRPr lang="en-US" sz="1200" dirty="0"/>
            </a:p>
          </p:txBody>
        </p:sp>
        <p:sp>
          <p:nvSpPr>
            <p:cNvPr id="14" name="13 CuadroTexto"/>
            <p:cNvSpPr txBox="1"/>
            <p:nvPr/>
          </p:nvSpPr>
          <p:spPr>
            <a:xfrm>
              <a:off x="1763688" y="3569543"/>
              <a:ext cx="2016224" cy="476092"/>
            </a:xfrm>
            <a:prstGeom prst="rect">
              <a:avLst/>
            </a:prstGeom>
            <a:noFill/>
          </p:spPr>
          <p:txBody>
            <a:bodyPr wrap="square" rtlCol="0">
              <a:spAutoFit/>
            </a:bodyPr>
            <a:lstStyle/>
            <a:p>
              <a:r>
                <a:rPr lang="es-ES" sz="1200" dirty="0" err="1" smtClean="0"/>
                <a:t>prov:used</a:t>
              </a:r>
              <a:endParaRPr lang="es-ES" sz="1200" dirty="0"/>
            </a:p>
          </p:txBody>
        </p:sp>
        <p:cxnSp>
          <p:nvCxnSpPr>
            <p:cNvPr id="15" name="14 Conector recto de flecha"/>
            <p:cNvCxnSpPr>
              <a:stCxn id="13" idx="0"/>
              <a:endCxn id="12" idx="4"/>
            </p:cNvCxnSpPr>
            <p:nvPr/>
          </p:nvCxnSpPr>
          <p:spPr>
            <a:xfrm flipV="1">
              <a:off x="1828720" y="2748471"/>
              <a:ext cx="3547" cy="22647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15 Rectángulo redondeado"/>
            <p:cNvSpPr/>
            <p:nvPr/>
          </p:nvSpPr>
          <p:spPr>
            <a:xfrm>
              <a:off x="3131840" y="3260303"/>
              <a:ext cx="1872208" cy="720080"/>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err="1" smtClean="0">
                  <a:solidFill>
                    <a:schemeClr val="tx1"/>
                  </a:solidFill>
                </a:rPr>
                <a:t>Usage</a:t>
              </a:r>
              <a:endParaRPr lang="es-ES" sz="1200" dirty="0">
                <a:solidFill>
                  <a:schemeClr val="tx1"/>
                </a:solidFill>
              </a:endParaRPr>
            </a:p>
          </p:txBody>
        </p:sp>
        <p:cxnSp>
          <p:nvCxnSpPr>
            <p:cNvPr id="18" name="17 Conector recto de flecha"/>
            <p:cNvCxnSpPr>
              <a:stCxn id="13" idx="3"/>
              <a:endCxn id="16" idx="2"/>
            </p:cNvCxnSpPr>
            <p:nvPr/>
          </p:nvCxnSpPr>
          <p:spPr>
            <a:xfrm flipV="1">
              <a:off x="2584804" y="3980383"/>
              <a:ext cx="1483140" cy="1320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18 Conector recto de flecha"/>
            <p:cNvCxnSpPr>
              <a:stCxn id="16" idx="0"/>
              <a:endCxn id="12" idx="6"/>
            </p:cNvCxnSpPr>
            <p:nvPr/>
          </p:nvCxnSpPr>
          <p:spPr>
            <a:xfrm flipH="1" flipV="1">
              <a:off x="2984395" y="2296647"/>
              <a:ext cx="1083550" cy="963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Oval 9"/>
            <p:cNvSpPr/>
            <p:nvPr/>
          </p:nvSpPr>
          <p:spPr>
            <a:xfrm>
              <a:off x="5724128" y="2540223"/>
              <a:ext cx="2088232"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000" dirty="0" smtClean="0">
                  <a:latin typeface="Arial" pitchFamily="18"/>
                  <a:ea typeface="Andale Sans UI" pitchFamily="2"/>
                  <a:cs typeface="Tahoma" pitchFamily="2"/>
                </a:rPr>
                <a:t>“</a:t>
              </a:r>
              <a:r>
                <a:rPr lang="es-ES" sz="1000" dirty="0" smtClean="0"/>
                <a:t>1988</a:t>
              </a:r>
              <a:r>
                <a:rPr lang="en-GB" sz="1000" dirty="0" smtClean="0">
                  <a:latin typeface="Arial" pitchFamily="18"/>
                  <a:ea typeface="Andale Sans UI" pitchFamily="2"/>
                  <a:cs typeface="Tahoma" pitchFamily="2"/>
                </a:rPr>
                <a:t>”</a:t>
              </a:r>
              <a:endParaRPr lang="en-US" sz="1000" dirty="0">
                <a:solidFill>
                  <a:schemeClr val="tx1"/>
                </a:solidFill>
              </a:endParaRPr>
            </a:p>
          </p:txBody>
        </p:sp>
        <p:sp>
          <p:nvSpPr>
            <p:cNvPr id="21" name="Oval 9"/>
            <p:cNvSpPr/>
            <p:nvPr/>
          </p:nvSpPr>
          <p:spPr>
            <a:xfrm>
              <a:off x="5868144" y="4268415"/>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050" dirty="0" smtClean="0">
                  <a:latin typeface="Arial" pitchFamily="18"/>
                  <a:cs typeface="Tahoma" pitchFamily="2"/>
                </a:rPr>
                <a:t>Towson</a:t>
              </a:r>
              <a:endParaRPr lang="en-US" sz="1050" dirty="0">
                <a:solidFill>
                  <a:schemeClr val="tx1"/>
                </a:solidFill>
              </a:endParaRPr>
            </a:p>
          </p:txBody>
        </p:sp>
        <p:cxnSp>
          <p:nvCxnSpPr>
            <p:cNvPr id="22" name="21 Conector recto de flecha"/>
            <p:cNvCxnSpPr>
              <a:stCxn id="16" idx="3"/>
            </p:cNvCxnSpPr>
            <p:nvPr/>
          </p:nvCxnSpPr>
          <p:spPr>
            <a:xfrm>
              <a:off x="5004048" y="3620343"/>
              <a:ext cx="93610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a:stCxn id="16" idx="3"/>
              <a:endCxn id="20" idx="2"/>
            </p:cNvCxnSpPr>
            <p:nvPr/>
          </p:nvCxnSpPr>
          <p:spPr>
            <a:xfrm flipV="1">
              <a:off x="5004048" y="2828255"/>
              <a:ext cx="72008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23 CuadroTexto"/>
            <p:cNvSpPr txBox="1"/>
            <p:nvPr/>
          </p:nvSpPr>
          <p:spPr>
            <a:xfrm>
              <a:off x="2771799" y="4366845"/>
              <a:ext cx="2187671" cy="476092"/>
            </a:xfrm>
            <a:prstGeom prst="rect">
              <a:avLst/>
            </a:prstGeom>
            <a:noFill/>
          </p:spPr>
          <p:txBody>
            <a:bodyPr wrap="square" rtlCol="0">
              <a:spAutoFit/>
            </a:bodyPr>
            <a:lstStyle/>
            <a:p>
              <a:r>
                <a:rPr lang="es-ES" sz="1200" dirty="0" err="1" smtClean="0">
                  <a:solidFill>
                    <a:schemeClr val="accent3">
                      <a:lumMod val="75000"/>
                    </a:schemeClr>
                  </a:solidFill>
                </a:rPr>
                <a:t>prov:qualifiedUsage</a:t>
              </a:r>
              <a:endParaRPr lang="es-ES" sz="1200" dirty="0">
                <a:solidFill>
                  <a:schemeClr val="accent3">
                    <a:lumMod val="75000"/>
                  </a:schemeClr>
                </a:solidFill>
              </a:endParaRPr>
            </a:p>
          </p:txBody>
        </p:sp>
        <p:sp>
          <p:nvSpPr>
            <p:cNvPr id="25" name="24 CuadroTexto"/>
            <p:cNvSpPr txBox="1"/>
            <p:nvPr/>
          </p:nvSpPr>
          <p:spPr>
            <a:xfrm>
              <a:off x="3059833" y="2392421"/>
              <a:ext cx="2016224" cy="476092"/>
            </a:xfrm>
            <a:prstGeom prst="rect">
              <a:avLst/>
            </a:prstGeom>
            <a:noFill/>
          </p:spPr>
          <p:txBody>
            <a:bodyPr wrap="square" rtlCol="0">
              <a:spAutoFit/>
            </a:bodyPr>
            <a:lstStyle/>
            <a:p>
              <a:r>
                <a:rPr lang="es-ES" sz="1200" dirty="0" err="1" smtClean="0">
                  <a:solidFill>
                    <a:schemeClr val="accent3">
                      <a:lumMod val="75000"/>
                    </a:schemeClr>
                  </a:solidFill>
                </a:rPr>
                <a:t>prov:entity</a:t>
              </a:r>
              <a:endParaRPr lang="es-ES" sz="1200" dirty="0">
                <a:solidFill>
                  <a:schemeClr val="accent3">
                    <a:lumMod val="75000"/>
                  </a:schemeClr>
                </a:solidFill>
              </a:endParaRPr>
            </a:p>
          </p:txBody>
        </p:sp>
        <p:sp>
          <p:nvSpPr>
            <p:cNvPr id="26" name="25 CuadroTexto"/>
            <p:cNvSpPr txBox="1"/>
            <p:nvPr/>
          </p:nvSpPr>
          <p:spPr>
            <a:xfrm>
              <a:off x="5364089" y="3142709"/>
              <a:ext cx="2016224" cy="476092"/>
            </a:xfrm>
            <a:prstGeom prst="rect">
              <a:avLst/>
            </a:prstGeom>
            <a:noFill/>
          </p:spPr>
          <p:txBody>
            <a:bodyPr wrap="square" rtlCol="0">
              <a:spAutoFit/>
            </a:bodyPr>
            <a:lstStyle/>
            <a:p>
              <a:r>
                <a:rPr lang="es-ES" sz="1200" dirty="0" err="1" smtClean="0"/>
                <a:t>prov:atTime</a:t>
              </a:r>
              <a:endParaRPr lang="es-ES" sz="1200" dirty="0"/>
            </a:p>
          </p:txBody>
        </p:sp>
        <p:sp>
          <p:nvSpPr>
            <p:cNvPr id="27" name="26 CuadroTexto"/>
            <p:cNvSpPr txBox="1"/>
            <p:nvPr/>
          </p:nvSpPr>
          <p:spPr>
            <a:xfrm>
              <a:off x="5436096" y="3908374"/>
              <a:ext cx="2016224" cy="476092"/>
            </a:xfrm>
            <a:prstGeom prst="rect">
              <a:avLst/>
            </a:prstGeom>
            <a:noFill/>
          </p:spPr>
          <p:txBody>
            <a:bodyPr wrap="square" rtlCol="0">
              <a:spAutoFit/>
            </a:bodyPr>
            <a:lstStyle/>
            <a:p>
              <a:r>
                <a:rPr lang="es-ES" sz="1200" dirty="0" err="1" smtClean="0"/>
                <a:t>prov:atLocation</a:t>
              </a:r>
              <a:endParaRPr lang="es-ES" sz="1200" dirty="0"/>
            </a:p>
          </p:txBody>
        </p:sp>
        <p:sp>
          <p:nvSpPr>
            <p:cNvPr id="28" name="27 CuadroTexto"/>
            <p:cNvSpPr txBox="1"/>
            <p:nvPr/>
          </p:nvSpPr>
          <p:spPr>
            <a:xfrm>
              <a:off x="6012160" y="5097378"/>
              <a:ext cx="660011" cy="899284"/>
            </a:xfrm>
            <a:prstGeom prst="rect">
              <a:avLst/>
            </a:prstGeom>
            <a:noFill/>
          </p:spPr>
          <p:txBody>
            <a:bodyPr wrap="none" rtlCol="0">
              <a:spAutoFit/>
            </a:bodyPr>
            <a:lstStyle/>
            <a:p>
              <a:r>
                <a:rPr lang="es-ES" sz="2800" dirty="0" smtClean="0"/>
                <a:t>…</a:t>
              </a:r>
              <a:endParaRPr lang="es-ES" sz="2800" dirty="0"/>
            </a:p>
          </p:txBody>
        </p:sp>
      </p:grpSp>
      <p:sp>
        <p:nvSpPr>
          <p:cNvPr id="30" name="29 Marcador de número de diapositiva"/>
          <p:cNvSpPr>
            <a:spLocks noGrp="1"/>
          </p:cNvSpPr>
          <p:nvPr>
            <p:ph type="sldNum" sz="quarter" idx="12"/>
          </p:nvPr>
        </p:nvSpPr>
        <p:spPr/>
        <p:txBody>
          <a:bodyPr/>
          <a:lstStyle/>
          <a:p>
            <a:fld id="{132FADFE-3B8F-471C-ABF0-DBC7717ECBBC}" type="slidenum">
              <a:rPr lang="es-ES" smtClean="0"/>
              <a:pPr/>
              <a:t>120</a:t>
            </a:fld>
            <a:endParaRPr lang="es-E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Introduction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698012"/>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PROV-O: Summary</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121</a:t>
            </a:fld>
            <a:endParaRPr lang="es-E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3 main classes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43714" name="Picture 2"/>
          <p:cNvPicPr>
            <a:picLocks noChangeAspect="1" noChangeArrowheads="1"/>
          </p:cNvPicPr>
          <p:nvPr/>
        </p:nvPicPr>
        <p:blipFill>
          <a:blip r:embed="rId6" cstate="print"/>
          <a:srcRect l="45935" t="34453" r="32481" b="19282"/>
          <a:stretch>
            <a:fillRect/>
          </a:stretch>
        </p:blipFill>
        <p:spPr bwMode="auto">
          <a:xfrm>
            <a:off x="3851920" y="1052736"/>
            <a:ext cx="4320480" cy="5206732"/>
          </a:xfrm>
          <a:prstGeom prst="rect">
            <a:avLst/>
          </a:prstGeom>
          <a:noFill/>
          <a:ln w="9525">
            <a:noFill/>
            <a:miter lim="800000"/>
            <a:headEnd/>
            <a:tailEnd/>
          </a:ln>
        </p:spPr>
      </p:pic>
      <p:sp>
        <p:nvSpPr>
          <p:cNvPr id="13" name="Snip Same Side Corner Rectangle 11"/>
          <p:cNvSpPr/>
          <p:nvPr/>
        </p:nvSpPr>
        <p:spPr>
          <a:xfrm>
            <a:off x="1475656" y="1484784"/>
            <a:ext cx="1584176" cy="936104"/>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Agent</a:t>
            </a:r>
            <a:endParaRPr lang="en-US" sz="2000" dirty="0">
              <a:solidFill>
                <a:srgbClr val="000000"/>
              </a:solidFill>
            </a:endParaRPr>
          </a:p>
        </p:txBody>
      </p:sp>
      <p:sp>
        <p:nvSpPr>
          <p:cNvPr id="14" name="Rectangle 1"/>
          <p:cNvSpPr/>
          <p:nvPr/>
        </p:nvSpPr>
        <p:spPr>
          <a:xfrm>
            <a:off x="1475656" y="5085184"/>
            <a:ext cx="1656184" cy="792088"/>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Activity</a:t>
            </a:r>
            <a:endParaRPr lang="en-US" sz="2400" dirty="0"/>
          </a:p>
        </p:txBody>
      </p:sp>
      <p:sp>
        <p:nvSpPr>
          <p:cNvPr id="15" name="Oval 9"/>
          <p:cNvSpPr/>
          <p:nvPr/>
        </p:nvSpPr>
        <p:spPr>
          <a:xfrm>
            <a:off x="1475656" y="3068960"/>
            <a:ext cx="1512168" cy="957806"/>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2000" dirty="0" smtClean="0">
                <a:latin typeface="Arial" pitchFamily="18"/>
                <a:ea typeface="Andale Sans UI" pitchFamily="2"/>
                <a:cs typeface="Tahoma" pitchFamily="2"/>
              </a:rPr>
              <a:t>Entity</a:t>
            </a:r>
            <a:endParaRPr lang="en-US" sz="2000" dirty="0">
              <a:solidFill>
                <a:schemeClr val="tx1"/>
              </a:solidFill>
            </a:endParaRPr>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122</a:t>
            </a:fld>
            <a:endParaRPr lang="es-E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Relating the main 3 classes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44738" name="Picture 2"/>
          <p:cNvPicPr>
            <a:picLocks noChangeAspect="1" noChangeArrowheads="1"/>
          </p:cNvPicPr>
          <p:nvPr/>
        </p:nvPicPr>
        <p:blipFill>
          <a:blip r:embed="rId6" cstate="print"/>
          <a:srcRect l="50362" t="31125" r="25287" b="18672"/>
          <a:stretch>
            <a:fillRect/>
          </a:stretch>
        </p:blipFill>
        <p:spPr bwMode="auto">
          <a:xfrm>
            <a:off x="251520" y="1263850"/>
            <a:ext cx="4104456" cy="4757438"/>
          </a:xfrm>
          <a:prstGeom prst="rect">
            <a:avLst/>
          </a:prstGeom>
          <a:noFill/>
          <a:ln w="9525">
            <a:noFill/>
            <a:miter lim="800000"/>
            <a:headEnd/>
            <a:tailEnd/>
          </a:ln>
        </p:spPr>
      </p:pic>
      <p:pic>
        <p:nvPicPr>
          <p:cNvPr id="16" name="Picture 4"/>
          <p:cNvPicPr>
            <a:picLocks noChangeAspect="1"/>
          </p:cNvPicPr>
          <p:nvPr/>
        </p:nvPicPr>
        <p:blipFill>
          <a:blip r:embed="rId7" cstate="print"/>
          <a:stretch>
            <a:fillRect/>
          </a:stretch>
        </p:blipFill>
        <p:spPr>
          <a:xfrm>
            <a:off x="4673036" y="3717032"/>
            <a:ext cx="4392488" cy="2639432"/>
          </a:xfrm>
          <a:prstGeom prst="rect">
            <a:avLst/>
          </a:prstGeom>
        </p:spPr>
      </p:pic>
      <p:pic>
        <p:nvPicPr>
          <p:cNvPr id="18" name="Picture 1"/>
          <p:cNvPicPr>
            <a:picLocks noChangeAspect="1"/>
          </p:cNvPicPr>
          <p:nvPr/>
        </p:nvPicPr>
        <p:blipFill>
          <a:blip r:embed="rId8" cstate="print"/>
          <a:stretch>
            <a:fillRect/>
          </a:stretch>
        </p:blipFill>
        <p:spPr>
          <a:xfrm>
            <a:off x="4716016" y="1067250"/>
            <a:ext cx="4176464" cy="2355797"/>
          </a:xfrm>
          <a:prstGeom prst="rect">
            <a:avLst/>
          </a:prstGeom>
        </p:spPr>
      </p:pic>
      <p:sp>
        <p:nvSpPr>
          <p:cNvPr id="14" name="13 Marcador de número de diapositiva"/>
          <p:cNvSpPr>
            <a:spLocks noGrp="1"/>
          </p:cNvSpPr>
          <p:nvPr>
            <p:ph type="sldNum" sz="quarter" idx="12"/>
          </p:nvPr>
        </p:nvSpPr>
        <p:spPr/>
        <p:txBody>
          <a:bodyPr/>
          <a:lstStyle/>
          <a:p>
            <a:fld id="{132FADFE-3B8F-471C-ABF0-DBC7717ECBBC}" type="slidenum">
              <a:rPr lang="es-ES" smtClean="0"/>
              <a:pPr/>
              <a:t>123</a:t>
            </a:fld>
            <a:endParaRPr lang="es-E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Qualifying patterns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45762" name="Picture 2"/>
          <p:cNvPicPr>
            <a:picLocks noChangeAspect="1" noChangeArrowheads="1"/>
          </p:cNvPicPr>
          <p:nvPr/>
        </p:nvPicPr>
        <p:blipFill>
          <a:blip r:embed="rId6" cstate="print"/>
          <a:srcRect l="11069" t="23250" r="9790" b="13751"/>
          <a:stretch>
            <a:fillRect/>
          </a:stretch>
        </p:blipFill>
        <p:spPr bwMode="auto">
          <a:xfrm>
            <a:off x="0" y="1352804"/>
            <a:ext cx="9144000" cy="4092420"/>
          </a:xfrm>
          <a:prstGeom prst="rect">
            <a:avLst/>
          </a:prstGeom>
          <a:noFill/>
          <a:ln w="9525">
            <a:noFill/>
            <a:miter lim="800000"/>
            <a:headEnd/>
            <a:tailEnd/>
          </a:ln>
        </p:spPr>
      </p:pic>
      <p:sp>
        <p:nvSpPr>
          <p:cNvPr id="12" name="11 Marcador de número de diapositiva"/>
          <p:cNvSpPr>
            <a:spLocks noGrp="1"/>
          </p:cNvSpPr>
          <p:nvPr>
            <p:ph type="sldNum" sz="quarter" idx="12"/>
          </p:nvPr>
        </p:nvSpPr>
        <p:spPr/>
        <p:txBody>
          <a:bodyPr/>
          <a:lstStyle/>
          <a:p>
            <a:fld id="{132FADFE-3B8F-471C-ABF0-DBC7717ECBBC}" type="slidenum">
              <a:rPr lang="es-ES" smtClean="0"/>
              <a:pPr/>
              <a:t>124</a:t>
            </a:fld>
            <a:endParaRPr lang="es-ES" dirty="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8914" name="Picture 2" descr="http://allfaaraa.com/wp-content/uploads/2013/02/puzzle.jpg"/>
          <p:cNvPicPr>
            <a:picLocks noChangeAspect="1" noChangeArrowheads="1"/>
          </p:cNvPicPr>
          <p:nvPr/>
        </p:nvPicPr>
        <p:blipFill>
          <a:blip r:embed="rId4" cstate="print"/>
          <a:srcRect/>
          <a:stretch>
            <a:fillRect/>
          </a:stretch>
        </p:blipFill>
        <p:spPr bwMode="auto">
          <a:xfrm>
            <a:off x="1475656" y="1124744"/>
            <a:ext cx="5481042" cy="5481043"/>
          </a:xfrm>
          <a:prstGeom prst="rect">
            <a:avLst/>
          </a:prstGeom>
          <a:noFill/>
        </p:spPr>
      </p:pic>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5"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6"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11" name="10 Rectángulo"/>
          <p:cNvSpPr/>
          <p:nvPr/>
        </p:nvSpPr>
        <p:spPr>
          <a:xfrm>
            <a:off x="251520" y="1268760"/>
            <a:ext cx="8496944" cy="698012"/>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Mapping PROV-O to Dublin Core</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0" y="6392361"/>
            <a:ext cx="7614592" cy="276999"/>
          </a:xfrm>
          <a:prstGeom prst="rect">
            <a:avLst/>
          </a:prstGeom>
        </p:spPr>
        <p:txBody>
          <a:bodyPr wrap="square">
            <a:spAutoFit/>
          </a:bodyPr>
          <a:lstStyle/>
          <a:p>
            <a:r>
              <a:rPr lang="es-ES" sz="1200" dirty="0" smtClean="0"/>
              <a:t>http://allfaaraa.com/wp-content/uploads/2013/02/puzzle.jpg</a:t>
            </a:r>
            <a:endParaRPr lang="es-ES" sz="1200" dirty="0"/>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125</a:t>
            </a:fld>
            <a:endParaRPr lang="es-E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Outline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4825937"/>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Preliminaries</a:t>
            </a:r>
          </a:p>
          <a:p>
            <a:pPr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Provenance and DC</a:t>
            </a:r>
          </a:p>
          <a:p>
            <a:pPr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Entities in PROV and DC</a:t>
            </a:r>
          </a:p>
          <a:p>
            <a:pPr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Direct mappings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PROV-O Extensions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Complex mappings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126</a:t>
            </a:fld>
            <a:endParaRPr lang="es-ES"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Provenance in DC</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95536" y="1124744"/>
            <a:ext cx="8496944" cy="6150915"/>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Many DC terms hold provenance information</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0000FF"/>
                </a:solidFill>
                <a:ea typeface="ＭＳ Ｐゴシック" pitchFamily="-80" charset="-128"/>
                <a:cs typeface="Arial" pitchFamily="34" charset="0"/>
                <a:sym typeface="Arial" pitchFamily="34" charset="0"/>
              </a:rPr>
              <a:t>Who </a:t>
            </a:r>
            <a:r>
              <a:rPr lang="en-US" sz="2400" dirty="0" smtClean="0">
                <a:solidFill>
                  <a:srgbClr val="4D4D4D"/>
                </a:solidFill>
                <a:ea typeface="ＭＳ Ｐゴシック" pitchFamily="-80" charset="-128"/>
                <a:cs typeface="Arial" pitchFamily="34" charset="0"/>
                <a:sym typeface="Arial" pitchFamily="34" charset="0"/>
              </a:rPr>
              <a:t>affected a resource</a:t>
            </a:r>
          </a:p>
          <a:p>
            <a:pPr marL="1371600"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Creator, contributor, publisher, etc..</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0000FF"/>
                </a:solidFill>
                <a:ea typeface="ＭＳ Ｐゴシック" pitchFamily="-80" charset="-128"/>
                <a:cs typeface="Arial" pitchFamily="34" charset="0"/>
                <a:sym typeface="Arial" pitchFamily="34" charset="0"/>
              </a:rPr>
              <a:t>How</a:t>
            </a:r>
            <a:r>
              <a:rPr lang="en-US" sz="2400" dirty="0" smtClean="0">
                <a:solidFill>
                  <a:srgbClr val="4D4D4D"/>
                </a:solidFill>
                <a:ea typeface="ＭＳ Ｐゴシック" pitchFamily="-80" charset="-128"/>
                <a:cs typeface="Arial" pitchFamily="34" charset="0"/>
                <a:sym typeface="Arial" pitchFamily="34" charset="0"/>
              </a:rPr>
              <a:t> the resource was affected</a:t>
            </a:r>
          </a:p>
          <a:p>
            <a:pPr marL="1371600"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Access rights, license, </a:t>
            </a:r>
            <a:r>
              <a:rPr lang="en-US" sz="2400" dirty="0" err="1" smtClean="0">
                <a:solidFill>
                  <a:srgbClr val="4D4D4D"/>
                </a:solidFill>
                <a:ea typeface="ＭＳ Ｐゴシック" pitchFamily="-80" charset="-128"/>
                <a:cs typeface="Arial" pitchFamily="34" charset="0"/>
                <a:sym typeface="Arial" pitchFamily="34" charset="0"/>
              </a:rPr>
              <a:t>hasFormat</a:t>
            </a:r>
            <a:r>
              <a:rPr lang="en-US" sz="2400" dirty="0" smtClean="0">
                <a:solidFill>
                  <a:srgbClr val="4D4D4D"/>
                </a:solidFill>
                <a:ea typeface="ＭＳ Ｐゴシック" pitchFamily="-80" charset="-128"/>
                <a:cs typeface="Arial" pitchFamily="34" charset="0"/>
                <a:sym typeface="Arial" pitchFamily="34" charset="0"/>
              </a:rPr>
              <a:t>, etc.</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0000FF"/>
                </a:solidFill>
                <a:ea typeface="ＭＳ Ｐゴシック" pitchFamily="-80" charset="-128"/>
                <a:cs typeface="Arial" pitchFamily="34" charset="0"/>
                <a:sym typeface="Arial" pitchFamily="34" charset="0"/>
              </a:rPr>
              <a:t>When</a:t>
            </a:r>
            <a:r>
              <a:rPr lang="en-US" sz="2400" dirty="0" smtClean="0">
                <a:solidFill>
                  <a:srgbClr val="4D4D4D"/>
                </a:solidFill>
                <a:ea typeface="ＭＳ Ｐゴシック" pitchFamily="-80" charset="-128"/>
                <a:cs typeface="Arial" pitchFamily="34" charset="0"/>
                <a:sym typeface="Arial" pitchFamily="34" charset="0"/>
              </a:rPr>
              <a:t> the resource was affected</a:t>
            </a:r>
          </a:p>
          <a:p>
            <a:pPr marL="1371600"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Created, issued, </a:t>
            </a:r>
            <a:r>
              <a:rPr lang="en-US" sz="2400" dirty="0" err="1" smtClean="0">
                <a:solidFill>
                  <a:srgbClr val="4D4D4D"/>
                </a:solidFill>
                <a:ea typeface="ＭＳ Ｐゴシック" pitchFamily="-80" charset="-128"/>
                <a:cs typeface="Arial" pitchFamily="34" charset="0"/>
                <a:sym typeface="Arial" pitchFamily="34" charset="0"/>
              </a:rPr>
              <a:t>dateSubmitted</a:t>
            </a:r>
            <a:r>
              <a:rPr lang="en-US" sz="2400" dirty="0" smtClean="0">
                <a:solidFill>
                  <a:srgbClr val="4D4D4D"/>
                </a:solidFill>
                <a:ea typeface="ＭＳ Ｐゴシック" pitchFamily="-80" charset="-128"/>
                <a:cs typeface="Arial" pitchFamily="34" charset="0"/>
                <a:sym typeface="Arial" pitchFamily="34" charset="0"/>
              </a:rPr>
              <a:t>, etc.</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The rest of the terms hold metadata about the resource</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Date, description, abstract, language, etc.</a:t>
            </a:r>
          </a:p>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127</a:t>
            </a:fld>
            <a:endParaRPr lang="es-ES" dirty="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Provenance in DC: Who</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95536" y="1124744"/>
            <a:ext cx="8496944" cy="5495863"/>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Properties with </a:t>
            </a:r>
            <a:r>
              <a:rPr lang="en-US" sz="2800" dirty="0" err="1" smtClean="0">
                <a:solidFill>
                  <a:srgbClr val="4D4D4D"/>
                </a:solidFill>
                <a:ea typeface="ＭＳ Ｐゴシック" pitchFamily="-80" charset="-128"/>
                <a:cs typeface="Arial" pitchFamily="34" charset="0"/>
                <a:sym typeface="Arial" pitchFamily="34" charset="0"/>
              </a:rPr>
              <a:t>dct:Agents</a:t>
            </a:r>
            <a:r>
              <a:rPr lang="en-US" sz="2800" dirty="0" smtClean="0">
                <a:solidFill>
                  <a:srgbClr val="4D4D4D"/>
                </a:solidFill>
                <a:ea typeface="ＭＳ Ｐゴシック" pitchFamily="-80" charset="-128"/>
                <a:cs typeface="Arial" pitchFamily="34" charset="0"/>
                <a:sym typeface="Arial" pitchFamily="34" charset="0"/>
              </a:rPr>
              <a:t> </a:t>
            </a:r>
            <a:r>
              <a:rPr lang="en-US" sz="2800" dirty="0" smtClean="0">
                <a:solidFill>
                  <a:srgbClr val="4D4D4D"/>
                </a:solidFill>
                <a:ea typeface="ＭＳ Ｐゴシック" pitchFamily="-80" charset="-128"/>
                <a:cs typeface="Arial" pitchFamily="34" charset="0"/>
                <a:sym typeface="Arial" pitchFamily="34" charset="0"/>
              </a:rPr>
              <a:t>as range:</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creator</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contributor</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publisher</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err="1" smtClean="0">
                <a:solidFill>
                  <a:srgbClr val="4D4D4D"/>
                </a:solidFill>
                <a:ea typeface="ＭＳ Ｐゴシック" pitchFamily="-80" charset="-128"/>
                <a:cs typeface="Arial" pitchFamily="34" charset="0"/>
                <a:sym typeface="Arial" pitchFamily="34" charset="0"/>
              </a:rPr>
              <a:t>rightsHolder</a:t>
            </a: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Snip Same Side Corner Rectangle 11"/>
          <p:cNvSpPr/>
          <p:nvPr/>
        </p:nvSpPr>
        <p:spPr>
          <a:xfrm>
            <a:off x="7596336" y="3284984"/>
            <a:ext cx="1296144"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solidFill>
                  <a:srgbClr val="000000"/>
                </a:solidFill>
              </a:rPr>
              <a:t>dc:Agent</a:t>
            </a:r>
            <a:endParaRPr lang="en-US" sz="1600" dirty="0">
              <a:solidFill>
                <a:srgbClr val="000000"/>
              </a:solidFill>
            </a:endParaRPr>
          </a:p>
        </p:txBody>
      </p:sp>
      <p:sp>
        <p:nvSpPr>
          <p:cNvPr id="14" name="Oval 9"/>
          <p:cNvSpPr/>
          <p:nvPr/>
        </p:nvSpPr>
        <p:spPr>
          <a:xfrm>
            <a:off x="3923928" y="327047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Resource</a:t>
            </a:r>
            <a:endParaRPr lang="en-US" sz="1400" dirty="0">
              <a:solidFill>
                <a:schemeClr val="tx1"/>
              </a:solidFill>
            </a:endParaRPr>
          </a:p>
        </p:txBody>
      </p:sp>
      <p:cxnSp>
        <p:nvCxnSpPr>
          <p:cNvPr id="15" name="14 Conector recto de flecha"/>
          <p:cNvCxnSpPr>
            <a:stCxn id="14" idx="6"/>
            <a:endCxn id="13" idx="2"/>
          </p:cNvCxnSpPr>
          <p:nvPr/>
        </p:nvCxnSpPr>
        <p:spPr>
          <a:xfrm>
            <a:off x="5508104" y="3614282"/>
            <a:ext cx="2088232" cy="17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20 CuadroTexto"/>
          <p:cNvSpPr txBox="1"/>
          <p:nvPr/>
        </p:nvSpPr>
        <p:spPr>
          <a:xfrm>
            <a:off x="5868144" y="3203684"/>
            <a:ext cx="2952328" cy="369332"/>
          </a:xfrm>
          <a:prstGeom prst="rect">
            <a:avLst/>
          </a:prstGeom>
          <a:noFill/>
        </p:spPr>
        <p:txBody>
          <a:bodyPr wrap="square" rtlCol="0">
            <a:spAutoFit/>
          </a:bodyPr>
          <a:lstStyle/>
          <a:p>
            <a:r>
              <a:rPr lang="es-ES" dirty="0" err="1" smtClean="0"/>
              <a:t>dct</a:t>
            </a:r>
            <a:r>
              <a:rPr lang="es-ES" dirty="0" smtClean="0"/>
              <a:t> </a:t>
            </a:r>
            <a:r>
              <a:rPr lang="es-ES" dirty="0" err="1" smtClean="0"/>
              <a:t>property</a:t>
            </a:r>
            <a:endParaRPr lang="es-ES" dirty="0"/>
          </a:p>
        </p:txBody>
      </p:sp>
      <p:sp>
        <p:nvSpPr>
          <p:cNvPr id="18" name="17 Marcador de número de diapositiva"/>
          <p:cNvSpPr>
            <a:spLocks noGrp="1"/>
          </p:cNvSpPr>
          <p:nvPr>
            <p:ph type="sldNum" sz="quarter" idx="12"/>
          </p:nvPr>
        </p:nvSpPr>
        <p:spPr/>
        <p:txBody>
          <a:bodyPr/>
          <a:lstStyle/>
          <a:p>
            <a:fld id="{132FADFE-3B8F-471C-ABF0-DBC7717ECBBC}" type="slidenum">
              <a:rPr lang="es-ES" smtClean="0"/>
              <a:pPr/>
              <a:t>128</a:t>
            </a:fld>
            <a:endParaRPr lang="es-ES" dirty="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Provenance in DC: When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95536" y="1124745"/>
            <a:ext cx="8496944" cy="5382499"/>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available</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created</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date</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dateAccepted</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dateCopyrighted</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dateSubmitted</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issued</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modified</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valid</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4" name="Oval 9"/>
          <p:cNvSpPr/>
          <p:nvPr/>
        </p:nvSpPr>
        <p:spPr>
          <a:xfrm>
            <a:off x="3779912" y="327047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Resource</a:t>
            </a:r>
            <a:endParaRPr lang="en-US" sz="1400" dirty="0">
              <a:solidFill>
                <a:schemeClr val="tx1"/>
              </a:solidFill>
            </a:endParaRPr>
          </a:p>
        </p:txBody>
      </p:sp>
      <p:cxnSp>
        <p:nvCxnSpPr>
          <p:cNvPr id="15" name="14 Conector recto de flecha"/>
          <p:cNvCxnSpPr>
            <a:stCxn id="14" idx="6"/>
            <a:endCxn id="18" idx="2"/>
          </p:cNvCxnSpPr>
          <p:nvPr/>
        </p:nvCxnSpPr>
        <p:spPr>
          <a:xfrm>
            <a:off x="5364088" y="3614282"/>
            <a:ext cx="2016224" cy="145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15 CuadroTexto"/>
          <p:cNvSpPr txBox="1"/>
          <p:nvPr/>
        </p:nvSpPr>
        <p:spPr>
          <a:xfrm>
            <a:off x="5724128" y="3203684"/>
            <a:ext cx="2952328" cy="369332"/>
          </a:xfrm>
          <a:prstGeom prst="rect">
            <a:avLst/>
          </a:prstGeom>
          <a:noFill/>
        </p:spPr>
        <p:txBody>
          <a:bodyPr wrap="square" rtlCol="0">
            <a:spAutoFit/>
          </a:bodyPr>
          <a:lstStyle/>
          <a:p>
            <a:r>
              <a:rPr lang="es-ES" dirty="0" err="1" smtClean="0"/>
              <a:t>dct</a:t>
            </a:r>
            <a:r>
              <a:rPr lang="es-ES" dirty="0" smtClean="0"/>
              <a:t> </a:t>
            </a:r>
            <a:r>
              <a:rPr lang="es-ES" dirty="0" err="1" smtClean="0"/>
              <a:t>property</a:t>
            </a:r>
            <a:endParaRPr lang="es-ES" dirty="0"/>
          </a:p>
        </p:txBody>
      </p:sp>
      <p:sp>
        <p:nvSpPr>
          <p:cNvPr id="18" name="Oval 9"/>
          <p:cNvSpPr/>
          <p:nvPr/>
        </p:nvSpPr>
        <p:spPr>
          <a:xfrm>
            <a:off x="7380312" y="3284984"/>
            <a:ext cx="1584176" cy="687623"/>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400" dirty="0" smtClean="0">
                <a:latin typeface="Arial" pitchFamily="18"/>
                <a:cs typeface="Tahoma" pitchFamily="2"/>
              </a:rPr>
              <a:t>dc date</a:t>
            </a:r>
            <a:endParaRPr lang="en-US" sz="1400" dirty="0">
              <a:solidFill>
                <a:schemeClr val="tx1"/>
              </a:solidFill>
            </a:endParaRPr>
          </a:p>
        </p:txBody>
      </p:sp>
      <p:sp>
        <p:nvSpPr>
          <p:cNvPr id="19" name="18 Marcador de número de diapositiva"/>
          <p:cNvSpPr>
            <a:spLocks noGrp="1"/>
          </p:cNvSpPr>
          <p:nvPr>
            <p:ph type="sldNum" sz="quarter" idx="12"/>
          </p:nvPr>
        </p:nvSpPr>
        <p:spPr/>
        <p:txBody>
          <a:bodyPr/>
          <a:lstStyle/>
          <a:p>
            <a:fld id="{132FADFE-3B8F-471C-ABF0-DBC7717ECBBC}" type="slidenum">
              <a:rPr lang="es-ES" smtClean="0"/>
              <a:pPr/>
              <a:t>129</a:t>
            </a:fld>
            <a:endParaRPr lang="es-E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How do we interchange provenance?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196752"/>
            <a:ext cx="8820472" cy="4752528"/>
          </a:xfrm>
        </p:spPr>
        <p:txBody>
          <a:bodyPr>
            <a:normAutofit/>
          </a:bodyPr>
          <a:lstStyle/>
          <a:p>
            <a:r>
              <a:rPr lang="en-US" sz="2800" dirty="0" smtClean="0">
                <a:solidFill>
                  <a:srgbClr val="4D4D4D"/>
                </a:solidFill>
                <a:ea typeface="ＭＳ Ｐゴシック" pitchFamily="-80" charset="-128"/>
                <a:cs typeface="Arial" pitchFamily="34" charset="0"/>
                <a:sym typeface="Arial" pitchFamily="34" charset="0"/>
              </a:rPr>
              <a:t>The existing models track provenance at different granularities in different domains.</a:t>
            </a:r>
          </a:p>
          <a:p>
            <a:endParaRPr lang="en-US" sz="2800" dirty="0" smtClean="0">
              <a:solidFill>
                <a:srgbClr val="4D4D4D"/>
              </a:solidFill>
              <a:ea typeface="ＭＳ Ｐゴシック" pitchFamily="-80" charset="-128"/>
              <a:cs typeface="Arial" pitchFamily="34" charset="0"/>
              <a:sym typeface="Arial" pitchFamily="34" charset="0"/>
            </a:endParaRPr>
          </a:p>
          <a:p>
            <a:pPr lvl="1"/>
            <a:r>
              <a:rPr lang="en-US" sz="2400" dirty="0" smtClean="0">
                <a:solidFill>
                  <a:srgbClr val="4D4D4D"/>
                </a:solidFill>
                <a:ea typeface="ＭＳ Ｐゴシック" pitchFamily="-80" charset="-128"/>
                <a:cs typeface="Arial" pitchFamily="34" charset="0"/>
                <a:sym typeface="Arial" pitchFamily="34" charset="0"/>
              </a:rPr>
              <a:t>How do we make the provenance descriptions interchangeable?</a:t>
            </a:r>
          </a:p>
          <a:p>
            <a:pPr lvl="1"/>
            <a:endParaRPr lang="en-US" sz="2400" dirty="0" smtClean="0">
              <a:solidFill>
                <a:srgbClr val="4D4D4D"/>
              </a:solidFill>
              <a:ea typeface="ＭＳ Ｐゴシック" pitchFamily="-80" charset="-128"/>
              <a:cs typeface="Arial" pitchFamily="34" charset="0"/>
              <a:sym typeface="Arial" pitchFamily="34" charset="0"/>
            </a:endParaRPr>
          </a:p>
          <a:p>
            <a:pPr lvl="1"/>
            <a:r>
              <a:rPr lang="en-US" sz="2400" dirty="0" smtClean="0">
                <a:solidFill>
                  <a:srgbClr val="4D4D4D"/>
                </a:solidFill>
                <a:ea typeface="ＭＳ Ｐゴシック" pitchFamily="-80" charset="-128"/>
                <a:cs typeface="Arial" pitchFamily="34" charset="0"/>
                <a:sym typeface="Arial" pitchFamily="34" charset="0"/>
              </a:rPr>
              <a:t>How do we integrate these heterogeneous provenance data?</a:t>
            </a:r>
          </a:p>
          <a:p>
            <a:pPr lvl="1"/>
            <a:endParaRPr lang="en-US" dirty="0"/>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13</a:t>
            </a:fld>
            <a:endParaRPr lang="es-ES" dirty="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Provenance in DC: How</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95536" y="950039"/>
            <a:ext cx="8496944" cy="5791329"/>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accessRights</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hasFormat</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hasVersion</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isFormatOf</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isVersionOf</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license</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isReferencedBy</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err="1" smtClean="0">
                <a:solidFill>
                  <a:srgbClr val="4D4D4D"/>
                </a:solidFill>
                <a:ea typeface="ＭＳ Ｐゴシック" pitchFamily="-80" charset="-128"/>
                <a:cs typeface="Arial" pitchFamily="34" charset="0"/>
                <a:sym typeface="Arial" pitchFamily="34" charset="0"/>
              </a:rPr>
              <a:t>isReplacedBy</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references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replaces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rights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source</a:t>
            </a: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Oval 9"/>
          <p:cNvSpPr/>
          <p:nvPr/>
        </p:nvSpPr>
        <p:spPr>
          <a:xfrm>
            <a:off x="3851920" y="327047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Resource</a:t>
            </a:r>
            <a:endParaRPr lang="en-US" sz="1400" dirty="0">
              <a:solidFill>
                <a:schemeClr val="tx1"/>
              </a:solidFill>
            </a:endParaRPr>
          </a:p>
        </p:txBody>
      </p:sp>
      <p:cxnSp>
        <p:nvCxnSpPr>
          <p:cNvPr id="14" name="13 Conector recto de flecha"/>
          <p:cNvCxnSpPr>
            <a:stCxn id="13" idx="6"/>
            <a:endCxn id="16" idx="2"/>
          </p:cNvCxnSpPr>
          <p:nvPr/>
        </p:nvCxnSpPr>
        <p:spPr>
          <a:xfrm>
            <a:off x="5436096" y="3614282"/>
            <a:ext cx="2016224" cy="145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14 CuadroTexto"/>
          <p:cNvSpPr txBox="1"/>
          <p:nvPr/>
        </p:nvSpPr>
        <p:spPr>
          <a:xfrm>
            <a:off x="5796136" y="3203684"/>
            <a:ext cx="2952328" cy="369332"/>
          </a:xfrm>
          <a:prstGeom prst="rect">
            <a:avLst/>
          </a:prstGeom>
          <a:noFill/>
        </p:spPr>
        <p:txBody>
          <a:bodyPr wrap="square" rtlCol="0">
            <a:spAutoFit/>
          </a:bodyPr>
          <a:lstStyle/>
          <a:p>
            <a:r>
              <a:rPr lang="es-ES" dirty="0" err="1" smtClean="0"/>
              <a:t>dct</a:t>
            </a:r>
            <a:r>
              <a:rPr lang="es-ES" dirty="0" smtClean="0"/>
              <a:t> </a:t>
            </a:r>
            <a:r>
              <a:rPr lang="es-ES" dirty="0" err="1" smtClean="0"/>
              <a:t>property</a:t>
            </a:r>
            <a:endParaRPr lang="es-ES" dirty="0"/>
          </a:p>
        </p:txBody>
      </p:sp>
      <p:sp>
        <p:nvSpPr>
          <p:cNvPr id="16" name="Oval 9"/>
          <p:cNvSpPr/>
          <p:nvPr/>
        </p:nvSpPr>
        <p:spPr>
          <a:xfrm>
            <a:off x="7452320" y="328498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cs typeface="Tahoma" pitchFamily="2"/>
              </a:rPr>
              <a:t>dct</a:t>
            </a:r>
            <a:r>
              <a:rPr lang="en-GB" sz="1400" dirty="0" smtClean="0">
                <a:latin typeface="Arial" pitchFamily="18"/>
                <a:cs typeface="Tahoma" pitchFamily="2"/>
              </a:rPr>
              <a:t> resource</a:t>
            </a:r>
            <a:endParaRPr lang="en-US" sz="1400" dirty="0">
              <a:solidFill>
                <a:schemeClr val="tx1"/>
              </a:solidFill>
            </a:endParaRPr>
          </a:p>
        </p:txBody>
      </p:sp>
      <p:sp>
        <p:nvSpPr>
          <p:cNvPr id="18" name="17 Marcador de número de diapositiva"/>
          <p:cNvSpPr>
            <a:spLocks noGrp="1"/>
          </p:cNvSpPr>
          <p:nvPr>
            <p:ph type="sldNum" sz="quarter" idx="12"/>
          </p:nvPr>
        </p:nvSpPr>
        <p:spPr/>
        <p:txBody>
          <a:bodyPr/>
          <a:lstStyle/>
          <a:p>
            <a:fld id="{132FADFE-3B8F-471C-ABF0-DBC7717ECBBC}" type="slidenum">
              <a:rPr lang="es-ES" smtClean="0"/>
              <a:pPr/>
              <a:t>130</a:t>
            </a:fld>
            <a:endParaRPr lang="es-E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a:t>
            </a:r>
            <a:r>
              <a:rPr lang="en-US" sz="2000" b="1" dirty="0" smtClean="0">
                <a:solidFill>
                  <a:srgbClr val="FFFFFF"/>
                </a:solidFill>
                <a:cs typeface="Arial" pitchFamily="34" charset="0"/>
                <a:sym typeface="Arial" pitchFamily="34" charset="0"/>
              </a:rPr>
              <a:t>Resources in </a:t>
            </a:r>
            <a:r>
              <a:rPr lang="en-US" sz="2000" b="1" dirty="0" smtClean="0">
                <a:solidFill>
                  <a:srgbClr val="FFFFFF"/>
                </a:solidFill>
                <a:cs typeface="Arial" pitchFamily="34" charset="0"/>
                <a:sym typeface="Arial" pitchFamily="34" charset="0"/>
              </a:rPr>
              <a:t>DC </a:t>
            </a:r>
            <a:r>
              <a:rPr lang="en-US" sz="2000" b="1" dirty="0" err="1" smtClean="0">
                <a:solidFill>
                  <a:srgbClr val="FFFFFF"/>
                </a:solidFill>
                <a:cs typeface="Arial" pitchFamily="34" charset="0"/>
                <a:sym typeface="Arial" pitchFamily="34" charset="0"/>
              </a:rPr>
              <a:t>vs</a:t>
            </a:r>
            <a:r>
              <a:rPr lang="en-US" sz="2000" b="1" dirty="0" smtClean="0">
                <a:solidFill>
                  <a:srgbClr val="FFFFFF"/>
                </a:solidFill>
                <a:cs typeface="Arial" pitchFamily="34" charset="0"/>
                <a:sym typeface="Arial" pitchFamily="34" charset="0"/>
              </a:rPr>
              <a:t> entities in PROV</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95536" y="950039"/>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Resources </a:t>
            </a:r>
            <a:r>
              <a:rPr lang="en-US" sz="2800" dirty="0" smtClean="0">
                <a:solidFill>
                  <a:srgbClr val="4D4D4D"/>
                </a:solidFill>
                <a:ea typeface="ＭＳ Ｐゴシック" pitchFamily="-80" charset="-128"/>
                <a:cs typeface="Arial" pitchFamily="34" charset="0"/>
                <a:sym typeface="Arial" pitchFamily="34" charset="0"/>
              </a:rPr>
              <a:t>in Dublin Core have “scruffy” provenance…</a:t>
            </a: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4" name="Snip Same Side Corner Rectangle 11"/>
          <p:cNvSpPr/>
          <p:nvPr/>
        </p:nvSpPr>
        <p:spPr>
          <a:xfrm>
            <a:off x="5580112" y="2334782"/>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author</a:t>
            </a:r>
            <a:endParaRPr lang="en-US" sz="1600" dirty="0">
              <a:solidFill>
                <a:srgbClr val="000000"/>
              </a:solidFill>
            </a:endParaRPr>
          </a:p>
        </p:txBody>
      </p:sp>
      <p:sp>
        <p:nvSpPr>
          <p:cNvPr id="15" name="Oval 9"/>
          <p:cNvSpPr/>
          <p:nvPr/>
        </p:nvSpPr>
        <p:spPr>
          <a:xfrm>
            <a:off x="1835696" y="269482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book</a:t>
            </a:r>
            <a:endParaRPr lang="en-US" sz="1400" dirty="0">
              <a:solidFill>
                <a:schemeClr val="tx1"/>
              </a:solidFill>
            </a:endParaRPr>
          </a:p>
        </p:txBody>
      </p:sp>
      <p:sp>
        <p:nvSpPr>
          <p:cNvPr id="16" name="Snip Same Side Corner Rectangle 11"/>
          <p:cNvSpPr/>
          <p:nvPr/>
        </p:nvSpPr>
        <p:spPr>
          <a:xfrm>
            <a:off x="5580112" y="3342894"/>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editorial</a:t>
            </a:r>
            <a:endParaRPr lang="en-US" sz="1600" dirty="0">
              <a:solidFill>
                <a:srgbClr val="000000"/>
              </a:solidFill>
            </a:endParaRPr>
          </a:p>
        </p:txBody>
      </p:sp>
      <p:cxnSp>
        <p:nvCxnSpPr>
          <p:cNvPr id="18" name="17 Conector recto de flecha"/>
          <p:cNvCxnSpPr>
            <a:stCxn id="15" idx="6"/>
            <a:endCxn id="14" idx="2"/>
          </p:cNvCxnSpPr>
          <p:nvPr/>
        </p:nvCxnSpPr>
        <p:spPr>
          <a:xfrm flipV="1">
            <a:off x="3419872" y="2665867"/>
            <a:ext cx="2160240" cy="3727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20 Conector recto de flecha"/>
          <p:cNvCxnSpPr>
            <a:stCxn id="15" idx="6"/>
            <a:endCxn id="16" idx="2"/>
          </p:cNvCxnSpPr>
          <p:nvPr/>
        </p:nvCxnSpPr>
        <p:spPr>
          <a:xfrm>
            <a:off x="3419872" y="3038634"/>
            <a:ext cx="2160240" cy="6353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23 CuadroTexto"/>
          <p:cNvSpPr txBox="1"/>
          <p:nvPr/>
        </p:nvSpPr>
        <p:spPr>
          <a:xfrm>
            <a:off x="3635896" y="2420888"/>
            <a:ext cx="1584176" cy="369332"/>
          </a:xfrm>
          <a:prstGeom prst="rect">
            <a:avLst/>
          </a:prstGeom>
          <a:noFill/>
        </p:spPr>
        <p:txBody>
          <a:bodyPr wrap="square" rtlCol="0">
            <a:spAutoFit/>
          </a:bodyPr>
          <a:lstStyle/>
          <a:p>
            <a:r>
              <a:rPr lang="es-ES" dirty="0" err="1" smtClean="0"/>
              <a:t>dct:creator</a:t>
            </a:r>
            <a:endParaRPr lang="es-ES" dirty="0"/>
          </a:p>
        </p:txBody>
      </p:sp>
      <p:sp>
        <p:nvSpPr>
          <p:cNvPr id="25" name="24 CuadroTexto"/>
          <p:cNvSpPr txBox="1"/>
          <p:nvPr/>
        </p:nvSpPr>
        <p:spPr>
          <a:xfrm>
            <a:off x="3635896" y="3347700"/>
            <a:ext cx="1584176" cy="369332"/>
          </a:xfrm>
          <a:prstGeom prst="rect">
            <a:avLst/>
          </a:prstGeom>
          <a:noFill/>
        </p:spPr>
        <p:txBody>
          <a:bodyPr wrap="square" rtlCol="0">
            <a:spAutoFit/>
          </a:bodyPr>
          <a:lstStyle/>
          <a:p>
            <a:r>
              <a:rPr lang="es-ES" dirty="0" err="1" smtClean="0"/>
              <a:t>dct:publisher</a:t>
            </a:r>
            <a:endParaRPr lang="es-ES" dirty="0"/>
          </a:p>
        </p:txBody>
      </p:sp>
      <p:sp>
        <p:nvSpPr>
          <p:cNvPr id="26" name="25 Rectángulo"/>
          <p:cNvSpPr/>
          <p:nvPr/>
        </p:nvSpPr>
        <p:spPr>
          <a:xfrm>
            <a:off x="351994" y="4295040"/>
            <a:ext cx="8496944" cy="395173"/>
          </a:xfrm>
          <a:prstGeom prst="rect">
            <a:avLst/>
          </a:prstGeom>
        </p:spPr>
        <p:txBody>
          <a:bodyPr wrap="square">
            <a:spAutoFit/>
          </a:bodyPr>
          <a:lstStyle/>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	</a:t>
            </a:r>
            <a:endParaRPr lang="en-US" sz="1600" dirty="0" smtClean="0">
              <a:solidFill>
                <a:srgbClr val="0000FF"/>
              </a:solidFill>
              <a:ea typeface="ＭＳ Ｐゴシック" pitchFamily="-80" charset="-128"/>
              <a:sym typeface="Arial" pitchFamily="34" charset="0"/>
            </a:endParaRPr>
          </a:p>
        </p:txBody>
      </p:sp>
      <p:sp>
        <p:nvSpPr>
          <p:cNvPr id="22" name="21 Marcador de número de diapositiva"/>
          <p:cNvSpPr>
            <a:spLocks noGrp="1"/>
          </p:cNvSpPr>
          <p:nvPr>
            <p:ph type="sldNum" sz="quarter" idx="12"/>
          </p:nvPr>
        </p:nvSpPr>
        <p:spPr/>
        <p:txBody>
          <a:bodyPr/>
          <a:lstStyle/>
          <a:p>
            <a:fld id="{132FADFE-3B8F-471C-ABF0-DBC7717ECBBC}" type="slidenum">
              <a:rPr lang="es-ES" smtClean="0"/>
              <a:pPr/>
              <a:t>131</a:t>
            </a:fld>
            <a:endParaRPr lang="es-ES"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Entities in DC </a:t>
            </a:r>
            <a:r>
              <a:rPr lang="en-US" sz="2000" b="1" dirty="0" err="1" smtClean="0">
                <a:solidFill>
                  <a:srgbClr val="FFFFFF"/>
                </a:solidFill>
                <a:cs typeface="Arial" pitchFamily="34" charset="0"/>
                <a:sym typeface="Arial" pitchFamily="34" charset="0"/>
              </a:rPr>
              <a:t>vs</a:t>
            </a:r>
            <a:r>
              <a:rPr lang="en-US" sz="2000" b="1" dirty="0" smtClean="0">
                <a:solidFill>
                  <a:srgbClr val="FFFFFF"/>
                </a:solidFill>
                <a:cs typeface="Arial" pitchFamily="34" charset="0"/>
                <a:sym typeface="Arial" pitchFamily="34" charset="0"/>
              </a:rPr>
              <a:t> entities in PROV (2)</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95536" y="62068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But in PROV we aim for “complete“ provenance:</a:t>
            </a: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9" name="Snip Same Side Corner Rectangle 11"/>
          <p:cNvSpPr/>
          <p:nvPr/>
        </p:nvSpPr>
        <p:spPr>
          <a:xfrm>
            <a:off x="5508104" y="1443465"/>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author</a:t>
            </a:r>
            <a:endParaRPr lang="en-US" sz="1600" dirty="0">
              <a:solidFill>
                <a:srgbClr val="000000"/>
              </a:solidFill>
            </a:endParaRPr>
          </a:p>
        </p:txBody>
      </p:sp>
      <p:sp>
        <p:nvSpPr>
          <p:cNvPr id="20" name="Oval 9"/>
          <p:cNvSpPr/>
          <p:nvPr/>
        </p:nvSpPr>
        <p:spPr>
          <a:xfrm>
            <a:off x="1763688" y="1803505"/>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book</a:t>
            </a:r>
            <a:endParaRPr lang="en-US" sz="1400" dirty="0">
              <a:solidFill>
                <a:schemeClr val="tx1"/>
              </a:solidFill>
            </a:endParaRPr>
          </a:p>
        </p:txBody>
      </p:sp>
      <p:sp>
        <p:nvSpPr>
          <p:cNvPr id="22" name="Snip Same Side Corner Rectangle 11"/>
          <p:cNvSpPr/>
          <p:nvPr/>
        </p:nvSpPr>
        <p:spPr>
          <a:xfrm>
            <a:off x="5508104" y="2451577"/>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editorial</a:t>
            </a:r>
            <a:endParaRPr lang="en-US" sz="1600" dirty="0">
              <a:solidFill>
                <a:srgbClr val="000000"/>
              </a:solidFill>
            </a:endParaRPr>
          </a:p>
        </p:txBody>
      </p:sp>
      <p:cxnSp>
        <p:nvCxnSpPr>
          <p:cNvPr id="23" name="22 Conector recto de flecha"/>
          <p:cNvCxnSpPr>
            <a:stCxn id="20" idx="6"/>
            <a:endCxn id="19" idx="2"/>
          </p:cNvCxnSpPr>
          <p:nvPr/>
        </p:nvCxnSpPr>
        <p:spPr>
          <a:xfrm flipV="1">
            <a:off x="3347864" y="1774550"/>
            <a:ext cx="2160240" cy="3727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23 Conector recto de flecha"/>
          <p:cNvCxnSpPr>
            <a:stCxn id="20" idx="6"/>
            <a:endCxn id="22" idx="2"/>
          </p:cNvCxnSpPr>
          <p:nvPr/>
        </p:nvCxnSpPr>
        <p:spPr>
          <a:xfrm>
            <a:off x="3347864" y="2147317"/>
            <a:ext cx="2160240" cy="6353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24 CuadroTexto"/>
          <p:cNvSpPr txBox="1"/>
          <p:nvPr/>
        </p:nvSpPr>
        <p:spPr>
          <a:xfrm>
            <a:off x="3563888" y="1529571"/>
            <a:ext cx="1584176" cy="369332"/>
          </a:xfrm>
          <a:prstGeom prst="rect">
            <a:avLst/>
          </a:prstGeom>
          <a:noFill/>
        </p:spPr>
        <p:txBody>
          <a:bodyPr wrap="square" rtlCol="0">
            <a:spAutoFit/>
          </a:bodyPr>
          <a:lstStyle/>
          <a:p>
            <a:r>
              <a:rPr lang="es-ES" dirty="0" err="1" smtClean="0"/>
              <a:t>dc:creator</a:t>
            </a:r>
            <a:endParaRPr lang="es-ES" dirty="0"/>
          </a:p>
        </p:txBody>
      </p:sp>
      <p:sp>
        <p:nvSpPr>
          <p:cNvPr id="26" name="25 CuadroTexto"/>
          <p:cNvSpPr txBox="1"/>
          <p:nvPr/>
        </p:nvSpPr>
        <p:spPr>
          <a:xfrm>
            <a:off x="3563888" y="2456383"/>
            <a:ext cx="1584176" cy="369332"/>
          </a:xfrm>
          <a:prstGeom prst="rect">
            <a:avLst/>
          </a:prstGeom>
          <a:noFill/>
        </p:spPr>
        <p:txBody>
          <a:bodyPr wrap="square" rtlCol="0">
            <a:spAutoFit/>
          </a:bodyPr>
          <a:lstStyle/>
          <a:p>
            <a:r>
              <a:rPr lang="es-ES" dirty="0" err="1" smtClean="0"/>
              <a:t>dc:publisher</a:t>
            </a:r>
            <a:endParaRPr lang="es-ES" dirty="0"/>
          </a:p>
        </p:txBody>
      </p:sp>
      <p:sp>
        <p:nvSpPr>
          <p:cNvPr id="35" name="Oval 9"/>
          <p:cNvSpPr/>
          <p:nvPr/>
        </p:nvSpPr>
        <p:spPr>
          <a:xfrm>
            <a:off x="1821182" y="3891737"/>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cs typeface="Tahoma" pitchFamily="2"/>
              </a:rPr>
              <a:t>authorCopy</a:t>
            </a:r>
            <a:endParaRPr lang="en-US" sz="1400" dirty="0">
              <a:solidFill>
                <a:schemeClr val="tx1"/>
              </a:solidFill>
            </a:endParaRPr>
          </a:p>
        </p:txBody>
      </p:sp>
      <p:sp>
        <p:nvSpPr>
          <p:cNvPr id="36" name="Oval 9"/>
          <p:cNvSpPr/>
          <p:nvPr/>
        </p:nvSpPr>
        <p:spPr>
          <a:xfrm>
            <a:off x="1604596" y="5837721"/>
            <a:ext cx="2016224"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cs typeface="Tahoma" pitchFamily="2"/>
              </a:rPr>
              <a:t>editorialCopy</a:t>
            </a:r>
            <a:endParaRPr lang="en-US" sz="1400" dirty="0">
              <a:solidFill>
                <a:schemeClr val="tx1"/>
              </a:solidFill>
            </a:endParaRPr>
          </a:p>
        </p:txBody>
      </p:sp>
      <p:sp>
        <p:nvSpPr>
          <p:cNvPr id="37" name="Rectangle 1"/>
          <p:cNvSpPr/>
          <p:nvPr/>
        </p:nvSpPr>
        <p:spPr>
          <a:xfrm>
            <a:off x="1979712" y="3027641"/>
            <a:ext cx="1280392" cy="551188"/>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t>createBook</a:t>
            </a:r>
            <a:endParaRPr lang="en-US" dirty="0"/>
          </a:p>
        </p:txBody>
      </p:sp>
      <p:sp>
        <p:nvSpPr>
          <p:cNvPr id="39" name="Rectangle 1"/>
          <p:cNvSpPr/>
          <p:nvPr/>
        </p:nvSpPr>
        <p:spPr>
          <a:xfrm>
            <a:off x="1979150" y="4941168"/>
            <a:ext cx="1280392" cy="551188"/>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err="1" smtClean="0"/>
              <a:t>publishBook</a:t>
            </a:r>
            <a:endParaRPr lang="en-US" dirty="0"/>
          </a:p>
        </p:txBody>
      </p:sp>
      <p:cxnSp>
        <p:nvCxnSpPr>
          <p:cNvPr id="41" name="40 Conector curvado"/>
          <p:cNvCxnSpPr>
            <a:stCxn id="36" idx="2"/>
            <a:endCxn id="20" idx="2"/>
          </p:cNvCxnSpPr>
          <p:nvPr/>
        </p:nvCxnSpPr>
        <p:spPr>
          <a:xfrm rot="10800000" flipH="1">
            <a:off x="1604596" y="2147317"/>
            <a:ext cx="159092" cy="4034216"/>
          </a:xfrm>
          <a:prstGeom prst="curvedConnector3">
            <a:avLst>
              <a:gd name="adj1" fmla="val -846177"/>
            </a:avLst>
          </a:prstGeom>
          <a:ln>
            <a:tailEnd type="arrow"/>
          </a:ln>
        </p:spPr>
        <p:style>
          <a:lnRef idx="2">
            <a:schemeClr val="dk1"/>
          </a:lnRef>
          <a:fillRef idx="0">
            <a:schemeClr val="dk1"/>
          </a:fillRef>
          <a:effectRef idx="1">
            <a:schemeClr val="dk1"/>
          </a:effectRef>
          <a:fontRef idx="minor">
            <a:schemeClr val="tx1"/>
          </a:fontRef>
        </p:style>
      </p:cxnSp>
      <p:cxnSp>
        <p:nvCxnSpPr>
          <p:cNvPr id="43" name="42 Conector curvado"/>
          <p:cNvCxnSpPr>
            <a:stCxn id="35" idx="2"/>
            <a:endCxn id="20" idx="2"/>
          </p:cNvCxnSpPr>
          <p:nvPr/>
        </p:nvCxnSpPr>
        <p:spPr>
          <a:xfrm rot="10800000">
            <a:off x="1763688" y="2147317"/>
            <a:ext cx="57494" cy="2088232"/>
          </a:xfrm>
          <a:prstGeom prst="curvedConnector3">
            <a:avLst>
              <a:gd name="adj1" fmla="val 1583138"/>
            </a:avLst>
          </a:prstGeom>
          <a:ln>
            <a:tailEnd type="arrow"/>
          </a:ln>
        </p:spPr>
        <p:style>
          <a:lnRef idx="2">
            <a:schemeClr val="dk1"/>
          </a:lnRef>
          <a:fillRef idx="0">
            <a:schemeClr val="dk1"/>
          </a:fillRef>
          <a:effectRef idx="1">
            <a:schemeClr val="dk1"/>
          </a:effectRef>
          <a:fontRef idx="minor">
            <a:schemeClr val="tx1"/>
          </a:fontRef>
        </p:style>
      </p:cxnSp>
      <p:cxnSp>
        <p:nvCxnSpPr>
          <p:cNvPr id="47" name="46 Conector recto de flecha"/>
          <p:cNvCxnSpPr>
            <a:stCxn id="35" idx="0"/>
            <a:endCxn id="37" idx="2"/>
          </p:cNvCxnSpPr>
          <p:nvPr/>
        </p:nvCxnSpPr>
        <p:spPr>
          <a:xfrm flipV="1">
            <a:off x="2613270" y="3578829"/>
            <a:ext cx="6638" cy="3129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50 Conector recto de flecha"/>
          <p:cNvCxnSpPr>
            <a:stCxn id="39" idx="0"/>
            <a:endCxn id="35" idx="4"/>
          </p:cNvCxnSpPr>
          <p:nvPr/>
        </p:nvCxnSpPr>
        <p:spPr>
          <a:xfrm flipH="1" flipV="1">
            <a:off x="2613270" y="4579360"/>
            <a:ext cx="6076" cy="3618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53 Conector recto de flecha"/>
          <p:cNvCxnSpPr>
            <a:stCxn id="36" idx="0"/>
            <a:endCxn id="39" idx="2"/>
          </p:cNvCxnSpPr>
          <p:nvPr/>
        </p:nvCxnSpPr>
        <p:spPr>
          <a:xfrm flipV="1">
            <a:off x="2612708" y="5492356"/>
            <a:ext cx="6638" cy="34536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59 Conector angular"/>
          <p:cNvCxnSpPr>
            <a:stCxn id="36" idx="6"/>
            <a:endCxn id="22" idx="0"/>
          </p:cNvCxnSpPr>
          <p:nvPr/>
        </p:nvCxnSpPr>
        <p:spPr>
          <a:xfrm flipV="1">
            <a:off x="3620820" y="2782662"/>
            <a:ext cx="3111420" cy="3398871"/>
          </a:xfrm>
          <a:prstGeom prst="bentConnector3">
            <a:avLst>
              <a:gd name="adj1" fmla="val 107347"/>
            </a:avLst>
          </a:prstGeom>
          <a:ln>
            <a:tailEnd type="arrow"/>
          </a:ln>
        </p:spPr>
        <p:style>
          <a:lnRef idx="2">
            <a:schemeClr val="dk1"/>
          </a:lnRef>
          <a:fillRef idx="0">
            <a:schemeClr val="dk1"/>
          </a:fillRef>
          <a:effectRef idx="1">
            <a:schemeClr val="dk1"/>
          </a:effectRef>
          <a:fontRef idx="minor">
            <a:schemeClr val="tx1"/>
          </a:fontRef>
        </p:style>
      </p:cxnSp>
      <p:cxnSp>
        <p:nvCxnSpPr>
          <p:cNvPr id="61" name="60 Conector angular"/>
          <p:cNvCxnSpPr>
            <a:stCxn id="39" idx="3"/>
            <a:endCxn id="22" idx="0"/>
          </p:cNvCxnSpPr>
          <p:nvPr/>
        </p:nvCxnSpPr>
        <p:spPr>
          <a:xfrm flipV="1">
            <a:off x="3259542" y="2782662"/>
            <a:ext cx="3472698" cy="2434100"/>
          </a:xfrm>
          <a:prstGeom prst="bentConnector3">
            <a:avLst>
              <a:gd name="adj1" fmla="val 106583"/>
            </a:avLst>
          </a:prstGeom>
          <a:ln>
            <a:tailEnd type="arrow"/>
          </a:ln>
        </p:spPr>
        <p:style>
          <a:lnRef idx="2">
            <a:schemeClr val="dk1"/>
          </a:lnRef>
          <a:fillRef idx="0">
            <a:schemeClr val="dk1"/>
          </a:fillRef>
          <a:effectRef idx="1">
            <a:schemeClr val="dk1"/>
          </a:effectRef>
          <a:fontRef idx="minor">
            <a:schemeClr val="tx1"/>
          </a:fontRef>
        </p:style>
      </p:cxnSp>
      <p:cxnSp>
        <p:nvCxnSpPr>
          <p:cNvPr id="64" name="63 Conector angular"/>
          <p:cNvCxnSpPr>
            <a:stCxn id="35" idx="6"/>
            <a:endCxn id="19" idx="0"/>
          </p:cNvCxnSpPr>
          <p:nvPr/>
        </p:nvCxnSpPr>
        <p:spPr>
          <a:xfrm flipV="1">
            <a:off x="3405358" y="1774550"/>
            <a:ext cx="3326882" cy="2460999"/>
          </a:xfrm>
          <a:prstGeom prst="bentConnector3">
            <a:avLst>
              <a:gd name="adj1" fmla="val 128248"/>
            </a:avLst>
          </a:prstGeom>
          <a:ln>
            <a:tailEnd type="arrow"/>
          </a:ln>
        </p:spPr>
        <p:style>
          <a:lnRef idx="2">
            <a:schemeClr val="dk1"/>
          </a:lnRef>
          <a:fillRef idx="0">
            <a:schemeClr val="dk1"/>
          </a:fillRef>
          <a:effectRef idx="1">
            <a:schemeClr val="dk1"/>
          </a:effectRef>
          <a:fontRef idx="minor">
            <a:schemeClr val="tx1"/>
          </a:fontRef>
        </p:style>
      </p:cxnSp>
      <p:cxnSp>
        <p:nvCxnSpPr>
          <p:cNvPr id="68" name="67 Conector angular"/>
          <p:cNvCxnSpPr>
            <a:stCxn id="37" idx="3"/>
            <a:endCxn id="19" idx="0"/>
          </p:cNvCxnSpPr>
          <p:nvPr/>
        </p:nvCxnSpPr>
        <p:spPr>
          <a:xfrm flipV="1">
            <a:off x="3260104" y="1774550"/>
            <a:ext cx="3472136" cy="1528685"/>
          </a:xfrm>
          <a:prstGeom prst="bentConnector3">
            <a:avLst>
              <a:gd name="adj1" fmla="val 127067"/>
            </a:avLst>
          </a:prstGeom>
          <a:ln>
            <a:tailEnd type="arrow"/>
          </a:ln>
        </p:spPr>
        <p:style>
          <a:lnRef idx="2">
            <a:schemeClr val="dk1"/>
          </a:lnRef>
          <a:fillRef idx="0">
            <a:schemeClr val="dk1"/>
          </a:fillRef>
          <a:effectRef idx="1">
            <a:schemeClr val="dk1"/>
          </a:effectRef>
          <a:fontRef idx="minor">
            <a:schemeClr val="tx1"/>
          </a:fontRef>
        </p:style>
      </p:cxnSp>
      <p:sp>
        <p:nvSpPr>
          <p:cNvPr id="74" name="73 CuadroTexto"/>
          <p:cNvSpPr txBox="1"/>
          <p:nvPr/>
        </p:nvSpPr>
        <p:spPr>
          <a:xfrm>
            <a:off x="2627784" y="3573016"/>
            <a:ext cx="2808312" cy="369332"/>
          </a:xfrm>
          <a:prstGeom prst="rect">
            <a:avLst/>
          </a:prstGeom>
          <a:noFill/>
        </p:spPr>
        <p:txBody>
          <a:bodyPr wrap="square" rtlCol="0">
            <a:spAutoFit/>
          </a:bodyPr>
          <a:lstStyle/>
          <a:p>
            <a:r>
              <a:rPr lang="es-ES" dirty="0" err="1" smtClean="0"/>
              <a:t>prov:wasGeneratedBy</a:t>
            </a:r>
            <a:endParaRPr lang="es-ES" dirty="0"/>
          </a:p>
        </p:txBody>
      </p:sp>
      <p:sp>
        <p:nvSpPr>
          <p:cNvPr id="75" name="74 CuadroTexto"/>
          <p:cNvSpPr txBox="1"/>
          <p:nvPr/>
        </p:nvSpPr>
        <p:spPr>
          <a:xfrm>
            <a:off x="2627784" y="5435932"/>
            <a:ext cx="2808312" cy="369332"/>
          </a:xfrm>
          <a:prstGeom prst="rect">
            <a:avLst/>
          </a:prstGeom>
          <a:noFill/>
        </p:spPr>
        <p:txBody>
          <a:bodyPr wrap="square" rtlCol="0">
            <a:spAutoFit/>
          </a:bodyPr>
          <a:lstStyle/>
          <a:p>
            <a:r>
              <a:rPr lang="es-ES" dirty="0" err="1" smtClean="0"/>
              <a:t>prov:wasGeneratedBy</a:t>
            </a:r>
            <a:endParaRPr lang="es-ES" dirty="0"/>
          </a:p>
        </p:txBody>
      </p:sp>
      <p:sp>
        <p:nvSpPr>
          <p:cNvPr id="76" name="75 CuadroTexto"/>
          <p:cNvSpPr txBox="1"/>
          <p:nvPr/>
        </p:nvSpPr>
        <p:spPr>
          <a:xfrm>
            <a:off x="2635044" y="4557322"/>
            <a:ext cx="1288884" cy="369332"/>
          </a:xfrm>
          <a:prstGeom prst="rect">
            <a:avLst/>
          </a:prstGeom>
          <a:noFill/>
        </p:spPr>
        <p:txBody>
          <a:bodyPr wrap="square" rtlCol="0">
            <a:spAutoFit/>
          </a:bodyPr>
          <a:lstStyle/>
          <a:p>
            <a:r>
              <a:rPr lang="es-ES" dirty="0" err="1" smtClean="0"/>
              <a:t>prov:used</a:t>
            </a:r>
            <a:endParaRPr lang="es-ES" dirty="0"/>
          </a:p>
        </p:txBody>
      </p:sp>
      <p:sp>
        <p:nvSpPr>
          <p:cNvPr id="77" name="76 CuadroTexto"/>
          <p:cNvSpPr txBox="1"/>
          <p:nvPr/>
        </p:nvSpPr>
        <p:spPr>
          <a:xfrm>
            <a:off x="14514" y="5833730"/>
            <a:ext cx="1656184" cy="646331"/>
          </a:xfrm>
          <a:prstGeom prst="rect">
            <a:avLst/>
          </a:prstGeom>
          <a:noFill/>
        </p:spPr>
        <p:txBody>
          <a:bodyPr wrap="square" rtlCol="0">
            <a:spAutoFit/>
          </a:bodyPr>
          <a:lstStyle/>
          <a:p>
            <a:r>
              <a:rPr lang="es-ES" dirty="0" err="1" smtClean="0"/>
              <a:t>prov</a:t>
            </a:r>
            <a:r>
              <a:rPr lang="es-ES" dirty="0" smtClean="0"/>
              <a:t>:</a:t>
            </a:r>
            <a:br>
              <a:rPr lang="es-ES" dirty="0" smtClean="0"/>
            </a:br>
            <a:r>
              <a:rPr lang="es-ES" dirty="0" err="1" smtClean="0"/>
              <a:t>specializationOf</a:t>
            </a:r>
            <a:endParaRPr lang="es-ES" dirty="0"/>
          </a:p>
        </p:txBody>
      </p:sp>
      <p:sp>
        <p:nvSpPr>
          <p:cNvPr id="78" name="77 CuadroTexto"/>
          <p:cNvSpPr txBox="1"/>
          <p:nvPr/>
        </p:nvSpPr>
        <p:spPr>
          <a:xfrm>
            <a:off x="222492" y="3874438"/>
            <a:ext cx="1656184" cy="646331"/>
          </a:xfrm>
          <a:prstGeom prst="rect">
            <a:avLst/>
          </a:prstGeom>
          <a:noFill/>
        </p:spPr>
        <p:txBody>
          <a:bodyPr wrap="square" rtlCol="0">
            <a:spAutoFit/>
          </a:bodyPr>
          <a:lstStyle/>
          <a:p>
            <a:r>
              <a:rPr lang="es-ES" dirty="0" err="1" smtClean="0"/>
              <a:t>prov</a:t>
            </a:r>
            <a:r>
              <a:rPr lang="es-ES" dirty="0" smtClean="0"/>
              <a:t>:</a:t>
            </a:r>
            <a:br>
              <a:rPr lang="es-ES" dirty="0" smtClean="0"/>
            </a:br>
            <a:r>
              <a:rPr lang="es-ES" dirty="0" err="1" smtClean="0"/>
              <a:t>specializationOf</a:t>
            </a:r>
            <a:endParaRPr lang="es-ES" dirty="0"/>
          </a:p>
        </p:txBody>
      </p:sp>
      <p:sp>
        <p:nvSpPr>
          <p:cNvPr id="79" name="78 CuadroTexto"/>
          <p:cNvSpPr txBox="1"/>
          <p:nvPr/>
        </p:nvSpPr>
        <p:spPr>
          <a:xfrm>
            <a:off x="3275856" y="4869160"/>
            <a:ext cx="2808312" cy="369332"/>
          </a:xfrm>
          <a:prstGeom prst="rect">
            <a:avLst/>
          </a:prstGeom>
          <a:noFill/>
        </p:spPr>
        <p:txBody>
          <a:bodyPr wrap="square" rtlCol="0">
            <a:spAutoFit/>
          </a:bodyPr>
          <a:lstStyle/>
          <a:p>
            <a:r>
              <a:rPr lang="es-ES" dirty="0" err="1" smtClean="0"/>
              <a:t>prov:wasAssociatedWith</a:t>
            </a:r>
            <a:endParaRPr lang="es-ES" dirty="0"/>
          </a:p>
        </p:txBody>
      </p:sp>
      <p:sp>
        <p:nvSpPr>
          <p:cNvPr id="80" name="79 CuadroTexto"/>
          <p:cNvSpPr txBox="1"/>
          <p:nvPr/>
        </p:nvSpPr>
        <p:spPr>
          <a:xfrm>
            <a:off x="3247390" y="3232712"/>
            <a:ext cx="2808312" cy="369332"/>
          </a:xfrm>
          <a:prstGeom prst="rect">
            <a:avLst/>
          </a:prstGeom>
          <a:noFill/>
        </p:spPr>
        <p:txBody>
          <a:bodyPr wrap="square" rtlCol="0">
            <a:spAutoFit/>
          </a:bodyPr>
          <a:lstStyle/>
          <a:p>
            <a:r>
              <a:rPr lang="es-ES" dirty="0" err="1" smtClean="0"/>
              <a:t>prov:wasAssociatedWith</a:t>
            </a:r>
            <a:endParaRPr lang="es-ES" dirty="0"/>
          </a:p>
        </p:txBody>
      </p:sp>
      <p:sp>
        <p:nvSpPr>
          <p:cNvPr id="81" name="80 CuadroTexto"/>
          <p:cNvSpPr txBox="1"/>
          <p:nvPr/>
        </p:nvSpPr>
        <p:spPr>
          <a:xfrm>
            <a:off x="3399790" y="3933056"/>
            <a:ext cx="2808312" cy="369332"/>
          </a:xfrm>
          <a:prstGeom prst="rect">
            <a:avLst/>
          </a:prstGeom>
          <a:noFill/>
        </p:spPr>
        <p:txBody>
          <a:bodyPr wrap="square" rtlCol="0">
            <a:spAutoFit/>
          </a:bodyPr>
          <a:lstStyle/>
          <a:p>
            <a:r>
              <a:rPr lang="es-ES" dirty="0" err="1" smtClean="0"/>
              <a:t>prov:wasAttributedTo</a:t>
            </a:r>
            <a:endParaRPr lang="es-ES" dirty="0"/>
          </a:p>
        </p:txBody>
      </p:sp>
      <p:sp>
        <p:nvSpPr>
          <p:cNvPr id="82" name="81 CuadroTexto"/>
          <p:cNvSpPr txBox="1"/>
          <p:nvPr/>
        </p:nvSpPr>
        <p:spPr>
          <a:xfrm>
            <a:off x="3559444" y="5867980"/>
            <a:ext cx="2808312" cy="369332"/>
          </a:xfrm>
          <a:prstGeom prst="rect">
            <a:avLst/>
          </a:prstGeom>
          <a:noFill/>
        </p:spPr>
        <p:txBody>
          <a:bodyPr wrap="square" rtlCol="0">
            <a:spAutoFit/>
          </a:bodyPr>
          <a:lstStyle/>
          <a:p>
            <a:r>
              <a:rPr lang="es-ES" dirty="0" err="1" smtClean="0"/>
              <a:t>prov:wasAttributedTo</a:t>
            </a:r>
            <a:endParaRPr lang="es-ES" dirty="0"/>
          </a:p>
        </p:txBody>
      </p:sp>
      <p:sp>
        <p:nvSpPr>
          <p:cNvPr id="42" name="41 Marcador de número de diapositiva"/>
          <p:cNvSpPr>
            <a:spLocks noGrp="1"/>
          </p:cNvSpPr>
          <p:nvPr>
            <p:ph type="sldNum" sz="quarter" idx="12"/>
          </p:nvPr>
        </p:nvSpPr>
        <p:spPr/>
        <p:txBody>
          <a:bodyPr/>
          <a:lstStyle/>
          <a:p>
            <a:fld id="{132FADFE-3B8F-471C-ABF0-DBC7717ECBBC}" type="slidenum">
              <a:rPr lang="es-ES" smtClean="0"/>
              <a:pPr/>
              <a:t>132</a:t>
            </a:fld>
            <a:endParaRPr lang="es-ES" dirty="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Direct mappings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95536" y="1124744"/>
            <a:ext cx="8496944" cy="5490734"/>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Direct mappings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Simple equivalences between PROV terms and DC terms</a:t>
            </a:r>
            <a:r>
              <a:rPr lang="en-US" sz="2800" dirty="0" smtClean="0">
                <a:solidFill>
                  <a:srgbClr val="4D4D4D"/>
                </a:solidFill>
                <a:ea typeface="ＭＳ Ｐゴシック" pitchFamily="-80" charset="-128"/>
                <a:cs typeface="Arial" pitchFamily="34" charset="0"/>
                <a:sym typeface="Arial" pitchFamily="34" charset="0"/>
              </a:rPr>
              <a:t>.</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Described in terms of </a:t>
            </a:r>
            <a:r>
              <a:rPr lang="en-US" sz="2400" dirty="0" err="1" smtClean="0">
                <a:solidFill>
                  <a:srgbClr val="4D4D4D"/>
                </a:solidFill>
                <a:ea typeface="ＭＳ Ｐゴシック" pitchFamily="-80" charset="-128"/>
                <a:cs typeface="Arial" pitchFamily="34" charset="0"/>
                <a:sym typeface="Arial" pitchFamily="34" charset="0"/>
              </a:rPr>
              <a:t>rdfs:subClassOf</a:t>
            </a:r>
            <a:r>
              <a:rPr lang="en-US" sz="2400" dirty="0" smtClean="0">
                <a:solidFill>
                  <a:srgbClr val="4D4D4D"/>
                </a:solidFill>
                <a:ea typeface="ＭＳ Ｐゴシック" pitchFamily="-80" charset="-128"/>
                <a:cs typeface="Arial" pitchFamily="34" charset="0"/>
                <a:sym typeface="Arial" pitchFamily="34" charset="0"/>
              </a:rPr>
              <a:t>, </a:t>
            </a:r>
            <a:r>
              <a:rPr lang="en-US" sz="2400" dirty="0" err="1" smtClean="0">
                <a:solidFill>
                  <a:srgbClr val="4D4D4D"/>
                </a:solidFill>
                <a:ea typeface="ＭＳ Ｐゴシック" pitchFamily="-80" charset="-128"/>
                <a:cs typeface="Arial" pitchFamily="34" charset="0"/>
                <a:sym typeface="Arial" pitchFamily="34" charset="0"/>
              </a:rPr>
              <a:t>rdfs:subPropertyOf</a:t>
            </a:r>
            <a:r>
              <a:rPr lang="en-US" sz="2400" dirty="0" smtClean="0">
                <a:solidFill>
                  <a:srgbClr val="4D4D4D"/>
                </a:solidFill>
                <a:ea typeface="ＭＳ Ｐゴシック" pitchFamily="-80" charset="-128"/>
                <a:cs typeface="Arial" pitchFamily="34" charset="0"/>
                <a:sym typeface="Arial" pitchFamily="34" charset="0"/>
              </a:rPr>
              <a:t>, </a:t>
            </a:r>
            <a:r>
              <a:rPr lang="en-US" sz="2400" dirty="0" err="1" smtClean="0">
                <a:solidFill>
                  <a:srgbClr val="4D4D4D"/>
                </a:solidFill>
                <a:ea typeface="ＭＳ Ｐゴシック" pitchFamily="-80" charset="-128"/>
                <a:cs typeface="Arial" pitchFamily="34" charset="0"/>
                <a:sym typeface="Arial" pitchFamily="34" charset="0"/>
              </a:rPr>
              <a:t>owl:equivalentClass</a:t>
            </a:r>
            <a:r>
              <a:rPr lang="en-US" sz="2400" dirty="0" smtClean="0">
                <a:solidFill>
                  <a:srgbClr val="4D4D4D"/>
                </a:solidFill>
                <a:ea typeface="ＭＳ Ｐゴシック" pitchFamily="-80" charset="-128"/>
                <a:cs typeface="Arial" pitchFamily="34" charset="0"/>
                <a:sym typeface="Arial" pitchFamily="34" charset="0"/>
              </a:rPr>
              <a:t>.</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The mappings uses </a:t>
            </a:r>
            <a:r>
              <a:rPr lang="en-US" sz="2400" dirty="0" err="1" smtClean="0">
                <a:solidFill>
                  <a:srgbClr val="4D4D4D"/>
                </a:solidFill>
                <a:ea typeface="ＭＳ Ｐゴシック" pitchFamily="-80" charset="-128"/>
                <a:cs typeface="Arial" pitchFamily="34" charset="0"/>
                <a:sym typeface="Arial" pitchFamily="34" charset="0"/>
              </a:rPr>
              <a:t>prov</a:t>
            </a:r>
            <a:r>
              <a:rPr lang="en-US" sz="2400" dirty="0" smtClean="0">
                <a:solidFill>
                  <a:srgbClr val="4D4D4D"/>
                </a:solidFill>
                <a:ea typeface="ＭＳ Ｐゴシック" pitchFamily="-80" charset="-128"/>
                <a:cs typeface="Arial" pitchFamily="34" charset="0"/>
                <a:sym typeface="Arial" pitchFamily="34" charset="0"/>
              </a:rPr>
              <a:t> starting points and </a:t>
            </a:r>
            <a:r>
              <a:rPr lang="en-US" sz="2400" dirty="0" err="1" smtClean="0">
                <a:solidFill>
                  <a:srgbClr val="4D4D4D"/>
                </a:solidFill>
                <a:ea typeface="ＭＳ Ｐゴシック" pitchFamily="-80" charset="-128"/>
                <a:cs typeface="Arial" pitchFamily="34" charset="0"/>
                <a:sym typeface="Arial" pitchFamily="34" charset="0"/>
              </a:rPr>
              <a:t>prov</a:t>
            </a:r>
            <a:r>
              <a:rPr lang="en-US" sz="2400" dirty="0" smtClean="0">
                <a:solidFill>
                  <a:srgbClr val="4D4D4D"/>
                </a:solidFill>
                <a:ea typeface="ＭＳ Ｐゴシック" pitchFamily="-80" charset="-128"/>
                <a:cs typeface="Arial" pitchFamily="34" charset="0"/>
                <a:sym typeface="Arial" pitchFamily="34" charset="0"/>
              </a:rPr>
              <a:t> expanded terms.</a:t>
            </a: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133</a:t>
            </a:fld>
            <a:endParaRPr lang="es-ES"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Direct mappings (terms)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23528" y="836712"/>
            <a:ext cx="8496944" cy="2185727"/>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134</a:t>
            </a:fld>
            <a:endParaRPr lang="es-ES" dirty="0"/>
          </a:p>
        </p:txBody>
      </p:sp>
      <p:graphicFrame>
        <p:nvGraphicFramePr>
          <p:cNvPr id="16" name="15 Tabla"/>
          <p:cNvGraphicFramePr>
            <a:graphicFrameLocks noGrp="1"/>
          </p:cNvGraphicFramePr>
          <p:nvPr/>
        </p:nvGraphicFramePr>
        <p:xfrm>
          <a:off x="323528" y="793732"/>
          <a:ext cx="6168009" cy="5661954"/>
        </p:xfrm>
        <a:graphic>
          <a:graphicData uri="http://schemas.openxmlformats.org/drawingml/2006/table">
            <a:tbl>
              <a:tblPr firstRow="1" bandRow="1">
                <a:tableStyleId>{5C22544A-7EE6-4342-B048-85BDC9FD1C3A}</a:tableStyleId>
              </a:tblPr>
              <a:tblGrid>
                <a:gridCol w="2056003"/>
                <a:gridCol w="2056003"/>
                <a:gridCol w="2056003"/>
              </a:tblGrid>
              <a:tr h="386298">
                <a:tc>
                  <a:txBody>
                    <a:bodyPr/>
                    <a:lstStyle/>
                    <a:p>
                      <a:r>
                        <a:rPr lang="es-ES" dirty="0" smtClean="0"/>
                        <a:t>DC</a:t>
                      </a:r>
                      <a:r>
                        <a:rPr lang="es-ES" baseline="0" dirty="0" smtClean="0"/>
                        <a:t> </a:t>
                      </a:r>
                      <a:r>
                        <a:rPr lang="es-ES" baseline="0" dirty="0" err="1" smtClean="0"/>
                        <a:t>Term</a:t>
                      </a:r>
                      <a:endParaRPr lang="es-ES" dirty="0"/>
                    </a:p>
                  </a:txBody>
                  <a:tcPr/>
                </a:tc>
                <a:tc>
                  <a:txBody>
                    <a:bodyPr/>
                    <a:lstStyle/>
                    <a:p>
                      <a:r>
                        <a:rPr lang="es-ES" dirty="0" err="1" smtClean="0"/>
                        <a:t>Mapping</a:t>
                      </a:r>
                      <a:endParaRPr lang="es-ES" dirty="0"/>
                    </a:p>
                  </a:txBody>
                  <a:tcPr/>
                </a:tc>
                <a:tc>
                  <a:txBody>
                    <a:bodyPr/>
                    <a:lstStyle/>
                    <a:p>
                      <a:r>
                        <a:rPr lang="es-ES" dirty="0" smtClean="0"/>
                        <a:t>PROV </a:t>
                      </a:r>
                      <a:r>
                        <a:rPr lang="es-ES" dirty="0" err="1" smtClean="0"/>
                        <a:t>Property</a:t>
                      </a:r>
                      <a:endParaRPr lang="es-ES" dirty="0"/>
                    </a:p>
                  </a:txBody>
                  <a:tcPr/>
                </a:tc>
              </a:tr>
              <a:tr h="386298">
                <a:tc>
                  <a:txBody>
                    <a:bodyPr/>
                    <a:lstStyle/>
                    <a:p>
                      <a:r>
                        <a:rPr lang="es-ES" dirty="0" err="1" smtClean="0">
                          <a:solidFill>
                            <a:schemeClr val="tx1"/>
                          </a:solidFill>
                        </a:rPr>
                        <a:t>created</a:t>
                      </a:r>
                      <a:endParaRPr lang="es-ES" dirty="0">
                        <a:solidFill>
                          <a:schemeClr val="tx1"/>
                        </a:solidFill>
                      </a:endParaRP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generatedAtTime</a:t>
                      </a:r>
                      <a:r>
                        <a:rPr lang="es-ES" dirty="0" smtClean="0">
                          <a:solidFill>
                            <a:schemeClr val="tx1"/>
                          </a:solidFill>
                        </a:rPr>
                        <a:t> </a:t>
                      </a:r>
                      <a:endParaRPr lang="es-ES" dirty="0">
                        <a:solidFill>
                          <a:schemeClr val="tx1"/>
                        </a:solidFill>
                      </a:endParaRPr>
                    </a:p>
                  </a:txBody>
                  <a:tcPr/>
                </a:tc>
              </a:tr>
              <a:tr h="386298">
                <a:tc>
                  <a:txBody>
                    <a:bodyPr/>
                    <a:lstStyle/>
                    <a:p>
                      <a:r>
                        <a:rPr lang="es-ES" dirty="0" err="1" smtClean="0">
                          <a:solidFill>
                            <a:schemeClr val="tx1"/>
                          </a:solidFill>
                        </a:rPr>
                        <a:t>dateAccepted</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generatedAtTime</a:t>
                      </a:r>
                      <a:r>
                        <a:rPr lang="es-ES" dirty="0" smtClean="0">
                          <a:solidFill>
                            <a:schemeClr val="tx1"/>
                          </a:solidFill>
                        </a:rPr>
                        <a:t> </a:t>
                      </a:r>
                      <a:endParaRPr lang="es-ES" dirty="0">
                        <a:solidFill>
                          <a:schemeClr val="tx1"/>
                        </a:solidFill>
                      </a:endParaRPr>
                    </a:p>
                  </a:txBody>
                  <a:tcPr/>
                </a:tc>
              </a:tr>
              <a:tr h="386298">
                <a:tc>
                  <a:txBody>
                    <a:bodyPr/>
                    <a:lstStyle/>
                    <a:p>
                      <a:r>
                        <a:rPr lang="es-ES" dirty="0" err="1" smtClean="0">
                          <a:solidFill>
                            <a:schemeClr val="tx1"/>
                          </a:solidFill>
                        </a:rPr>
                        <a:t>dateCopyRighted</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generatedAtTime</a:t>
                      </a:r>
                      <a:r>
                        <a:rPr lang="es-ES" dirty="0" smtClean="0">
                          <a:solidFill>
                            <a:schemeClr val="tx1"/>
                          </a:solidFill>
                        </a:rPr>
                        <a:t> </a:t>
                      </a:r>
                      <a:endParaRPr lang="es-ES" dirty="0">
                        <a:solidFill>
                          <a:schemeClr val="tx1"/>
                        </a:solidFill>
                      </a:endParaRPr>
                    </a:p>
                  </a:txBody>
                  <a:tcPr/>
                </a:tc>
              </a:tr>
              <a:tr h="386298">
                <a:tc>
                  <a:txBody>
                    <a:bodyPr/>
                    <a:lstStyle/>
                    <a:p>
                      <a:r>
                        <a:rPr lang="es-ES" dirty="0" err="1" smtClean="0">
                          <a:solidFill>
                            <a:schemeClr val="tx1"/>
                          </a:solidFill>
                        </a:rPr>
                        <a:t>dateSubmitted</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generatedAtTime</a:t>
                      </a:r>
                      <a:r>
                        <a:rPr lang="es-ES" dirty="0" smtClean="0">
                          <a:solidFill>
                            <a:schemeClr val="tx1"/>
                          </a:solidFill>
                        </a:rPr>
                        <a:t> </a:t>
                      </a:r>
                      <a:endParaRPr lang="es-ES" dirty="0">
                        <a:solidFill>
                          <a:schemeClr val="tx1"/>
                        </a:solidFill>
                      </a:endParaRPr>
                    </a:p>
                  </a:txBody>
                  <a:tcPr/>
                </a:tc>
              </a:tr>
              <a:tr h="386298">
                <a:tc>
                  <a:txBody>
                    <a:bodyPr/>
                    <a:lstStyle/>
                    <a:p>
                      <a:r>
                        <a:rPr lang="es-ES" dirty="0" err="1" smtClean="0">
                          <a:solidFill>
                            <a:schemeClr val="tx1"/>
                          </a:solidFill>
                        </a:rPr>
                        <a:t>issued</a:t>
                      </a:r>
                      <a:r>
                        <a:rPr lang="es-ES" dirty="0" smtClean="0">
                          <a:solidFill>
                            <a:schemeClr val="tx1"/>
                          </a:solidFill>
                        </a:rPr>
                        <a:t> </a:t>
                      </a: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generatedAtTime</a:t>
                      </a:r>
                      <a:r>
                        <a:rPr lang="es-ES" dirty="0" smtClean="0">
                          <a:solidFill>
                            <a:schemeClr val="tx1"/>
                          </a:solidFill>
                        </a:rPr>
                        <a:t> </a:t>
                      </a:r>
                      <a:endParaRPr lang="es-ES" dirty="0">
                        <a:solidFill>
                          <a:schemeClr val="tx1"/>
                        </a:solidFill>
                      </a:endParaRPr>
                    </a:p>
                  </a:txBody>
                  <a:tcPr/>
                </a:tc>
              </a:tr>
              <a:tr h="386298">
                <a:tc>
                  <a:txBody>
                    <a:bodyPr/>
                    <a:lstStyle/>
                    <a:p>
                      <a:r>
                        <a:rPr lang="es-ES" dirty="0" err="1" smtClean="0">
                          <a:solidFill>
                            <a:schemeClr val="tx1"/>
                          </a:solidFill>
                        </a:rPr>
                        <a:t>modified</a:t>
                      </a:r>
                      <a:r>
                        <a:rPr lang="es-ES" dirty="0" smtClean="0">
                          <a:solidFill>
                            <a:schemeClr val="tx1"/>
                          </a:solidFill>
                        </a:rPr>
                        <a:t> </a:t>
                      </a: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generatedAtTime</a:t>
                      </a:r>
                      <a:r>
                        <a:rPr lang="es-ES" dirty="0" smtClean="0">
                          <a:solidFill>
                            <a:schemeClr val="tx1"/>
                          </a:solidFill>
                        </a:rPr>
                        <a:t> </a:t>
                      </a:r>
                      <a:endParaRPr lang="es-ES" dirty="0">
                        <a:solidFill>
                          <a:schemeClr val="tx1"/>
                        </a:solidFill>
                      </a:endParaRPr>
                    </a:p>
                  </a:txBody>
                  <a:tcPr/>
                </a:tc>
              </a:tr>
              <a:tr h="386298">
                <a:tc>
                  <a:txBody>
                    <a:bodyPr/>
                    <a:lstStyle/>
                    <a:p>
                      <a:r>
                        <a:rPr lang="es-ES" dirty="0" err="1" smtClean="0"/>
                        <a:t>creator</a:t>
                      </a:r>
                      <a:endParaRPr lang="es-ES" dirty="0"/>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contributor</a:t>
                      </a:r>
                      <a:r>
                        <a:rPr lang="es-ES" dirty="0" smtClean="0"/>
                        <a:t> </a:t>
                      </a:r>
                      <a:endParaRPr lang="es-ES" dirty="0"/>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publisher</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rightsHolder</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source</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wasDerivedFrom</a:t>
                      </a:r>
                      <a:r>
                        <a:rPr lang="es-ES" dirty="0" smtClean="0"/>
                        <a:t> </a:t>
                      </a:r>
                      <a:endParaRPr lang="es-ES" dirty="0"/>
                    </a:p>
                  </a:txBody>
                  <a:tcPr/>
                </a:tc>
              </a:tr>
              <a:tr h="386298">
                <a:tc>
                  <a:txBody>
                    <a:bodyPr/>
                    <a:lstStyle/>
                    <a:p>
                      <a:r>
                        <a:rPr lang="es-ES" dirty="0" err="1" smtClean="0"/>
                        <a:t>hasFormat</a:t>
                      </a:r>
                      <a:r>
                        <a:rPr lang="es-ES" dirty="0" smtClean="0"/>
                        <a:t> </a:t>
                      </a:r>
                      <a:endParaRPr lang="es-ES" dirty="0"/>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alternateOf</a:t>
                      </a:r>
                      <a:r>
                        <a:rPr lang="es-ES" dirty="0" smtClean="0"/>
                        <a:t> </a:t>
                      </a:r>
                      <a:endParaRPr lang="es-ES" dirty="0"/>
                    </a:p>
                  </a:txBody>
                  <a:tcPr/>
                </a:tc>
              </a:tr>
              <a:tr h="386298">
                <a:tc>
                  <a:txBody>
                    <a:bodyPr/>
                    <a:lstStyle/>
                    <a:p>
                      <a:r>
                        <a:rPr lang="es-ES" dirty="0" err="1" smtClean="0"/>
                        <a:t>isFormatOf</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alternateOf</a:t>
                      </a:r>
                      <a:r>
                        <a:rPr lang="es-ES" dirty="0" smtClean="0"/>
                        <a:t>, </a:t>
                      </a:r>
                      <a:r>
                        <a:rPr lang="es-ES" dirty="0" err="1" smtClean="0"/>
                        <a:t>wasDerivedFrom</a:t>
                      </a:r>
                      <a:endParaRPr lang="es-ES" dirty="0"/>
                    </a:p>
                  </a:txBody>
                  <a:tcPr/>
                </a:tc>
              </a:tr>
            </a:tbl>
          </a:graphicData>
        </a:graphic>
      </p:graphicFrame>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Direct mappings (terms)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23528" y="836712"/>
            <a:ext cx="8496944" cy="2185727"/>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graphicFrame>
        <p:nvGraphicFramePr>
          <p:cNvPr id="14" name="13 Tabla"/>
          <p:cNvGraphicFramePr>
            <a:graphicFrameLocks noGrp="1"/>
          </p:cNvGraphicFramePr>
          <p:nvPr/>
        </p:nvGraphicFramePr>
        <p:xfrm>
          <a:off x="323528" y="793732"/>
          <a:ext cx="6168009" cy="5661954"/>
        </p:xfrm>
        <a:graphic>
          <a:graphicData uri="http://schemas.openxmlformats.org/drawingml/2006/table">
            <a:tbl>
              <a:tblPr firstRow="1" bandRow="1">
                <a:tableStyleId>{5C22544A-7EE6-4342-B048-85BDC9FD1C3A}</a:tableStyleId>
              </a:tblPr>
              <a:tblGrid>
                <a:gridCol w="2056003"/>
                <a:gridCol w="2056003"/>
                <a:gridCol w="2056003"/>
              </a:tblGrid>
              <a:tr h="386298">
                <a:tc>
                  <a:txBody>
                    <a:bodyPr/>
                    <a:lstStyle/>
                    <a:p>
                      <a:r>
                        <a:rPr lang="es-ES" dirty="0" smtClean="0"/>
                        <a:t>DC</a:t>
                      </a:r>
                      <a:r>
                        <a:rPr lang="es-ES" baseline="0" dirty="0" smtClean="0"/>
                        <a:t> </a:t>
                      </a:r>
                      <a:r>
                        <a:rPr lang="es-ES" baseline="0" dirty="0" err="1" smtClean="0"/>
                        <a:t>Term</a:t>
                      </a:r>
                      <a:endParaRPr lang="es-ES" dirty="0"/>
                    </a:p>
                  </a:txBody>
                  <a:tcPr/>
                </a:tc>
                <a:tc>
                  <a:txBody>
                    <a:bodyPr/>
                    <a:lstStyle/>
                    <a:p>
                      <a:r>
                        <a:rPr lang="es-ES" dirty="0" err="1" smtClean="0"/>
                        <a:t>Mapping</a:t>
                      </a:r>
                      <a:endParaRPr lang="es-ES" dirty="0"/>
                    </a:p>
                  </a:txBody>
                  <a:tcPr/>
                </a:tc>
                <a:tc>
                  <a:txBody>
                    <a:bodyPr/>
                    <a:lstStyle/>
                    <a:p>
                      <a:r>
                        <a:rPr lang="es-ES" dirty="0" smtClean="0"/>
                        <a:t>PROV </a:t>
                      </a:r>
                      <a:r>
                        <a:rPr lang="es-ES" dirty="0" err="1" smtClean="0"/>
                        <a:t>Property</a:t>
                      </a:r>
                      <a:endParaRPr lang="es-ES" dirty="0"/>
                    </a:p>
                  </a:txBody>
                  <a:tcPr/>
                </a:tc>
              </a:tr>
              <a:tr h="386298">
                <a:tc>
                  <a:txBody>
                    <a:bodyPr/>
                    <a:lstStyle/>
                    <a:p>
                      <a:r>
                        <a:rPr lang="es-ES" dirty="0" err="1" smtClean="0">
                          <a:solidFill>
                            <a:srgbClr val="0000FF"/>
                          </a:solidFill>
                        </a:rPr>
                        <a:t>created</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dateAccepted</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dateCopyRighted</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dateSubmitted</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issued</a:t>
                      </a:r>
                      <a:r>
                        <a:rPr lang="es-ES" dirty="0" smtClean="0">
                          <a:solidFill>
                            <a:srgbClr val="0000FF"/>
                          </a:solidFill>
                        </a:rPr>
                        <a:t> </a:t>
                      </a: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modified</a:t>
                      </a:r>
                      <a:r>
                        <a:rPr lang="es-ES" dirty="0" smtClean="0">
                          <a:solidFill>
                            <a:srgbClr val="0000FF"/>
                          </a:solidFill>
                        </a:rPr>
                        <a:t> </a:t>
                      </a: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t>creator</a:t>
                      </a:r>
                      <a:endParaRPr lang="es-ES" dirty="0"/>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contributor</a:t>
                      </a:r>
                      <a:r>
                        <a:rPr lang="es-ES" dirty="0" smtClean="0"/>
                        <a:t> </a:t>
                      </a:r>
                      <a:endParaRPr lang="es-ES" dirty="0"/>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publisher</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rightsHolder</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wasAttributedTo</a:t>
                      </a:r>
                      <a:r>
                        <a:rPr lang="es-ES" dirty="0" smtClean="0"/>
                        <a:t> </a:t>
                      </a:r>
                      <a:endParaRPr lang="es-ES" dirty="0"/>
                    </a:p>
                  </a:txBody>
                  <a:tcPr/>
                </a:tc>
              </a:tr>
              <a:tr h="386298">
                <a:tc>
                  <a:txBody>
                    <a:bodyPr/>
                    <a:lstStyle/>
                    <a:p>
                      <a:r>
                        <a:rPr lang="es-ES" dirty="0" err="1" smtClean="0"/>
                        <a:t>source</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wasDerivedFrom</a:t>
                      </a:r>
                      <a:r>
                        <a:rPr lang="es-ES" dirty="0" smtClean="0"/>
                        <a:t> </a:t>
                      </a:r>
                      <a:endParaRPr lang="es-ES" dirty="0"/>
                    </a:p>
                  </a:txBody>
                  <a:tcPr/>
                </a:tc>
              </a:tr>
              <a:tr h="386298">
                <a:tc>
                  <a:txBody>
                    <a:bodyPr/>
                    <a:lstStyle/>
                    <a:p>
                      <a:r>
                        <a:rPr lang="es-ES" dirty="0" err="1" smtClean="0"/>
                        <a:t>hasFormat</a:t>
                      </a:r>
                      <a:r>
                        <a:rPr lang="es-ES" dirty="0" smtClean="0"/>
                        <a:t> </a:t>
                      </a:r>
                      <a:endParaRPr lang="es-ES" dirty="0"/>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alternateOf</a:t>
                      </a:r>
                      <a:r>
                        <a:rPr lang="es-ES" dirty="0" smtClean="0"/>
                        <a:t> </a:t>
                      </a:r>
                      <a:endParaRPr lang="es-ES" dirty="0"/>
                    </a:p>
                  </a:txBody>
                  <a:tcPr/>
                </a:tc>
              </a:tr>
              <a:tr h="386298">
                <a:tc>
                  <a:txBody>
                    <a:bodyPr/>
                    <a:lstStyle/>
                    <a:p>
                      <a:r>
                        <a:rPr lang="es-ES" dirty="0" err="1" smtClean="0"/>
                        <a:t>isFormatOf</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alternateOf</a:t>
                      </a:r>
                      <a:r>
                        <a:rPr lang="es-ES" dirty="0" smtClean="0"/>
                        <a:t>, </a:t>
                      </a:r>
                      <a:r>
                        <a:rPr lang="es-ES" dirty="0" err="1" smtClean="0"/>
                        <a:t>wasDerivedFrom</a:t>
                      </a:r>
                      <a:endParaRPr lang="es-ES" dirty="0"/>
                    </a:p>
                  </a:txBody>
                  <a:tcPr/>
                </a:tc>
              </a:tr>
            </a:tbl>
          </a:graphicData>
        </a:graphic>
      </p:graphicFrame>
      <p:sp>
        <p:nvSpPr>
          <p:cNvPr id="15" name="14 Rectángulo"/>
          <p:cNvSpPr/>
          <p:nvPr/>
        </p:nvSpPr>
        <p:spPr>
          <a:xfrm>
            <a:off x="7092280" y="2348880"/>
            <a:ext cx="1656184" cy="57606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Generation</a:t>
            </a:r>
            <a:r>
              <a:rPr lang="es-ES" dirty="0" smtClean="0"/>
              <a:t> dates</a:t>
            </a:r>
            <a:endParaRPr lang="es-ES" dirty="0"/>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135</a:t>
            </a:fld>
            <a:endParaRPr lang="es-ES"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Direct mappings (terms)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23528" y="836712"/>
            <a:ext cx="8496944" cy="2185727"/>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graphicFrame>
        <p:nvGraphicFramePr>
          <p:cNvPr id="14" name="13 Tabla"/>
          <p:cNvGraphicFramePr>
            <a:graphicFrameLocks noGrp="1"/>
          </p:cNvGraphicFramePr>
          <p:nvPr/>
        </p:nvGraphicFramePr>
        <p:xfrm>
          <a:off x="323528" y="793732"/>
          <a:ext cx="6168009" cy="5661954"/>
        </p:xfrm>
        <a:graphic>
          <a:graphicData uri="http://schemas.openxmlformats.org/drawingml/2006/table">
            <a:tbl>
              <a:tblPr firstRow="1" bandRow="1">
                <a:tableStyleId>{5C22544A-7EE6-4342-B048-85BDC9FD1C3A}</a:tableStyleId>
              </a:tblPr>
              <a:tblGrid>
                <a:gridCol w="2056003"/>
                <a:gridCol w="2056003"/>
                <a:gridCol w="2056003"/>
              </a:tblGrid>
              <a:tr h="386298">
                <a:tc>
                  <a:txBody>
                    <a:bodyPr/>
                    <a:lstStyle/>
                    <a:p>
                      <a:r>
                        <a:rPr lang="es-ES" dirty="0" smtClean="0"/>
                        <a:t>DC</a:t>
                      </a:r>
                      <a:r>
                        <a:rPr lang="es-ES" baseline="0" dirty="0" smtClean="0"/>
                        <a:t> </a:t>
                      </a:r>
                      <a:r>
                        <a:rPr lang="es-ES" baseline="0" dirty="0" err="1" smtClean="0"/>
                        <a:t>Term</a:t>
                      </a:r>
                      <a:endParaRPr lang="es-ES" dirty="0"/>
                    </a:p>
                  </a:txBody>
                  <a:tcPr/>
                </a:tc>
                <a:tc>
                  <a:txBody>
                    <a:bodyPr/>
                    <a:lstStyle/>
                    <a:p>
                      <a:r>
                        <a:rPr lang="es-ES" dirty="0" err="1" smtClean="0"/>
                        <a:t>Mapping</a:t>
                      </a:r>
                      <a:endParaRPr lang="es-ES" dirty="0"/>
                    </a:p>
                  </a:txBody>
                  <a:tcPr/>
                </a:tc>
                <a:tc>
                  <a:txBody>
                    <a:bodyPr/>
                    <a:lstStyle/>
                    <a:p>
                      <a:r>
                        <a:rPr lang="es-ES" dirty="0" smtClean="0"/>
                        <a:t>PROV </a:t>
                      </a:r>
                      <a:r>
                        <a:rPr lang="es-ES" dirty="0" err="1" smtClean="0"/>
                        <a:t>Property</a:t>
                      </a:r>
                      <a:endParaRPr lang="es-ES" dirty="0"/>
                    </a:p>
                  </a:txBody>
                  <a:tcPr/>
                </a:tc>
              </a:tr>
              <a:tr h="386298">
                <a:tc>
                  <a:txBody>
                    <a:bodyPr/>
                    <a:lstStyle/>
                    <a:p>
                      <a:r>
                        <a:rPr lang="es-ES" dirty="0" err="1" smtClean="0">
                          <a:solidFill>
                            <a:srgbClr val="0000FF"/>
                          </a:solidFill>
                        </a:rPr>
                        <a:t>created</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dateAccepted</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dateCopyRighted</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dateSubmitted</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issued</a:t>
                      </a:r>
                      <a:r>
                        <a:rPr lang="es-ES" dirty="0" smtClean="0">
                          <a:solidFill>
                            <a:srgbClr val="0000FF"/>
                          </a:solidFill>
                        </a:rPr>
                        <a:t> </a:t>
                      </a: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rgbClr val="0000FF"/>
                          </a:solidFill>
                        </a:rPr>
                        <a:t>modified</a:t>
                      </a:r>
                      <a:r>
                        <a:rPr lang="es-ES" dirty="0" smtClean="0">
                          <a:solidFill>
                            <a:srgbClr val="0000FF"/>
                          </a:solidFill>
                        </a:rPr>
                        <a:t> </a:t>
                      </a:r>
                    </a:p>
                  </a:txBody>
                  <a:tcPr/>
                </a:tc>
                <a:tc>
                  <a:txBody>
                    <a:bodyPr/>
                    <a:lstStyle/>
                    <a:p>
                      <a:r>
                        <a:rPr lang="es-ES" dirty="0" err="1" smtClean="0">
                          <a:solidFill>
                            <a:srgbClr val="0000FF"/>
                          </a:solidFill>
                        </a:rPr>
                        <a:t>subPropertyOf</a:t>
                      </a:r>
                      <a:r>
                        <a:rPr lang="es-ES" dirty="0" smtClean="0">
                          <a:solidFill>
                            <a:srgbClr val="0000FF"/>
                          </a:solidFill>
                        </a:rPr>
                        <a:t> </a:t>
                      </a:r>
                      <a:endParaRPr lang="es-ES" dirty="0">
                        <a:solidFill>
                          <a:srgbClr val="0000FF"/>
                        </a:solidFill>
                      </a:endParaRPr>
                    </a:p>
                  </a:txBody>
                  <a:tcPr/>
                </a:tc>
                <a:tc>
                  <a:txBody>
                    <a:bodyPr/>
                    <a:lstStyle/>
                    <a:p>
                      <a:r>
                        <a:rPr lang="es-ES" dirty="0" err="1" smtClean="0">
                          <a:solidFill>
                            <a:srgbClr val="0000FF"/>
                          </a:solidFill>
                        </a:rPr>
                        <a:t>generatedAtTime</a:t>
                      </a:r>
                      <a:r>
                        <a:rPr lang="es-ES" dirty="0" smtClean="0">
                          <a:solidFill>
                            <a:srgbClr val="0000FF"/>
                          </a:solidFill>
                        </a:rPr>
                        <a:t> </a:t>
                      </a:r>
                      <a:endParaRPr lang="es-ES" dirty="0">
                        <a:solidFill>
                          <a:srgbClr val="0000FF"/>
                        </a:solidFill>
                      </a:endParaRPr>
                    </a:p>
                  </a:txBody>
                  <a:tcPr/>
                </a:tc>
              </a:tr>
              <a:tr h="386298">
                <a:tc>
                  <a:txBody>
                    <a:bodyPr/>
                    <a:lstStyle/>
                    <a:p>
                      <a:r>
                        <a:rPr lang="es-ES" dirty="0" err="1" smtClean="0">
                          <a:solidFill>
                            <a:schemeClr val="accent3">
                              <a:lumMod val="75000"/>
                            </a:schemeClr>
                          </a:solidFill>
                        </a:rPr>
                        <a:t>creator</a:t>
                      </a:r>
                      <a:endParaRPr lang="es-ES" dirty="0">
                        <a:solidFill>
                          <a:schemeClr val="accent3">
                            <a:lumMod val="75000"/>
                          </a:schemeClr>
                        </a:solidFill>
                      </a:endParaRPr>
                    </a:p>
                  </a:txBody>
                  <a:tcPr/>
                </a:tc>
                <a:tc>
                  <a:txBody>
                    <a:bodyPr/>
                    <a:lstStyle/>
                    <a:p>
                      <a:r>
                        <a:rPr lang="es-ES" dirty="0" err="1" smtClean="0">
                          <a:solidFill>
                            <a:schemeClr val="accent3">
                              <a:lumMod val="75000"/>
                            </a:schemeClr>
                          </a:solidFill>
                        </a:rPr>
                        <a:t>subPropertyOf</a:t>
                      </a:r>
                      <a:r>
                        <a:rPr lang="es-ES" dirty="0" smtClean="0">
                          <a:solidFill>
                            <a:schemeClr val="accent3">
                              <a:lumMod val="75000"/>
                            </a:schemeClr>
                          </a:solidFill>
                        </a:rPr>
                        <a:t> </a:t>
                      </a:r>
                      <a:endParaRPr lang="es-ES" dirty="0">
                        <a:solidFill>
                          <a:schemeClr val="accent3">
                            <a:lumMod val="75000"/>
                          </a:schemeClr>
                        </a:solidFill>
                      </a:endParaRPr>
                    </a:p>
                  </a:txBody>
                  <a:tcPr/>
                </a:tc>
                <a:tc>
                  <a:txBody>
                    <a:bodyPr/>
                    <a:lstStyle/>
                    <a:p>
                      <a:r>
                        <a:rPr lang="es-ES" dirty="0" err="1" smtClean="0">
                          <a:solidFill>
                            <a:schemeClr val="accent3">
                              <a:lumMod val="75000"/>
                            </a:schemeClr>
                          </a:solidFill>
                        </a:rPr>
                        <a:t>wasAttributedTo</a:t>
                      </a:r>
                      <a:r>
                        <a:rPr lang="es-ES" dirty="0" smtClean="0">
                          <a:solidFill>
                            <a:schemeClr val="accent3">
                              <a:lumMod val="75000"/>
                            </a:schemeClr>
                          </a:solidFill>
                        </a:rPr>
                        <a:t> </a:t>
                      </a:r>
                      <a:endParaRPr lang="es-ES" dirty="0">
                        <a:solidFill>
                          <a:schemeClr val="accent3">
                            <a:lumMod val="75000"/>
                          </a:schemeClr>
                        </a:solidFill>
                      </a:endParaRPr>
                    </a:p>
                  </a:txBody>
                  <a:tcPr/>
                </a:tc>
              </a:tr>
              <a:tr h="386298">
                <a:tc>
                  <a:txBody>
                    <a:bodyPr/>
                    <a:lstStyle/>
                    <a:p>
                      <a:r>
                        <a:rPr lang="es-ES" dirty="0" err="1" smtClean="0">
                          <a:solidFill>
                            <a:schemeClr val="accent3">
                              <a:lumMod val="75000"/>
                            </a:schemeClr>
                          </a:solidFill>
                        </a:rPr>
                        <a:t>contributor</a:t>
                      </a:r>
                      <a:r>
                        <a:rPr lang="es-ES" dirty="0" smtClean="0">
                          <a:solidFill>
                            <a:schemeClr val="accent3">
                              <a:lumMod val="75000"/>
                            </a:schemeClr>
                          </a:solidFill>
                        </a:rPr>
                        <a:t> </a:t>
                      </a:r>
                      <a:endParaRPr lang="es-ES" dirty="0">
                        <a:solidFill>
                          <a:schemeClr val="accent3">
                            <a:lumMod val="75000"/>
                          </a:schemeClr>
                        </a:solidFill>
                      </a:endParaRPr>
                    </a:p>
                  </a:txBody>
                  <a:tcPr/>
                </a:tc>
                <a:tc>
                  <a:txBody>
                    <a:bodyPr/>
                    <a:lstStyle/>
                    <a:p>
                      <a:r>
                        <a:rPr lang="es-ES" dirty="0" err="1" smtClean="0">
                          <a:solidFill>
                            <a:schemeClr val="accent3">
                              <a:lumMod val="75000"/>
                            </a:schemeClr>
                          </a:solidFill>
                        </a:rPr>
                        <a:t>subPropertyOf</a:t>
                      </a:r>
                      <a:r>
                        <a:rPr lang="es-ES" dirty="0" smtClean="0">
                          <a:solidFill>
                            <a:schemeClr val="accent3">
                              <a:lumMod val="75000"/>
                            </a:schemeClr>
                          </a:solidFill>
                        </a:rPr>
                        <a:t> </a:t>
                      </a:r>
                      <a:endParaRPr lang="es-ES" dirty="0">
                        <a:solidFill>
                          <a:schemeClr val="accent3">
                            <a:lumMod val="75000"/>
                          </a:schemeClr>
                        </a:solidFill>
                      </a:endParaRPr>
                    </a:p>
                  </a:txBody>
                  <a:tcPr/>
                </a:tc>
                <a:tc>
                  <a:txBody>
                    <a:bodyPr/>
                    <a:lstStyle/>
                    <a:p>
                      <a:r>
                        <a:rPr lang="es-ES" dirty="0" err="1" smtClean="0">
                          <a:solidFill>
                            <a:schemeClr val="accent3">
                              <a:lumMod val="75000"/>
                            </a:schemeClr>
                          </a:solidFill>
                        </a:rPr>
                        <a:t>wasAttributedTo</a:t>
                      </a:r>
                      <a:r>
                        <a:rPr lang="es-ES" dirty="0" smtClean="0">
                          <a:solidFill>
                            <a:schemeClr val="accent3">
                              <a:lumMod val="75000"/>
                            </a:schemeClr>
                          </a:solidFill>
                        </a:rPr>
                        <a:t> </a:t>
                      </a:r>
                      <a:endParaRPr lang="es-ES" dirty="0">
                        <a:solidFill>
                          <a:schemeClr val="accent3">
                            <a:lumMod val="75000"/>
                          </a:schemeClr>
                        </a:solidFill>
                      </a:endParaRPr>
                    </a:p>
                  </a:txBody>
                  <a:tcPr/>
                </a:tc>
              </a:tr>
              <a:tr h="386298">
                <a:tc>
                  <a:txBody>
                    <a:bodyPr/>
                    <a:lstStyle/>
                    <a:p>
                      <a:r>
                        <a:rPr lang="es-ES" dirty="0" err="1" smtClean="0">
                          <a:solidFill>
                            <a:schemeClr val="accent3">
                              <a:lumMod val="75000"/>
                            </a:schemeClr>
                          </a:solidFill>
                        </a:rPr>
                        <a:t>publisher</a:t>
                      </a:r>
                      <a:r>
                        <a:rPr lang="es-ES" dirty="0" smtClean="0">
                          <a:solidFill>
                            <a:schemeClr val="accent3">
                              <a:lumMod val="75000"/>
                            </a:schemeClr>
                          </a:solidFill>
                        </a:rPr>
                        <a:t> </a:t>
                      </a:r>
                    </a:p>
                  </a:txBody>
                  <a:tcPr/>
                </a:tc>
                <a:tc>
                  <a:txBody>
                    <a:bodyPr/>
                    <a:lstStyle/>
                    <a:p>
                      <a:r>
                        <a:rPr lang="es-ES" dirty="0" err="1" smtClean="0">
                          <a:solidFill>
                            <a:schemeClr val="accent3">
                              <a:lumMod val="75000"/>
                            </a:schemeClr>
                          </a:solidFill>
                        </a:rPr>
                        <a:t>subPropertyOf</a:t>
                      </a:r>
                      <a:r>
                        <a:rPr lang="es-ES" dirty="0" smtClean="0">
                          <a:solidFill>
                            <a:schemeClr val="accent3">
                              <a:lumMod val="75000"/>
                            </a:schemeClr>
                          </a:solidFill>
                        </a:rPr>
                        <a:t> </a:t>
                      </a:r>
                      <a:endParaRPr lang="es-ES" dirty="0">
                        <a:solidFill>
                          <a:schemeClr val="accent3">
                            <a:lumMod val="75000"/>
                          </a:schemeClr>
                        </a:solidFill>
                      </a:endParaRPr>
                    </a:p>
                  </a:txBody>
                  <a:tcPr/>
                </a:tc>
                <a:tc>
                  <a:txBody>
                    <a:bodyPr/>
                    <a:lstStyle/>
                    <a:p>
                      <a:r>
                        <a:rPr lang="es-ES" dirty="0" err="1" smtClean="0">
                          <a:solidFill>
                            <a:schemeClr val="accent3">
                              <a:lumMod val="75000"/>
                            </a:schemeClr>
                          </a:solidFill>
                        </a:rPr>
                        <a:t>wasAttributedTo</a:t>
                      </a:r>
                      <a:r>
                        <a:rPr lang="es-ES" dirty="0" smtClean="0">
                          <a:solidFill>
                            <a:schemeClr val="accent3">
                              <a:lumMod val="75000"/>
                            </a:schemeClr>
                          </a:solidFill>
                        </a:rPr>
                        <a:t> </a:t>
                      </a:r>
                      <a:endParaRPr lang="es-ES" dirty="0">
                        <a:solidFill>
                          <a:schemeClr val="accent3">
                            <a:lumMod val="75000"/>
                          </a:schemeClr>
                        </a:solidFill>
                      </a:endParaRPr>
                    </a:p>
                  </a:txBody>
                  <a:tcPr/>
                </a:tc>
              </a:tr>
              <a:tr h="386298">
                <a:tc>
                  <a:txBody>
                    <a:bodyPr/>
                    <a:lstStyle/>
                    <a:p>
                      <a:r>
                        <a:rPr lang="es-ES" dirty="0" err="1" smtClean="0">
                          <a:solidFill>
                            <a:schemeClr val="accent3">
                              <a:lumMod val="75000"/>
                            </a:schemeClr>
                          </a:solidFill>
                        </a:rPr>
                        <a:t>rightsHolder</a:t>
                      </a:r>
                      <a:r>
                        <a:rPr lang="es-ES" dirty="0" smtClean="0">
                          <a:solidFill>
                            <a:schemeClr val="accent3">
                              <a:lumMod val="75000"/>
                            </a:schemeClr>
                          </a:solidFill>
                        </a:rPr>
                        <a:t> </a:t>
                      </a:r>
                    </a:p>
                  </a:txBody>
                  <a:tcPr/>
                </a:tc>
                <a:tc>
                  <a:txBody>
                    <a:bodyPr/>
                    <a:lstStyle/>
                    <a:p>
                      <a:r>
                        <a:rPr lang="es-ES" dirty="0" err="1" smtClean="0">
                          <a:solidFill>
                            <a:schemeClr val="accent3">
                              <a:lumMod val="75000"/>
                            </a:schemeClr>
                          </a:solidFill>
                        </a:rPr>
                        <a:t>subPropertyOf</a:t>
                      </a:r>
                      <a:r>
                        <a:rPr lang="es-ES" dirty="0" smtClean="0">
                          <a:solidFill>
                            <a:schemeClr val="accent3">
                              <a:lumMod val="75000"/>
                            </a:schemeClr>
                          </a:solidFill>
                        </a:rPr>
                        <a:t> </a:t>
                      </a:r>
                      <a:endParaRPr lang="es-ES" dirty="0">
                        <a:solidFill>
                          <a:schemeClr val="accent3">
                            <a:lumMod val="75000"/>
                          </a:schemeClr>
                        </a:solidFill>
                      </a:endParaRPr>
                    </a:p>
                  </a:txBody>
                  <a:tcPr/>
                </a:tc>
                <a:tc>
                  <a:txBody>
                    <a:bodyPr/>
                    <a:lstStyle/>
                    <a:p>
                      <a:r>
                        <a:rPr lang="es-ES" dirty="0" err="1" smtClean="0">
                          <a:solidFill>
                            <a:schemeClr val="accent3">
                              <a:lumMod val="75000"/>
                            </a:schemeClr>
                          </a:solidFill>
                        </a:rPr>
                        <a:t>wasAttributedTo</a:t>
                      </a:r>
                      <a:r>
                        <a:rPr lang="es-ES" dirty="0" smtClean="0">
                          <a:solidFill>
                            <a:schemeClr val="accent3">
                              <a:lumMod val="75000"/>
                            </a:schemeClr>
                          </a:solidFill>
                        </a:rPr>
                        <a:t> </a:t>
                      </a:r>
                      <a:endParaRPr lang="es-ES" dirty="0">
                        <a:solidFill>
                          <a:schemeClr val="accent3">
                            <a:lumMod val="75000"/>
                          </a:schemeClr>
                        </a:solidFill>
                      </a:endParaRPr>
                    </a:p>
                  </a:txBody>
                  <a:tcPr/>
                </a:tc>
              </a:tr>
              <a:tr h="386298">
                <a:tc>
                  <a:txBody>
                    <a:bodyPr/>
                    <a:lstStyle/>
                    <a:p>
                      <a:r>
                        <a:rPr lang="es-ES" dirty="0" err="1" smtClean="0"/>
                        <a:t>source</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wasDerivedFrom</a:t>
                      </a:r>
                      <a:r>
                        <a:rPr lang="es-ES" dirty="0" smtClean="0"/>
                        <a:t> </a:t>
                      </a:r>
                      <a:endParaRPr lang="es-ES" dirty="0"/>
                    </a:p>
                  </a:txBody>
                  <a:tcPr/>
                </a:tc>
              </a:tr>
              <a:tr h="386298">
                <a:tc>
                  <a:txBody>
                    <a:bodyPr/>
                    <a:lstStyle/>
                    <a:p>
                      <a:r>
                        <a:rPr lang="es-ES" dirty="0" err="1" smtClean="0"/>
                        <a:t>hasFormat</a:t>
                      </a:r>
                      <a:r>
                        <a:rPr lang="es-ES" dirty="0" smtClean="0"/>
                        <a:t> </a:t>
                      </a:r>
                      <a:endParaRPr lang="es-ES" dirty="0"/>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alternateOf</a:t>
                      </a:r>
                      <a:r>
                        <a:rPr lang="es-ES" dirty="0" smtClean="0"/>
                        <a:t> </a:t>
                      </a:r>
                      <a:endParaRPr lang="es-ES" dirty="0"/>
                    </a:p>
                  </a:txBody>
                  <a:tcPr/>
                </a:tc>
              </a:tr>
              <a:tr h="386298">
                <a:tc>
                  <a:txBody>
                    <a:bodyPr/>
                    <a:lstStyle/>
                    <a:p>
                      <a:r>
                        <a:rPr lang="es-ES" dirty="0" err="1" smtClean="0"/>
                        <a:t>isFormatOf</a:t>
                      </a:r>
                      <a:r>
                        <a:rPr lang="es-ES" dirty="0" smtClean="0"/>
                        <a:t> </a:t>
                      </a:r>
                    </a:p>
                  </a:txBody>
                  <a:tcPr/>
                </a:tc>
                <a:tc>
                  <a:txBody>
                    <a:bodyPr/>
                    <a:lstStyle/>
                    <a:p>
                      <a:r>
                        <a:rPr lang="es-ES" dirty="0" err="1" smtClean="0"/>
                        <a:t>subPropertyOf</a:t>
                      </a:r>
                      <a:r>
                        <a:rPr lang="es-ES" dirty="0" smtClean="0"/>
                        <a:t> </a:t>
                      </a:r>
                      <a:endParaRPr lang="es-ES" dirty="0"/>
                    </a:p>
                  </a:txBody>
                  <a:tcPr/>
                </a:tc>
                <a:tc>
                  <a:txBody>
                    <a:bodyPr/>
                    <a:lstStyle/>
                    <a:p>
                      <a:r>
                        <a:rPr lang="es-ES" dirty="0" err="1" smtClean="0"/>
                        <a:t>alternateOf</a:t>
                      </a:r>
                      <a:r>
                        <a:rPr lang="es-ES" dirty="0" smtClean="0"/>
                        <a:t>, </a:t>
                      </a:r>
                      <a:r>
                        <a:rPr lang="es-ES" dirty="0" err="1" smtClean="0"/>
                        <a:t>wasDerivedFrom</a:t>
                      </a:r>
                      <a:endParaRPr lang="es-ES" dirty="0"/>
                    </a:p>
                  </a:txBody>
                  <a:tcPr/>
                </a:tc>
              </a:tr>
            </a:tbl>
          </a:graphicData>
        </a:graphic>
      </p:graphicFrame>
      <p:sp>
        <p:nvSpPr>
          <p:cNvPr id="15" name="14 Rectángulo"/>
          <p:cNvSpPr/>
          <p:nvPr/>
        </p:nvSpPr>
        <p:spPr>
          <a:xfrm>
            <a:off x="7092280" y="2348880"/>
            <a:ext cx="1656184" cy="576064"/>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Generation</a:t>
            </a:r>
            <a:r>
              <a:rPr lang="es-ES" dirty="0" smtClean="0"/>
              <a:t> dates</a:t>
            </a:r>
            <a:endParaRPr lang="es-ES" dirty="0"/>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136</a:t>
            </a:fld>
            <a:endParaRPr lang="es-ES" dirty="0"/>
          </a:p>
        </p:txBody>
      </p:sp>
      <p:sp>
        <p:nvSpPr>
          <p:cNvPr id="18" name="17 Rectángulo"/>
          <p:cNvSpPr/>
          <p:nvPr/>
        </p:nvSpPr>
        <p:spPr>
          <a:xfrm>
            <a:off x="7092280" y="3212976"/>
            <a:ext cx="1656184" cy="576064"/>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Agents</a:t>
            </a:r>
            <a:endParaRPr lang="es-ES"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Direct mappings (terms)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23528" y="836712"/>
            <a:ext cx="8496944" cy="2185727"/>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graphicFrame>
        <p:nvGraphicFramePr>
          <p:cNvPr id="14" name="13 Tabla"/>
          <p:cNvGraphicFramePr>
            <a:graphicFrameLocks noGrp="1"/>
          </p:cNvGraphicFramePr>
          <p:nvPr/>
        </p:nvGraphicFramePr>
        <p:xfrm>
          <a:off x="1187624" y="2564904"/>
          <a:ext cx="6168009" cy="1158894"/>
        </p:xfrm>
        <a:graphic>
          <a:graphicData uri="http://schemas.openxmlformats.org/drawingml/2006/table">
            <a:tbl>
              <a:tblPr firstRow="1" bandRow="1">
                <a:tableStyleId>{5C22544A-7EE6-4342-B048-85BDC9FD1C3A}</a:tableStyleId>
              </a:tblPr>
              <a:tblGrid>
                <a:gridCol w="2056003"/>
                <a:gridCol w="2056003"/>
                <a:gridCol w="2056003"/>
              </a:tblGrid>
              <a:tr h="386298">
                <a:tc>
                  <a:txBody>
                    <a:bodyPr/>
                    <a:lstStyle/>
                    <a:p>
                      <a:r>
                        <a:rPr lang="es-ES" dirty="0" smtClean="0"/>
                        <a:t>PROV </a:t>
                      </a:r>
                      <a:r>
                        <a:rPr lang="es-ES" dirty="0" err="1" smtClean="0"/>
                        <a:t>property</a:t>
                      </a:r>
                      <a:endParaRPr lang="es-ES" dirty="0"/>
                    </a:p>
                  </a:txBody>
                  <a:tcPr/>
                </a:tc>
                <a:tc>
                  <a:txBody>
                    <a:bodyPr/>
                    <a:lstStyle/>
                    <a:p>
                      <a:r>
                        <a:rPr lang="es-ES" dirty="0" err="1" smtClean="0"/>
                        <a:t>Mapping</a:t>
                      </a:r>
                      <a:endParaRPr lang="es-ES" dirty="0"/>
                    </a:p>
                  </a:txBody>
                  <a:tcPr/>
                </a:tc>
                <a:tc>
                  <a:txBody>
                    <a:bodyPr/>
                    <a:lstStyle/>
                    <a:p>
                      <a:r>
                        <a:rPr lang="es-ES" dirty="0" smtClean="0"/>
                        <a:t>DC </a:t>
                      </a:r>
                      <a:r>
                        <a:rPr lang="es-ES" dirty="0" err="1" smtClean="0"/>
                        <a:t>Term</a:t>
                      </a:r>
                      <a:endParaRPr lang="es-ES" dirty="0"/>
                    </a:p>
                  </a:txBody>
                  <a:tcPr/>
                </a:tc>
              </a:tr>
              <a:tr h="386298">
                <a:tc>
                  <a:txBody>
                    <a:bodyPr/>
                    <a:lstStyle/>
                    <a:p>
                      <a:r>
                        <a:rPr lang="es-ES" dirty="0" err="1" smtClean="0">
                          <a:solidFill>
                            <a:schemeClr val="tx1"/>
                          </a:solidFill>
                        </a:rPr>
                        <a:t>hadPrimarySource</a:t>
                      </a:r>
                      <a:endParaRPr lang="es-ES" dirty="0">
                        <a:solidFill>
                          <a:schemeClr val="tx1"/>
                        </a:solidFill>
                      </a:endParaRP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source</a:t>
                      </a:r>
                      <a:endParaRPr lang="es-ES" dirty="0">
                        <a:solidFill>
                          <a:schemeClr val="tx1"/>
                        </a:solidFill>
                      </a:endParaRPr>
                    </a:p>
                  </a:txBody>
                  <a:tcPr/>
                </a:tc>
              </a:tr>
              <a:tr h="386298">
                <a:tc>
                  <a:txBody>
                    <a:bodyPr/>
                    <a:lstStyle/>
                    <a:p>
                      <a:r>
                        <a:rPr lang="es-ES" dirty="0" err="1" smtClean="0">
                          <a:solidFill>
                            <a:schemeClr val="tx1"/>
                          </a:solidFill>
                        </a:rPr>
                        <a:t>wasRevisionOf</a:t>
                      </a:r>
                      <a:endParaRPr lang="es-ES" dirty="0">
                        <a:solidFill>
                          <a:schemeClr val="tx1"/>
                        </a:solidFill>
                      </a:endParaRPr>
                    </a:p>
                  </a:txBody>
                  <a:tcPr/>
                </a:tc>
                <a:tc>
                  <a:txBody>
                    <a:bodyPr/>
                    <a:lstStyle/>
                    <a:p>
                      <a:r>
                        <a:rPr lang="es-ES" dirty="0" err="1" smtClean="0">
                          <a:solidFill>
                            <a:schemeClr val="tx1"/>
                          </a:solidFill>
                        </a:rPr>
                        <a:t>subPropertyOf</a:t>
                      </a:r>
                      <a:r>
                        <a:rPr lang="es-ES" dirty="0" smtClean="0">
                          <a:solidFill>
                            <a:schemeClr val="tx1"/>
                          </a:solidFill>
                        </a:rPr>
                        <a:t> </a:t>
                      </a:r>
                      <a:endParaRPr lang="es-ES" dirty="0">
                        <a:solidFill>
                          <a:schemeClr val="tx1"/>
                        </a:solidFill>
                      </a:endParaRPr>
                    </a:p>
                  </a:txBody>
                  <a:tcPr/>
                </a:tc>
                <a:tc>
                  <a:txBody>
                    <a:bodyPr/>
                    <a:lstStyle/>
                    <a:p>
                      <a:r>
                        <a:rPr lang="es-ES" dirty="0" err="1" smtClean="0">
                          <a:solidFill>
                            <a:schemeClr val="tx1"/>
                          </a:solidFill>
                        </a:rPr>
                        <a:t>isVersionOf</a:t>
                      </a:r>
                      <a:endParaRPr lang="es-ES" dirty="0">
                        <a:solidFill>
                          <a:schemeClr val="tx1"/>
                        </a:solidFill>
                      </a:endParaRPr>
                    </a:p>
                  </a:txBody>
                  <a:tcPr/>
                </a:tc>
              </a:tr>
            </a:tbl>
          </a:graphicData>
        </a:graphic>
      </p:graphicFrame>
      <p:sp>
        <p:nvSpPr>
          <p:cNvPr id="18" name="17 Rectángulo"/>
          <p:cNvSpPr/>
          <p:nvPr/>
        </p:nvSpPr>
        <p:spPr>
          <a:xfrm>
            <a:off x="395536" y="1052736"/>
            <a:ext cx="6567182" cy="437043"/>
          </a:xfrm>
          <a:prstGeom prst="rect">
            <a:avLst/>
          </a:prstGeom>
        </p:spPr>
        <p:txBody>
          <a:bodyPr wrap="none">
            <a:spAutoFit/>
          </a:bodyPr>
          <a:lstStyle/>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Some DC terms generalize PROV properties:</a:t>
            </a:r>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137</a:t>
            </a:fld>
            <a:endParaRPr lang="es-ES"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Main Direct mappings (classes)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323528" y="836712"/>
            <a:ext cx="8496944" cy="2185727"/>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graphicFrame>
        <p:nvGraphicFramePr>
          <p:cNvPr id="13" name="12 Tabla"/>
          <p:cNvGraphicFramePr>
            <a:graphicFrameLocks noGrp="1"/>
          </p:cNvGraphicFramePr>
          <p:nvPr/>
        </p:nvGraphicFramePr>
        <p:xfrm>
          <a:off x="827584" y="1124744"/>
          <a:ext cx="7200801" cy="4658258"/>
        </p:xfrm>
        <a:graphic>
          <a:graphicData uri="http://schemas.openxmlformats.org/drawingml/2006/table">
            <a:tbl>
              <a:tblPr firstRow="1" bandRow="1">
                <a:tableStyleId>{5C22544A-7EE6-4342-B048-85BDC9FD1C3A}</a:tableStyleId>
              </a:tblPr>
              <a:tblGrid>
                <a:gridCol w="2400267"/>
                <a:gridCol w="2400267"/>
                <a:gridCol w="2400267"/>
              </a:tblGrid>
              <a:tr h="386298">
                <a:tc>
                  <a:txBody>
                    <a:bodyPr/>
                    <a:lstStyle/>
                    <a:p>
                      <a:r>
                        <a:rPr lang="es-ES" dirty="0" smtClean="0"/>
                        <a:t>DC</a:t>
                      </a:r>
                      <a:r>
                        <a:rPr lang="es-ES" baseline="0" dirty="0" smtClean="0"/>
                        <a:t> </a:t>
                      </a:r>
                      <a:r>
                        <a:rPr lang="es-ES" baseline="0" dirty="0" err="1" smtClean="0"/>
                        <a:t>Term</a:t>
                      </a:r>
                      <a:endParaRPr lang="es-ES" dirty="0"/>
                    </a:p>
                  </a:txBody>
                  <a:tcPr/>
                </a:tc>
                <a:tc>
                  <a:txBody>
                    <a:bodyPr/>
                    <a:lstStyle/>
                    <a:p>
                      <a:r>
                        <a:rPr lang="es-ES" dirty="0" err="1" smtClean="0"/>
                        <a:t>Mapping</a:t>
                      </a:r>
                      <a:endParaRPr lang="es-ES" dirty="0"/>
                    </a:p>
                  </a:txBody>
                  <a:tcPr/>
                </a:tc>
                <a:tc>
                  <a:txBody>
                    <a:bodyPr/>
                    <a:lstStyle/>
                    <a:p>
                      <a:r>
                        <a:rPr lang="es-ES" dirty="0" smtClean="0"/>
                        <a:t>PROV </a:t>
                      </a:r>
                      <a:r>
                        <a:rPr lang="es-ES" dirty="0" err="1" smtClean="0"/>
                        <a:t>Property</a:t>
                      </a:r>
                      <a:endParaRPr lang="es-ES" dirty="0"/>
                    </a:p>
                  </a:txBody>
                  <a:tcPr/>
                </a:tc>
              </a:tr>
              <a:tr h="386298">
                <a:tc>
                  <a:txBody>
                    <a:bodyPr/>
                    <a:lstStyle/>
                    <a:p>
                      <a:r>
                        <a:rPr lang="es-ES" dirty="0" err="1" smtClean="0"/>
                        <a:t>Agent</a:t>
                      </a:r>
                      <a:endParaRPr lang="es-ES" dirty="0"/>
                    </a:p>
                  </a:txBody>
                  <a:tcPr/>
                </a:tc>
                <a:tc>
                  <a:txBody>
                    <a:bodyPr/>
                    <a:lstStyle/>
                    <a:p>
                      <a:r>
                        <a:rPr lang="es-ES" dirty="0" err="1" smtClean="0"/>
                        <a:t>equivalentClass</a:t>
                      </a:r>
                      <a:endParaRPr lang="es-ES" dirty="0"/>
                    </a:p>
                  </a:txBody>
                  <a:tcPr/>
                </a:tc>
                <a:tc>
                  <a:txBody>
                    <a:bodyPr/>
                    <a:lstStyle/>
                    <a:p>
                      <a:r>
                        <a:rPr lang="es-ES" dirty="0" err="1" smtClean="0"/>
                        <a:t>Agent</a:t>
                      </a:r>
                      <a:endParaRPr lang="es-ES" dirty="0"/>
                    </a:p>
                  </a:txBody>
                  <a:tcPr/>
                </a:tc>
              </a:tr>
              <a:tr h="386298">
                <a:tc>
                  <a:txBody>
                    <a:bodyPr/>
                    <a:lstStyle/>
                    <a:p>
                      <a:r>
                        <a:rPr lang="es-ES" dirty="0" err="1" smtClean="0"/>
                        <a:t>BibliographicResource</a:t>
                      </a:r>
                      <a:endParaRPr lang="es-ES" dirty="0"/>
                    </a:p>
                  </a:txBody>
                  <a:tcPr/>
                </a:tc>
                <a:tc>
                  <a:txBody>
                    <a:bodyPr/>
                    <a:lstStyle/>
                    <a:p>
                      <a:r>
                        <a:rPr lang="es-ES" dirty="0" err="1" smtClean="0"/>
                        <a:t>subClassOf</a:t>
                      </a:r>
                      <a:endParaRPr lang="es-ES" dirty="0"/>
                    </a:p>
                  </a:txBody>
                  <a:tcPr/>
                </a:tc>
                <a:tc>
                  <a:txBody>
                    <a:bodyPr/>
                    <a:lstStyle/>
                    <a:p>
                      <a:r>
                        <a:rPr lang="es-ES" dirty="0" err="1" smtClean="0"/>
                        <a:t>Entity</a:t>
                      </a:r>
                      <a:endParaRPr lang="es-ES" dirty="0"/>
                    </a:p>
                  </a:txBody>
                  <a:tcPr/>
                </a:tc>
              </a:tr>
              <a:tr h="386298">
                <a:tc>
                  <a:txBody>
                    <a:bodyPr/>
                    <a:lstStyle/>
                    <a:p>
                      <a:r>
                        <a:rPr lang="es-ES" dirty="0" err="1" smtClean="0"/>
                        <a:t>LicenseDocument</a:t>
                      </a:r>
                      <a:endParaRPr lang="es-ES" dirty="0"/>
                    </a:p>
                  </a:txBody>
                  <a:tcPr/>
                </a:tc>
                <a:tc>
                  <a:txBody>
                    <a:bodyPr/>
                    <a:lstStyle/>
                    <a:p>
                      <a:r>
                        <a:rPr lang="es-ES" dirty="0" err="1" smtClean="0"/>
                        <a:t>subClassOf</a:t>
                      </a:r>
                      <a:endParaRPr lang="es-ES" dirty="0"/>
                    </a:p>
                  </a:txBody>
                  <a:tcPr/>
                </a:tc>
                <a:tc>
                  <a:txBody>
                    <a:bodyPr/>
                    <a:lstStyle/>
                    <a:p>
                      <a:r>
                        <a:rPr lang="es-ES" dirty="0" err="1" smtClean="0"/>
                        <a:t>Entity</a:t>
                      </a:r>
                      <a:endParaRPr lang="es-ES" dirty="0"/>
                    </a:p>
                  </a:txBody>
                  <a:tcPr/>
                </a:tc>
              </a:tr>
              <a:tr h="386298">
                <a:tc>
                  <a:txBody>
                    <a:bodyPr/>
                    <a:lstStyle/>
                    <a:p>
                      <a:r>
                        <a:rPr lang="es-ES" dirty="0" err="1" smtClean="0"/>
                        <a:t>LinguisticSystem</a:t>
                      </a:r>
                      <a:endParaRPr lang="es-ES" dirty="0"/>
                    </a:p>
                  </a:txBody>
                  <a:tcPr/>
                </a:tc>
                <a:tc>
                  <a:txBody>
                    <a:bodyPr/>
                    <a:lstStyle/>
                    <a:p>
                      <a:r>
                        <a:rPr lang="es-ES" dirty="0" err="1" smtClean="0"/>
                        <a:t>subClassOf</a:t>
                      </a:r>
                      <a:endParaRPr lang="es-ES" dirty="0"/>
                    </a:p>
                  </a:txBody>
                  <a:tcPr/>
                </a:tc>
                <a:tc>
                  <a:txBody>
                    <a:bodyPr/>
                    <a:lstStyle/>
                    <a:p>
                      <a:r>
                        <a:rPr lang="es-ES" dirty="0" smtClean="0"/>
                        <a:t>Plan</a:t>
                      </a:r>
                      <a:endParaRPr lang="es-ES" dirty="0"/>
                    </a:p>
                  </a:txBody>
                  <a:tcPr/>
                </a:tc>
              </a:tr>
              <a:tr h="386298">
                <a:tc>
                  <a:txBody>
                    <a:bodyPr/>
                    <a:lstStyle/>
                    <a:p>
                      <a:r>
                        <a:rPr lang="es-ES" dirty="0" err="1" smtClean="0"/>
                        <a:t>Location</a:t>
                      </a:r>
                      <a:endParaRPr lang="es-ES" dirty="0"/>
                    </a:p>
                  </a:txBody>
                  <a:tcPr/>
                </a:tc>
                <a:tc>
                  <a:txBody>
                    <a:bodyPr/>
                    <a:lstStyle/>
                    <a:p>
                      <a:r>
                        <a:rPr lang="es-ES" dirty="0" err="1" smtClean="0"/>
                        <a:t>equivalentClass</a:t>
                      </a:r>
                      <a:endParaRPr lang="es-ES" dirty="0"/>
                    </a:p>
                  </a:txBody>
                  <a:tcPr/>
                </a:tc>
                <a:tc>
                  <a:txBody>
                    <a:bodyPr/>
                    <a:lstStyle/>
                    <a:p>
                      <a:r>
                        <a:rPr lang="es-ES" dirty="0" err="1" smtClean="0"/>
                        <a:t>Location</a:t>
                      </a:r>
                      <a:endParaRPr lang="es-ES" dirty="0"/>
                    </a:p>
                  </a:txBody>
                  <a:tcPr/>
                </a:tc>
              </a:tr>
              <a:tr h="386298">
                <a:tc>
                  <a:txBody>
                    <a:bodyPr/>
                    <a:lstStyle/>
                    <a:p>
                      <a:r>
                        <a:rPr lang="es-ES" dirty="0" err="1" smtClean="0"/>
                        <a:t>MethodOfAccrual</a:t>
                      </a:r>
                      <a:endParaRPr lang="es-ES" dirty="0"/>
                    </a:p>
                  </a:txBody>
                  <a:tcPr/>
                </a:tc>
                <a:tc>
                  <a:txBody>
                    <a:bodyPr/>
                    <a:lstStyle/>
                    <a:p>
                      <a:r>
                        <a:rPr lang="es-ES" dirty="0" err="1" smtClean="0"/>
                        <a:t>subClassOf</a:t>
                      </a:r>
                      <a:endParaRPr lang="es-ES" dirty="0"/>
                    </a:p>
                  </a:txBody>
                  <a:tcPr/>
                </a:tc>
                <a:tc>
                  <a:txBody>
                    <a:bodyPr/>
                    <a:lstStyle/>
                    <a:p>
                      <a:r>
                        <a:rPr lang="es-ES" dirty="0" smtClean="0"/>
                        <a:t>Plan</a:t>
                      </a:r>
                      <a:endParaRPr lang="es-ES" dirty="0"/>
                    </a:p>
                  </a:txBody>
                  <a:tcPr/>
                </a:tc>
              </a:tr>
              <a:tr h="386298">
                <a:tc>
                  <a:txBody>
                    <a:bodyPr/>
                    <a:lstStyle/>
                    <a:p>
                      <a:r>
                        <a:rPr lang="es-ES" dirty="0" err="1" smtClean="0"/>
                        <a:t>MethodOfInstruction</a:t>
                      </a:r>
                      <a:endParaRPr lang="es-ES" dirty="0"/>
                    </a:p>
                  </a:txBody>
                  <a:tcPr/>
                </a:tc>
                <a:tc>
                  <a:txBody>
                    <a:bodyPr/>
                    <a:lstStyle/>
                    <a:p>
                      <a:r>
                        <a:rPr lang="es-ES" dirty="0" err="1" smtClean="0"/>
                        <a:t>subClassOf</a:t>
                      </a:r>
                      <a:endParaRPr lang="es-ES" dirty="0"/>
                    </a:p>
                  </a:txBody>
                  <a:tcPr/>
                </a:tc>
                <a:tc>
                  <a:txBody>
                    <a:bodyPr/>
                    <a:lstStyle/>
                    <a:p>
                      <a:r>
                        <a:rPr lang="es-ES" dirty="0" smtClean="0"/>
                        <a:t>Plan</a:t>
                      </a:r>
                      <a:endParaRPr lang="es-ES" dirty="0"/>
                    </a:p>
                  </a:txBody>
                  <a:tcPr/>
                </a:tc>
              </a:tr>
              <a:tr h="408980">
                <a:tc>
                  <a:txBody>
                    <a:bodyPr/>
                    <a:lstStyle/>
                    <a:p>
                      <a:r>
                        <a:rPr lang="es-ES" dirty="0" err="1" smtClean="0"/>
                        <a:t>RightsStatement</a:t>
                      </a:r>
                      <a:endParaRPr lang="es-ES" dirty="0" smtClean="0"/>
                    </a:p>
                  </a:txBody>
                  <a:tcPr/>
                </a:tc>
                <a:tc>
                  <a:txBody>
                    <a:bodyPr/>
                    <a:lstStyle/>
                    <a:p>
                      <a:r>
                        <a:rPr lang="es-ES" dirty="0" err="1" smtClean="0"/>
                        <a:t>subClassOf</a:t>
                      </a:r>
                      <a:endParaRPr lang="es-ES" dirty="0"/>
                    </a:p>
                  </a:txBody>
                  <a:tcPr/>
                </a:tc>
                <a:tc>
                  <a:txBody>
                    <a:bodyPr/>
                    <a:lstStyle/>
                    <a:p>
                      <a:r>
                        <a:rPr lang="es-ES" dirty="0" err="1" smtClean="0"/>
                        <a:t>Entity</a:t>
                      </a:r>
                      <a:endParaRPr lang="es-ES" dirty="0"/>
                    </a:p>
                  </a:txBody>
                  <a:tcPr/>
                </a:tc>
              </a:tr>
              <a:tr h="386298">
                <a:tc>
                  <a:txBody>
                    <a:bodyPr/>
                    <a:lstStyle/>
                    <a:p>
                      <a:r>
                        <a:rPr lang="es-ES" dirty="0" err="1" smtClean="0"/>
                        <a:t>PhysicalResource</a:t>
                      </a:r>
                      <a:endParaRPr lang="es-ES" dirty="0" smtClean="0"/>
                    </a:p>
                  </a:txBody>
                  <a:tcPr/>
                </a:tc>
                <a:tc>
                  <a:txBody>
                    <a:bodyPr/>
                    <a:lstStyle/>
                    <a:p>
                      <a:r>
                        <a:rPr lang="es-ES" dirty="0" err="1" smtClean="0"/>
                        <a:t>subClassOf</a:t>
                      </a:r>
                      <a:endParaRPr lang="es-ES" dirty="0"/>
                    </a:p>
                  </a:txBody>
                  <a:tcPr/>
                </a:tc>
                <a:tc>
                  <a:txBody>
                    <a:bodyPr/>
                    <a:lstStyle/>
                    <a:p>
                      <a:r>
                        <a:rPr lang="es-ES" dirty="0" err="1" smtClean="0"/>
                        <a:t>Entity</a:t>
                      </a:r>
                      <a:endParaRPr lang="es-ES" dirty="0"/>
                    </a:p>
                  </a:txBody>
                  <a:tcPr/>
                </a:tc>
              </a:tr>
              <a:tr h="386298">
                <a:tc>
                  <a:txBody>
                    <a:bodyPr/>
                    <a:lstStyle/>
                    <a:p>
                      <a:r>
                        <a:rPr lang="es-ES" dirty="0" err="1" smtClean="0"/>
                        <a:t>Policy</a:t>
                      </a:r>
                      <a:endParaRPr lang="es-ES" dirty="0" smtClean="0"/>
                    </a:p>
                  </a:txBody>
                  <a:tcPr/>
                </a:tc>
                <a:tc>
                  <a:txBody>
                    <a:bodyPr/>
                    <a:lstStyle/>
                    <a:p>
                      <a:r>
                        <a:rPr lang="es-ES" dirty="0" err="1" smtClean="0"/>
                        <a:t>subClassOf</a:t>
                      </a:r>
                      <a:endParaRPr lang="es-ES" dirty="0"/>
                    </a:p>
                  </a:txBody>
                  <a:tcPr/>
                </a:tc>
                <a:tc>
                  <a:txBody>
                    <a:bodyPr/>
                    <a:lstStyle/>
                    <a:p>
                      <a:r>
                        <a:rPr lang="es-ES" dirty="0" smtClean="0"/>
                        <a:t>Plan</a:t>
                      </a:r>
                      <a:endParaRPr lang="es-ES" dirty="0"/>
                    </a:p>
                  </a:txBody>
                  <a:tcPr/>
                </a:tc>
              </a:tr>
              <a:tr h="386298">
                <a:tc>
                  <a:txBody>
                    <a:bodyPr/>
                    <a:lstStyle/>
                    <a:p>
                      <a:r>
                        <a:rPr lang="es-ES" dirty="0" err="1" smtClean="0"/>
                        <a:t>ProvenanceStatement</a:t>
                      </a:r>
                      <a:endParaRPr lang="es-ES" dirty="0" smtClean="0"/>
                    </a:p>
                  </a:txBody>
                  <a:tcPr/>
                </a:tc>
                <a:tc>
                  <a:txBody>
                    <a:bodyPr/>
                    <a:lstStyle/>
                    <a:p>
                      <a:r>
                        <a:rPr lang="es-ES" dirty="0" err="1" smtClean="0"/>
                        <a:t>subClassOf</a:t>
                      </a:r>
                      <a:endParaRPr lang="es-ES" dirty="0"/>
                    </a:p>
                  </a:txBody>
                  <a:tcPr/>
                </a:tc>
                <a:tc>
                  <a:txBody>
                    <a:bodyPr/>
                    <a:lstStyle/>
                    <a:p>
                      <a:r>
                        <a:rPr lang="es-ES" dirty="0" err="1" smtClean="0"/>
                        <a:t>Bundle</a:t>
                      </a:r>
                      <a:endParaRPr lang="es-ES" dirty="0"/>
                    </a:p>
                  </a:txBody>
                  <a:tcPr/>
                </a:tc>
              </a:tr>
            </a:tbl>
          </a:graphicData>
        </a:graphic>
      </p:graphicFrame>
      <p:sp>
        <p:nvSpPr>
          <p:cNvPr id="14" name="13 Marcador de número de diapositiva"/>
          <p:cNvSpPr>
            <a:spLocks noGrp="1"/>
          </p:cNvSpPr>
          <p:nvPr>
            <p:ph type="sldNum" sz="quarter" idx="12"/>
          </p:nvPr>
        </p:nvSpPr>
        <p:spPr/>
        <p:txBody>
          <a:bodyPr/>
          <a:lstStyle/>
          <a:p>
            <a:fld id="{132FADFE-3B8F-471C-ABF0-DBC7717ECBBC}" type="slidenum">
              <a:rPr lang="es-ES" smtClean="0"/>
              <a:pPr/>
              <a:t>138</a:t>
            </a:fld>
            <a:endParaRPr lang="es-ES" dirty="0"/>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PROV refinements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46738" y="477234"/>
            <a:ext cx="9396536" cy="705514"/>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To properly represent DC activities and roles, we have extended PROV:</a:t>
            </a:r>
          </a:p>
        </p:txBody>
      </p:sp>
      <p:graphicFrame>
        <p:nvGraphicFramePr>
          <p:cNvPr id="13" name="12 Tabla"/>
          <p:cNvGraphicFramePr>
            <a:graphicFrameLocks noGrp="1"/>
          </p:cNvGraphicFramePr>
          <p:nvPr/>
        </p:nvGraphicFramePr>
        <p:xfrm>
          <a:off x="1187624" y="1412776"/>
          <a:ext cx="6696744" cy="5120640"/>
        </p:xfrm>
        <a:graphic>
          <a:graphicData uri="http://schemas.openxmlformats.org/drawingml/2006/table">
            <a:tbl>
              <a:tblPr firstRow="1" bandRow="1">
                <a:tableStyleId>{21E4AEA4-8DFA-4A89-87EB-49C32662AFE0}</a:tableStyleId>
              </a:tblPr>
              <a:tblGrid>
                <a:gridCol w="2232248"/>
                <a:gridCol w="2232248"/>
                <a:gridCol w="2232248"/>
              </a:tblGrid>
              <a:tr h="344610">
                <a:tc>
                  <a:txBody>
                    <a:bodyPr/>
                    <a:lstStyle/>
                    <a:p>
                      <a:r>
                        <a:rPr lang="es-ES" dirty="0" smtClean="0"/>
                        <a:t>Extended </a:t>
                      </a:r>
                      <a:r>
                        <a:rPr lang="es-ES" dirty="0" err="1" smtClean="0"/>
                        <a:t>Term</a:t>
                      </a:r>
                      <a:endParaRPr lang="es-ES" dirty="0"/>
                    </a:p>
                  </a:txBody>
                  <a:tcPr/>
                </a:tc>
                <a:tc>
                  <a:txBody>
                    <a:bodyPr/>
                    <a:lstStyle/>
                    <a:p>
                      <a:r>
                        <a:rPr lang="es-ES" dirty="0" err="1" smtClean="0"/>
                        <a:t>Relation</a:t>
                      </a:r>
                      <a:r>
                        <a:rPr lang="es-ES" dirty="0" smtClean="0"/>
                        <a:t> </a:t>
                      </a:r>
                      <a:r>
                        <a:rPr lang="es-ES" dirty="0" err="1" smtClean="0"/>
                        <a:t>to</a:t>
                      </a:r>
                      <a:r>
                        <a:rPr lang="es-ES" dirty="0" smtClean="0"/>
                        <a:t> PROV</a:t>
                      </a:r>
                      <a:endParaRPr lang="es-ES" dirty="0"/>
                    </a:p>
                  </a:txBody>
                  <a:tcPr/>
                </a:tc>
                <a:tc>
                  <a:txBody>
                    <a:bodyPr/>
                    <a:lstStyle/>
                    <a:p>
                      <a:r>
                        <a:rPr lang="es-ES" dirty="0" smtClean="0"/>
                        <a:t>PROV extended </a:t>
                      </a:r>
                      <a:r>
                        <a:rPr lang="es-ES" dirty="0" err="1" smtClean="0"/>
                        <a:t>Term</a:t>
                      </a:r>
                      <a:endParaRPr lang="es-ES" dirty="0"/>
                    </a:p>
                  </a:txBody>
                  <a:tcPr/>
                </a:tc>
              </a:tr>
              <a:tr h="344610">
                <a:tc>
                  <a:txBody>
                    <a:bodyPr/>
                    <a:lstStyle/>
                    <a:p>
                      <a:r>
                        <a:rPr lang="es-ES" dirty="0" err="1" smtClean="0"/>
                        <a:t>Publish</a:t>
                      </a:r>
                      <a:r>
                        <a:rPr lang="es-ES" dirty="0" smtClean="0"/>
                        <a:t> </a:t>
                      </a:r>
                      <a:endParaRPr lang="es-ES" dirty="0"/>
                    </a:p>
                  </a:txBody>
                  <a:tcPr/>
                </a:tc>
                <a:tc>
                  <a:txBody>
                    <a:bodyPr/>
                    <a:lstStyle/>
                    <a:p>
                      <a:r>
                        <a:rPr lang="es-ES" dirty="0" err="1" smtClean="0"/>
                        <a:t>subClassOf</a:t>
                      </a:r>
                      <a:r>
                        <a:rPr lang="es-ES" dirty="0" smtClean="0"/>
                        <a:t> </a:t>
                      </a:r>
                      <a:endParaRPr lang="es-ES" dirty="0"/>
                    </a:p>
                  </a:txBody>
                  <a:tcPr/>
                </a:tc>
                <a:tc>
                  <a:txBody>
                    <a:bodyPr/>
                    <a:lstStyle/>
                    <a:p>
                      <a:r>
                        <a:rPr lang="es-ES" dirty="0" err="1" smtClean="0"/>
                        <a:t>Activity</a:t>
                      </a:r>
                      <a:endParaRPr lang="es-ES" dirty="0"/>
                    </a:p>
                  </a:txBody>
                  <a:tcPr/>
                </a:tc>
              </a:tr>
              <a:tr h="344610">
                <a:tc>
                  <a:txBody>
                    <a:bodyPr/>
                    <a:lstStyle/>
                    <a:p>
                      <a:r>
                        <a:rPr lang="es-ES" dirty="0" err="1" smtClean="0"/>
                        <a:t>Contribute</a:t>
                      </a:r>
                      <a:r>
                        <a:rPr lang="es-ES" dirty="0" smtClean="0"/>
                        <a:t> </a:t>
                      </a:r>
                      <a:endParaRPr lang="es-ES" dirty="0"/>
                    </a:p>
                  </a:txBody>
                  <a:tcPr/>
                </a:tc>
                <a:tc>
                  <a:txBody>
                    <a:bodyPr/>
                    <a:lstStyle/>
                    <a:p>
                      <a:r>
                        <a:rPr lang="es-ES" dirty="0" err="1" smtClean="0"/>
                        <a:t>subClassOf</a:t>
                      </a:r>
                      <a:endParaRPr lang="es-ES" dirty="0"/>
                    </a:p>
                  </a:txBody>
                  <a:tcPr/>
                </a:tc>
                <a:tc>
                  <a:txBody>
                    <a:bodyPr/>
                    <a:lstStyle/>
                    <a:p>
                      <a:r>
                        <a:rPr lang="es-ES" dirty="0" err="1" smtClean="0"/>
                        <a:t>Activity</a:t>
                      </a:r>
                      <a:endParaRPr lang="es-ES" dirty="0"/>
                    </a:p>
                  </a:txBody>
                  <a:tcPr/>
                </a:tc>
              </a:tr>
              <a:tr h="344610">
                <a:tc>
                  <a:txBody>
                    <a:bodyPr/>
                    <a:lstStyle/>
                    <a:p>
                      <a:r>
                        <a:rPr lang="es-ES" dirty="0" err="1" smtClean="0"/>
                        <a:t>Create</a:t>
                      </a:r>
                      <a:endParaRPr lang="es-ES" dirty="0"/>
                    </a:p>
                  </a:txBody>
                  <a:tcPr/>
                </a:tc>
                <a:tc>
                  <a:txBody>
                    <a:bodyPr/>
                    <a:lstStyle/>
                    <a:p>
                      <a:r>
                        <a:rPr lang="es-ES" dirty="0" err="1" smtClean="0"/>
                        <a:t>subClassOf</a:t>
                      </a:r>
                      <a:endParaRPr lang="es-ES" dirty="0"/>
                    </a:p>
                  </a:txBody>
                  <a:tcPr/>
                </a:tc>
                <a:tc>
                  <a:txBody>
                    <a:bodyPr/>
                    <a:lstStyle/>
                    <a:p>
                      <a:r>
                        <a:rPr lang="es-ES" dirty="0" err="1" smtClean="0"/>
                        <a:t>Activity</a:t>
                      </a:r>
                      <a:r>
                        <a:rPr lang="es-ES" dirty="0" smtClean="0"/>
                        <a:t>, </a:t>
                      </a:r>
                      <a:r>
                        <a:rPr lang="es-ES" dirty="0" err="1" smtClean="0"/>
                        <a:t>Contribute</a:t>
                      </a:r>
                      <a:endParaRPr lang="es-ES" dirty="0"/>
                    </a:p>
                  </a:txBody>
                  <a:tcPr/>
                </a:tc>
              </a:tr>
              <a:tr h="344610">
                <a:tc>
                  <a:txBody>
                    <a:bodyPr/>
                    <a:lstStyle/>
                    <a:p>
                      <a:r>
                        <a:rPr lang="es-ES" dirty="0" err="1" smtClean="0"/>
                        <a:t>RightsAssignment</a:t>
                      </a:r>
                      <a:r>
                        <a:rPr lang="es-ES" dirty="0" smtClean="0"/>
                        <a:t> </a:t>
                      </a:r>
                      <a:endParaRPr lang="es-ES" dirty="0"/>
                    </a:p>
                  </a:txBody>
                  <a:tcPr/>
                </a:tc>
                <a:tc>
                  <a:txBody>
                    <a:bodyPr/>
                    <a:lstStyle/>
                    <a:p>
                      <a:r>
                        <a:rPr lang="es-ES" dirty="0" err="1" smtClean="0"/>
                        <a:t>subClassOf</a:t>
                      </a:r>
                      <a:endParaRPr lang="es-ES" dirty="0"/>
                    </a:p>
                  </a:txBody>
                  <a:tcPr/>
                </a:tc>
                <a:tc>
                  <a:txBody>
                    <a:bodyPr/>
                    <a:lstStyle/>
                    <a:p>
                      <a:r>
                        <a:rPr lang="es-ES" dirty="0" err="1" smtClean="0"/>
                        <a:t>Activity</a:t>
                      </a:r>
                      <a:endParaRPr lang="es-ES" dirty="0"/>
                    </a:p>
                  </a:txBody>
                  <a:tcPr/>
                </a:tc>
              </a:tr>
              <a:tr h="344610">
                <a:tc>
                  <a:txBody>
                    <a:bodyPr/>
                    <a:lstStyle/>
                    <a:p>
                      <a:r>
                        <a:rPr lang="es-ES" dirty="0" err="1" smtClean="0"/>
                        <a:t>Modify</a:t>
                      </a:r>
                      <a:endParaRPr lang="es-ES" dirty="0"/>
                    </a:p>
                  </a:txBody>
                  <a:tcPr/>
                </a:tc>
                <a:tc>
                  <a:txBody>
                    <a:bodyPr/>
                    <a:lstStyle/>
                    <a:p>
                      <a:r>
                        <a:rPr lang="es-ES" dirty="0" err="1" smtClean="0"/>
                        <a:t>subClassOf</a:t>
                      </a:r>
                      <a:r>
                        <a:rPr lang="es-ES" dirty="0" smtClean="0"/>
                        <a:t> </a:t>
                      </a:r>
                      <a:endParaRPr lang="es-ES" dirty="0"/>
                    </a:p>
                  </a:txBody>
                  <a:tcPr/>
                </a:tc>
                <a:tc>
                  <a:txBody>
                    <a:bodyPr/>
                    <a:lstStyle/>
                    <a:p>
                      <a:r>
                        <a:rPr lang="es-ES" dirty="0" err="1" smtClean="0"/>
                        <a:t>Activity</a:t>
                      </a:r>
                      <a:endParaRPr lang="es-ES" dirty="0"/>
                    </a:p>
                  </a:txBody>
                  <a:tcPr/>
                </a:tc>
              </a:tr>
              <a:tr h="344610">
                <a:tc>
                  <a:txBody>
                    <a:bodyPr/>
                    <a:lstStyle/>
                    <a:p>
                      <a:r>
                        <a:rPr lang="es-ES" dirty="0" err="1" smtClean="0"/>
                        <a:t>Accept</a:t>
                      </a:r>
                      <a:r>
                        <a:rPr lang="es-ES" dirty="0" smtClean="0"/>
                        <a:t> </a:t>
                      </a:r>
                      <a:endParaRPr lang="es-ES" dirty="0"/>
                    </a:p>
                  </a:txBody>
                  <a:tcPr/>
                </a:tc>
                <a:tc>
                  <a:txBody>
                    <a:bodyPr/>
                    <a:lstStyle/>
                    <a:p>
                      <a:r>
                        <a:rPr lang="es-ES" dirty="0" err="1" smtClean="0"/>
                        <a:t>subClassOf</a:t>
                      </a:r>
                      <a:endParaRPr lang="es-ES" dirty="0"/>
                    </a:p>
                  </a:txBody>
                  <a:tcPr/>
                </a:tc>
                <a:tc>
                  <a:txBody>
                    <a:bodyPr/>
                    <a:lstStyle/>
                    <a:p>
                      <a:r>
                        <a:rPr lang="es-ES" dirty="0" err="1" smtClean="0"/>
                        <a:t>Activity</a:t>
                      </a:r>
                      <a:endParaRPr lang="es-ES" dirty="0"/>
                    </a:p>
                  </a:txBody>
                  <a:tcPr/>
                </a:tc>
              </a:tr>
              <a:tr h="344610">
                <a:tc>
                  <a:txBody>
                    <a:bodyPr/>
                    <a:lstStyle/>
                    <a:p>
                      <a:r>
                        <a:rPr lang="es-ES" dirty="0" smtClean="0"/>
                        <a:t>Copyright</a:t>
                      </a:r>
                      <a:endParaRPr lang="es-ES" dirty="0"/>
                    </a:p>
                  </a:txBody>
                  <a:tcPr/>
                </a:tc>
                <a:tc>
                  <a:txBody>
                    <a:bodyPr/>
                    <a:lstStyle/>
                    <a:p>
                      <a:r>
                        <a:rPr lang="es-ES" dirty="0" err="1" smtClean="0"/>
                        <a:t>subClassOf</a:t>
                      </a:r>
                      <a:endParaRPr lang="es-ES" dirty="0"/>
                    </a:p>
                  </a:txBody>
                  <a:tcPr/>
                </a:tc>
                <a:tc>
                  <a:txBody>
                    <a:bodyPr/>
                    <a:lstStyle/>
                    <a:p>
                      <a:r>
                        <a:rPr lang="es-ES" dirty="0" err="1" smtClean="0"/>
                        <a:t>Activity</a:t>
                      </a:r>
                      <a:endParaRPr lang="es-ES" dirty="0"/>
                    </a:p>
                  </a:txBody>
                  <a:tcPr/>
                </a:tc>
              </a:tr>
              <a:tr h="344610">
                <a:tc>
                  <a:txBody>
                    <a:bodyPr/>
                    <a:lstStyle/>
                    <a:p>
                      <a:r>
                        <a:rPr lang="es-ES" dirty="0" err="1" smtClean="0"/>
                        <a:t>Submit</a:t>
                      </a:r>
                      <a:r>
                        <a:rPr lang="es-ES" dirty="0" smtClean="0"/>
                        <a:t> </a:t>
                      </a:r>
                    </a:p>
                  </a:txBody>
                  <a:tcPr/>
                </a:tc>
                <a:tc>
                  <a:txBody>
                    <a:bodyPr/>
                    <a:lstStyle/>
                    <a:p>
                      <a:r>
                        <a:rPr lang="es-ES" dirty="0" err="1" smtClean="0"/>
                        <a:t>subClassOf</a:t>
                      </a:r>
                      <a:endParaRPr lang="es-ES" dirty="0"/>
                    </a:p>
                  </a:txBody>
                  <a:tcPr/>
                </a:tc>
                <a:tc>
                  <a:txBody>
                    <a:bodyPr/>
                    <a:lstStyle/>
                    <a:p>
                      <a:r>
                        <a:rPr lang="es-ES" dirty="0" err="1" smtClean="0"/>
                        <a:t>Activity</a:t>
                      </a:r>
                      <a:endParaRPr lang="es-ES" dirty="0"/>
                    </a:p>
                  </a:txBody>
                  <a:tcPr/>
                </a:tc>
              </a:tr>
              <a:tr h="344610">
                <a:tc>
                  <a:txBody>
                    <a:bodyPr/>
                    <a:lstStyle/>
                    <a:p>
                      <a:r>
                        <a:rPr lang="es-ES" dirty="0" err="1" smtClean="0"/>
                        <a:t>Replace</a:t>
                      </a:r>
                      <a:endParaRPr lang="es-ES" dirty="0" smtClean="0"/>
                    </a:p>
                  </a:txBody>
                  <a:tcPr/>
                </a:tc>
                <a:tc>
                  <a:txBody>
                    <a:bodyPr/>
                    <a:lstStyle/>
                    <a:p>
                      <a:r>
                        <a:rPr lang="es-ES" dirty="0" err="1" smtClean="0"/>
                        <a:t>subClassOf</a:t>
                      </a:r>
                      <a:endParaRPr lang="es-ES" dirty="0"/>
                    </a:p>
                  </a:txBody>
                  <a:tcPr/>
                </a:tc>
                <a:tc>
                  <a:txBody>
                    <a:bodyPr/>
                    <a:lstStyle/>
                    <a:p>
                      <a:r>
                        <a:rPr lang="es-ES" dirty="0" err="1" smtClean="0"/>
                        <a:t>Activity</a:t>
                      </a:r>
                      <a:endParaRPr lang="es-ES" dirty="0"/>
                    </a:p>
                  </a:txBody>
                  <a:tcPr/>
                </a:tc>
              </a:tr>
              <a:tr h="344610">
                <a:tc>
                  <a:txBody>
                    <a:bodyPr/>
                    <a:lstStyle/>
                    <a:p>
                      <a:r>
                        <a:rPr lang="es-ES" dirty="0" smtClean="0"/>
                        <a:t>Publisher </a:t>
                      </a:r>
                    </a:p>
                  </a:txBody>
                  <a:tcPr/>
                </a:tc>
                <a:tc>
                  <a:txBody>
                    <a:bodyPr/>
                    <a:lstStyle/>
                    <a:p>
                      <a:r>
                        <a:rPr lang="es-ES" dirty="0" err="1" smtClean="0"/>
                        <a:t>subClassOf</a:t>
                      </a:r>
                      <a:endParaRPr lang="es-ES" dirty="0"/>
                    </a:p>
                  </a:txBody>
                  <a:tcPr/>
                </a:tc>
                <a:tc>
                  <a:txBody>
                    <a:bodyPr/>
                    <a:lstStyle/>
                    <a:p>
                      <a:r>
                        <a:rPr lang="es-ES" dirty="0" smtClean="0"/>
                        <a:t>Role</a:t>
                      </a:r>
                      <a:endParaRPr lang="es-ES" dirty="0"/>
                    </a:p>
                  </a:txBody>
                  <a:tcPr/>
                </a:tc>
              </a:tr>
              <a:tr h="344610">
                <a:tc>
                  <a:txBody>
                    <a:bodyPr/>
                    <a:lstStyle/>
                    <a:p>
                      <a:r>
                        <a:rPr lang="es-ES" dirty="0" err="1" smtClean="0"/>
                        <a:t>Contributor</a:t>
                      </a:r>
                      <a:endParaRPr lang="es-ES" dirty="0" smtClean="0"/>
                    </a:p>
                  </a:txBody>
                  <a:tcPr/>
                </a:tc>
                <a:tc>
                  <a:txBody>
                    <a:bodyPr/>
                    <a:lstStyle/>
                    <a:p>
                      <a:r>
                        <a:rPr lang="es-ES" dirty="0" err="1" smtClean="0"/>
                        <a:t>subClassOf</a:t>
                      </a:r>
                      <a:endParaRPr lang="es-ES" dirty="0"/>
                    </a:p>
                  </a:txBody>
                  <a:tcPr/>
                </a:tc>
                <a:tc>
                  <a:txBody>
                    <a:bodyPr/>
                    <a:lstStyle/>
                    <a:p>
                      <a:r>
                        <a:rPr lang="es-ES" dirty="0" smtClean="0"/>
                        <a:t>Role</a:t>
                      </a:r>
                      <a:endParaRPr lang="es-ES" dirty="0"/>
                    </a:p>
                  </a:txBody>
                  <a:tcPr/>
                </a:tc>
              </a:tr>
              <a:tr h="344610">
                <a:tc>
                  <a:txBody>
                    <a:bodyPr/>
                    <a:lstStyle/>
                    <a:p>
                      <a:r>
                        <a:rPr lang="es-ES" dirty="0" err="1" smtClean="0"/>
                        <a:t>Creator</a:t>
                      </a:r>
                      <a:endParaRPr lang="es-ES" dirty="0" smtClean="0"/>
                    </a:p>
                  </a:txBody>
                  <a:tcPr/>
                </a:tc>
                <a:tc>
                  <a:txBody>
                    <a:bodyPr/>
                    <a:lstStyle/>
                    <a:p>
                      <a:r>
                        <a:rPr lang="es-ES" dirty="0" err="1" smtClean="0"/>
                        <a:t>subClassOf</a:t>
                      </a:r>
                      <a:r>
                        <a:rPr lang="es-ES" dirty="0" smtClean="0"/>
                        <a:t> </a:t>
                      </a:r>
                      <a:endParaRPr lang="es-ES" dirty="0"/>
                    </a:p>
                  </a:txBody>
                  <a:tcPr/>
                </a:tc>
                <a:tc>
                  <a:txBody>
                    <a:bodyPr/>
                    <a:lstStyle/>
                    <a:p>
                      <a:r>
                        <a:rPr lang="es-ES" dirty="0" smtClean="0"/>
                        <a:t>Role, </a:t>
                      </a:r>
                      <a:r>
                        <a:rPr lang="es-ES" dirty="0" err="1" smtClean="0"/>
                        <a:t>Contributor</a:t>
                      </a:r>
                      <a:endParaRPr lang="es-ES" dirty="0"/>
                    </a:p>
                  </a:txBody>
                  <a:tcPr/>
                </a:tc>
              </a:tr>
              <a:tr h="344610">
                <a:tc>
                  <a:txBody>
                    <a:bodyPr/>
                    <a:lstStyle/>
                    <a:p>
                      <a:r>
                        <a:rPr lang="es-ES" dirty="0" err="1" smtClean="0"/>
                        <a:t>RightsHolder</a:t>
                      </a:r>
                      <a:r>
                        <a:rPr lang="es-ES" dirty="0" smtClean="0"/>
                        <a:t> </a:t>
                      </a:r>
                    </a:p>
                  </a:txBody>
                  <a:tcPr/>
                </a:tc>
                <a:tc>
                  <a:txBody>
                    <a:bodyPr/>
                    <a:lstStyle/>
                    <a:p>
                      <a:r>
                        <a:rPr lang="es-ES" dirty="0" err="1" smtClean="0"/>
                        <a:t>subClassOf</a:t>
                      </a:r>
                      <a:r>
                        <a:rPr lang="es-ES" dirty="0" smtClean="0"/>
                        <a:t> </a:t>
                      </a:r>
                      <a:endParaRPr lang="es-ES" dirty="0"/>
                    </a:p>
                  </a:txBody>
                  <a:tcPr/>
                </a:tc>
                <a:tc>
                  <a:txBody>
                    <a:bodyPr/>
                    <a:lstStyle/>
                    <a:p>
                      <a:r>
                        <a:rPr lang="es-ES" dirty="0" smtClean="0"/>
                        <a:t>Role</a:t>
                      </a:r>
                      <a:endParaRPr lang="es-ES" dirty="0"/>
                    </a:p>
                  </a:txBody>
                  <a:tcPr/>
                </a:tc>
              </a:tr>
            </a:tbl>
          </a:graphicData>
        </a:graphic>
      </p:graphicFrame>
      <p:sp>
        <p:nvSpPr>
          <p:cNvPr id="14" name="13 Marcador de número de diapositiva"/>
          <p:cNvSpPr>
            <a:spLocks noGrp="1"/>
          </p:cNvSpPr>
          <p:nvPr>
            <p:ph type="sldNum" sz="quarter" idx="12"/>
          </p:nvPr>
        </p:nvSpPr>
        <p:spPr/>
        <p:txBody>
          <a:bodyPr/>
          <a:lstStyle/>
          <a:p>
            <a:fld id="{132FADFE-3B8F-471C-ABF0-DBC7717ECBBC}" type="slidenum">
              <a:rPr lang="es-ES" smtClean="0"/>
              <a:pPr/>
              <a:t>139</a:t>
            </a:fld>
            <a:endParaRPr lang="es-E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W3C’s Provenance Incubator Group</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196752"/>
            <a:ext cx="8820472" cy="4536504"/>
          </a:xfrm>
        </p:spPr>
        <p:txBody>
          <a:bodyPr>
            <a:normAutofit/>
          </a:bodyPr>
          <a:lstStyle/>
          <a:p>
            <a:r>
              <a:rPr lang="en-US" sz="2800" dirty="0" smtClean="0">
                <a:solidFill>
                  <a:srgbClr val="4D4D4D"/>
                </a:solidFill>
                <a:ea typeface="ＭＳ Ｐゴシック" pitchFamily="-80" charset="-128"/>
                <a:cs typeface="Arial" pitchFamily="34" charset="0"/>
                <a:sym typeface="Arial" pitchFamily="34" charset="0"/>
              </a:rPr>
              <a:t>Worked in 2009-2010 (Chaired by Yolanda Gil)</a:t>
            </a:r>
          </a:p>
          <a:p>
            <a:r>
              <a:rPr lang="en-US" sz="2800" dirty="0" smtClean="0">
                <a:solidFill>
                  <a:srgbClr val="4D4D4D"/>
                </a:solidFill>
                <a:ea typeface="ＭＳ Ｐゴシック" pitchFamily="-80" charset="-128"/>
                <a:cs typeface="Arial" pitchFamily="34" charset="0"/>
                <a:sym typeface="Arial" pitchFamily="34" charset="0"/>
              </a:rPr>
              <a:t>Issued a final report</a:t>
            </a:r>
          </a:p>
          <a:p>
            <a:pPr lvl="1"/>
            <a:r>
              <a:rPr lang="en-US" dirty="0" smtClean="0">
                <a:solidFill>
                  <a:srgbClr val="4D4D4D"/>
                </a:solidFill>
                <a:ea typeface="ＭＳ Ｐゴシック" pitchFamily="-80" charset="-128"/>
                <a:cs typeface="Arial" pitchFamily="34" charset="0"/>
                <a:sym typeface="Arial" pitchFamily="34" charset="0"/>
              </a:rPr>
              <a:t>“</a:t>
            </a:r>
            <a:r>
              <a:rPr lang="en-US" sz="2400" dirty="0" smtClean="0">
                <a:solidFill>
                  <a:srgbClr val="4D4D4D"/>
                </a:solidFill>
                <a:ea typeface="ＭＳ Ｐゴシック" pitchFamily="-80" charset="-128"/>
                <a:cs typeface="Arial" pitchFamily="34" charset="0"/>
                <a:sym typeface="Arial" pitchFamily="34" charset="0"/>
              </a:rPr>
              <a:t>Provenance XG Final Report”</a:t>
            </a:r>
          </a:p>
          <a:p>
            <a:pPr lvl="2"/>
            <a:r>
              <a:rPr lang="en-US" dirty="0" smtClean="0">
                <a:solidFill>
                  <a:srgbClr val="4D4D4D"/>
                </a:solidFill>
                <a:ea typeface="ＭＳ Ｐゴシック" pitchFamily="-80" charset="-128"/>
                <a:cs typeface="Arial" pitchFamily="34" charset="0"/>
                <a:sym typeface="Arial" pitchFamily="34" charset="0"/>
                <a:hlinkClick r:id="rId6"/>
              </a:rPr>
              <a:t>http://www.w3.org/2005/Incubator/prov/XGR-prov/</a:t>
            </a:r>
            <a:r>
              <a:rPr lang="en-US" dirty="0" smtClean="0">
                <a:solidFill>
                  <a:srgbClr val="4D4D4D"/>
                </a:solidFill>
                <a:ea typeface="ＭＳ Ｐゴシック" pitchFamily="-80" charset="-128"/>
                <a:cs typeface="Arial" pitchFamily="34" charset="0"/>
                <a:sym typeface="Arial" pitchFamily="34" charset="0"/>
              </a:rPr>
              <a:t/>
            </a:r>
            <a:br>
              <a:rPr lang="en-US" dirty="0" smtClean="0">
                <a:solidFill>
                  <a:srgbClr val="4D4D4D"/>
                </a:solidFill>
                <a:ea typeface="ＭＳ Ｐゴシック" pitchFamily="-80" charset="-128"/>
                <a:cs typeface="Arial" pitchFamily="34" charset="0"/>
                <a:sym typeface="Arial" pitchFamily="34" charset="0"/>
              </a:rPr>
            </a:br>
            <a:endParaRPr lang="en-US" dirty="0" smtClean="0">
              <a:solidFill>
                <a:srgbClr val="4D4D4D"/>
              </a:solidFill>
              <a:ea typeface="ＭＳ Ｐゴシック" pitchFamily="-80" charset="-128"/>
              <a:cs typeface="Arial" pitchFamily="34" charset="0"/>
              <a:sym typeface="Arial" pitchFamily="34" charset="0"/>
            </a:endParaRPr>
          </a:p>
          <a:p>
            <a:pPr lvl="1"/>
            <a:r>
              <a:rPr lang="en-US" sz="2400" dirty="0" smtClean="0">
                <a:solidFill>
                  <a:srgbClr val="4D4D4D"/>
                </a:solidFill>
                <a:ea typeface="ＭＳ Ｐゴシック" pitchFamily="-80" charset="-128"/>
                <a:cs typeface="Arial" pitchFamily="34" charset="0"/>
                <a:sym typeface="Arial" pitchFamily="34" charset="0"/>
              </a:rPr>
              <a:t>provides an overview of the various existing approaches and vocabularies</a:t>
            </a:r>
            <a:br>
              <a:rPr lang="en-US" sz="2400" dirty="0" smtClean="0">
                <a:solidFill>
                  <a:srgbClr val="4D4D4D"/>
                </a:solidFill>
                <a:ea typeface="ＭＳ Ｐゴシック" pitchFamily="-80" charset="-128"/>
                <a:cs typeface="Arial" pitchFamily="34" charset="0"/>
                <a:sym typeface="Arial" pitchFamily="34" charset="0"/>
              </a:rPr>
            </a:br>
            <a:endParaRPr lang="en-US" sz="2400" dirty="0" smtClean="0">
              <a:solidFill>
                <a:srgbClr val="4D4D4D"/>
              </a:solidFill>
              <a:ea typeface="ＭＳ Ｐゴシック" pitchFamily="-80" charset="-128"/>
              <a:cs typeface="Arial" pitchFamily="34" charset="0"/>
              <a:sym typeface="Arial" pitchFamily="34" charset="0"/>
            </a:endParaRPr>
          </a:p>
          <a:p>
            <a:pPr lvl="1"/>
            <a:r>
              <a:rPr lang="en-US" sz="2400" dirty="0" smtClean="0">
                <a:solidFill>
                  <a:srgbClr val="4D4D4D"/>
                </a:solidFill>
                <a:ea typeface="ＭＳ Ｐゴシック" pitchFamily="-80" charset="-128"/>
                <a:cs typeface="Arial" pitchFamily="34" charset="0"/>
                <a:sym typeface="Arial" pitchFamily="34" charset="0"/>
              </a:rPr>
              <a:t>proposes the creation of a dedicated W3C Working Group</a:t>
            </a:r>
          </a:p>
          <a:p>
            <a:pPr lvl="2"/>
            <a:r>
              <a:rPr lang="en-US" sz="2000" dirty="0" smtClean="0">
                <a:solidFill>
                  <a:srgbClr val="4D4D4D"/>
                </a:solidFill>
                <a:ea typeface="ＭＳ Ｐゴシック" pitchFamily="-80" charset="-128"/>
                <a:cs typeface="Arial" pitchFamily="34" charset="0"/>
                <a:sym typeface="Arial" pitchFamily="34" charset="0"/>
              </a:rPr>
              <a:t>A set of terms is recommended for initial discussion</a:t>
            </a:r>
          </a:p>
          <a:p>
            <a:pPr lvl="1"/>
            <a:endParaRPr lang="en-US" dirty="0"/>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402" name="Picture 2" descr="http://www.isi.edu/%7Egil/y.g.v4.tiff"/>
          <p:cNvPicPr>
            <a:picLocks noChangeAspect="1" noChangeArrowheads="1"/>
          </p:cNvPicPr>
          <p:nvPr/>
        </p:nvPicPr>
        <p:blipFill>
          <a:blip r:embed="rId7" cstate="print"/>
          <a:srcRect/>
          <a:stretch>
            <a:fillRect/>
          </a:stretch>
        </p:blipFill>
        <p:spPr bwMode="auto">
          <a:xfrm>
            <a:off x="7452320" y="908720"/>
            <a:ext cx="1465015" cy="1728192"/>
          </a:xfrm>
          <a:prstGeom prst="rect">
            <a:avLst/>
          </a:prstGeom>
          <a:noFill/>
        </p:spPr>
      </p:pic>
      <p:sp>
        <p:nvSpPr>
          <p:cNvPr id="16" name="15 Marcador de número de diapositiva"/>
          <p:cNvSpPr>
            <a:spLocks noGrp="1"/>
          </p:cNvSpPr>
          <p:nvPr>
            <p:ph type="sldNum" sz="quarter" idx="12"/>
          </p:nvPr>
        </p:nvSpPr>
        <p:spPr/>
        <p:txBody>
          <a:bodyPr/>
          <a:lstStyle/>
          <a:p>
            <a:fld id="{132FADFE-3B8F-471C-ABF0-DBC7717ECBBC}" type="slidenum">
              <a:rPr lang="es-ES" smtClean="0"/>
              <a:pPr/>
              <a:t>14</a:t>
            </a:fld>
            <a:endParaRPr lang="es-ES" dirty="0"/>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Complex mappings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890594"/>
            <a:ext cx="8496944" cy="5392245"/>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Complex mappings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Defined to generate qualified PROV statements from DC statements.</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More complete than simple mappings.</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May be refined depending on the use case scenario where applied.</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Provided in the form of SPARQL construct queries.</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140</a:t>
            </a:fld>
            <a:endParaRPr lang="es-ES" dirty="0"/>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24" name="Picture 8"/>
          <p:cNvPicPr>
            <a:picLocks noChangeAspect="1" noChangeArrowheads="1"/>
          </p:cNvPicPr>
          <p:nvPr/>
        </p:nvPicPr>
        <p:blipFill>
          <a:blip r:embed="rId3" cstate="print"/>
          <a:srcRect t="12594" r="23435" b="5704"/>
          <a:stretch>
            <a:fillRect/>
          </a:stretch>
        </p:blipFill>
        <p:spPr bwMode="auto">
          <a:xfrm>
            <a:off x="179512" y="1355624"/>
            <a:ext cx="8856984" cy="5313736"/>
          </a:xfrm>
          <a:prstGeom prst="rect">
            <a:avLst/>
          </a:prstGeom>
          <a:noFill/>
          <a:ln w="9525">
            <a:noFill/>
            <a:miter lim="800000"/>
            <a:headEnd/>
            <a:tailEnd/>
          </a:ln>
        </p:spPr>
      </p:pic>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Core-Complex mappings: an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620773"/>
            <a:ext cx="8496944" cy="1368067"/>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Transformation of </a:t>
            </a:r>
            <a:r>
              <a:rPr lang="en-US" sz="2800" dirty="0" err="1" smtClean="0">
                <a:solidFill>
                  <a:srgbClr val="4D4D4D"/>
                </a:solidFill>
                <a:ea typeface="ＭＳ Ｐゴシック" pitchFamily="-80" charset="-128"/>
                <a:cs typeface="Arial" pitchFamily="34" charset="0"/>
                <a:sym typeface="Arial" pitchFamily="34" charset="0"/>
              </a:rPr>
              <a:t>dc:publisher</a:t>
            </a:r>
            <a:r>
              <a:rPr lang="en-US" sz="2800" dirty="0" smtClean="0">
                <a:solidFill>
                  <a:srgbClr val="4D4D4D"/>
                </a:solidFill>
                <a:ea typeface="ＭＳ Ｐゴシック" pitchFamily="-80" charset="-128"/>
                <a:cs typeface="Arial" pitchFamily="34" charset="0"/>
                <a:sym typeface="Arial" pitchFamily="34" charset="0"/>
              </a:rPr>
              <a:t> to PROV</a:t>
            </a: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265218" name="AutoShape 2" descr="A mapping example creating blank nodes for each state of the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65220" name="AutoShape 4" descr="A mapping example creating blank nodes for each state of the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65222" name="AutoShape 6" descr="A mapping example creating blank nodes for each state of the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141</a:t>
            </a:fld>
            <a:endParaRPr lang="es-ES" dirty="0"/>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Core-Complex mappings: an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620773"/>
            <a:ext cx="8496944" cy="5865195"/>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Why can’t we follow DC’s approach?</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Publish would generate doc1 and then use it.</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dirty="0" smtClean="0">
                <a:solidFill>
                  <a:srgbClr val="4D4D4D"/>
                </a:solidFill>
                <a:ea typeface="ＭＳ Ｐゴシック" pitchFamily="-80" charset="-128"/>
                <a:cs typeface="Arial" pitchFamily="34" charset="0"/>
                <a:sym typeface="Arial" pitchFamily="34" charset="0"/>
              </a:rPr>
              <a:t>It is not what we want to represent!</a:t>
            </a: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265218" name="AutoShape 2" descr="A mapping example creating blank nodes for each state of the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65220" name="AutoShape 4" descr="A mapping example creating blank nodes for each state of the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65222" name="AutoShape 6" descr="A mapping example creating blank nodes for each state of the resour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82626" name="Picture 2"/>
          <p:cNvPicPr>
            <a:picLocks noChangeAspect="1" noChangeArrowheads="1"/>
          </p:cNvPicPr>
          <p:nvPr/>
        </p:nvPicPr>
        <p:blipFill>
          <a:blip r:embed="rId5" cstate="print"/>
          <a:srcRect t="12422" r="17266" b="20641"/>
          <a:stretch>
            <a:fillRect/>
          </a:stretch>
        </p:blipFill>
        <p:spPr bwMode="auto">
          <a:xfrm>
            <a:off x="0" y="1556792"/>
            <a:ext cx="8604448" cy="3913914"/>
          </a:xfrm>
          <a:prstGeom prst="rect">
            <a:avLst/>
          </a:prstGeom>
          <a:noFill/>
          <a:ln w="9525">
            <a:noFill/>
            <a:miter lim="800000"/>
            <a:headEnd/>
            <a:tailEnd/>
          </a:ln>
        </p:spPr>
      </p:pic>
      <p:sp>
        <p:nvSpPr>
          <p:cNvPr id="16" name="15 Marcador de número de diapositiva"/>
          <p:cNvSpPr>
            <a:spLocks noGrp="1"/>
          </p:cNvSpPr>
          <p:nvPr>
            <p:ph type="sldNum" sz="quarter" idx="12"/>
          </p:nvPr>
        </p:nvSpPr>
        <p:spPr/>
        <p:txBody>
          <a:bodyPr/>
          <a:lstStyle/>
          <a:p>
            <a:fld id="{132FADFE-3B8F-471C-ABF0-DBC7717ECBBC}" type="slidenum">
              <a:rPr lang="es-ES" smtClean="0"/>
              <a:pPr/>
              <a:t>142</a:t>
            </a:fld>
            <a:endParaRPr lang="es-ES" dirty="0"/>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Core-Complex mappings: an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764704"/>
            <a:ext cx="5544616" cy="6314036"/>
          </a:xfrm>
          <a:prstGeom prst="rect">
            <a:avLst/>
          </a:prstGeom>
        </p:spPr>
        <p:txBody>
          <a:bodyPr wrap="square">
            <a:spAutoFit/>
          </a:bodyPr>
          <a:lstStyle/>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CONSTRUCT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prov:wasAttributedTo</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prov:Activity</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prov:Publish</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prov:used</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prov:wasAssociatedWith</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prov:qualifiedAssociation</a:t>
            </a:r>
            <a:r>
              <a:rPr lang="es-ES" dirty="0" smtClean="0">
                <a:solidFill>
                  <a:srgbClr val="4D4D4D"/>
                </a:solidFill>
                <a:ea typeface="ＭＳ Ｐゴシック" pitchFamily="-80" charset="-128"/>
                <a:cs typeface="Arial" pitchFamily="34" charset="0"/>
                <a:sym typeface="Arial" pitchFamily="34" charset="0"/>
              </a:rPr>
              <a: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prov:Association</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prov:hadRole</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prov:Publisher</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_:</a:t>
            </a:r>
            <a:r>
              <a:rPr lang="es-ES" dirty="0" err="1" smtClean="0">
                <a:solidFill>
                  <a:srgbClr val="4D4D4D"/>
                </a:solidFill>
                <a:ea typeface="ＭＳ Ｐゴシック" pitchFamily="-80" charset="-128"/>
                <a:cs typeface="Arial" pitchFamily="34" charset="0"/>
                <a:sym typeface="Arial" pitchFamily="34" charset="0"/>
              </a:rPr>
              <a:t>resultingEntity</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prov:Entity</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prov:wasDerivedFrom</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prov:wasGeneratedBy</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prov:wasAttributedTo</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WHERE { </a:t>
            </a:r>
            <a:r>
              <a:rPr lang="es-ES" b="1" dirty="0" smtClean="0">
                <a:solidFill>
                  <a:srgbClr val="4D4D4D"/>
                </a:solidFill>
                <a:ea typeface="ＭＳ Ｐゴシック" pitchFamily="-80" charset="-128"/>
                <a:cs typeface="Arial" pitchFamily="34" charset="0"/>
                <a:sym typeface="Arial" pitchFamily="34" charset="0"/>
              </a:rPr>
              <a:t>?</a:t>
            </a:r>
            <a:r>
              <a:rPr lang="es-ES" b="1" dirty="0" err="1" smtClean="0">
                <a:solidFill>
                  <a:srgbClr val="4D4D4D"/>
                </a:solidFill>
                <a:ea typeface="ＭＳ Ｐゴシック" pitchFamily="-80" charset="-128"/>
                <a:cs typeface="Arial" pitchFamily="34" charset="0"/>
                <a:sym typeface="Arial" pitchFamily="34" charset="0"/>
              </a:rPr>
              <a:t>document</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dct:publisher</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agent</a:t>
            </a:r>
            <a:r>
              <a:rPr lang="es-ES" b="1" dirty="0" smtClean="0">
                <a:solidFill>
                  <a:srgbClr val="4D4D4D"/>
                </a:solidFill>
                <a:ea typeface="ＭＳ Ｐゴシック" pitchFamily="-80" charset="-128"/>
                <a:cs typeface="Arial" pitchFamily="34" charset="0"/>
                <a:sym typeface="Arial" pitchFamily="34" charset="0"/>
              </a:rPr>
              <a:t>. </a:t>
            </a:r>
            <a:r>
              <a:rPr lang="es-ES" dirty="0" smtClean="0">
                <a:solidFill>
                  <a:srgbClr val="4D4D4D"/>
                </a:solidFill>
                <a:ea typeface="ＭＳ Ｐゴシック" pitchFamily="-80" charset="-128"/>
                <a:cs typeface="Arial" pitchFamily="34" charset="0"/>
                <a:sym typeface="Arial" pitchFamily="34" charset="0"/>
              </a:rPr>
              <a:t>}</a:t>
            </a:r>
            <a:endParaRPr lang="en-US"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143</a:t>
            </a:fld>
            <a:endParaRPr lang="es-ES"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Core-Complex mappings: an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764704"/>
            <a:ext cx="5544616" cy="6314036"/>
          </a:xfrm>
          <a:prstGeom prst="rect">
            <a:avLst/>
          </a:prstGeom>
        </p:spPr>
        <p:txBody>
          <a:bodyPr wrap="square">
            <a:spAutoFit/>
          </a:bodyPr>
          <a:lstStyle/>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CONSTRUCT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0000FF"/>
                </a:solidFill>
                <a:ea typeface="ＭＳ Ｐゴシック" pitchFamily="-80" charset="-128"/>
                <a:cs typeface="Arial" pitchFamily="34" charset="0"/>
                <a:sym typeface="Arial" pitchFamily="34" charset="0"/>
              </a:rPr>
              <a:t> </a:t>
            </a:r>
            <a:r>
              <a:rPr lang="es-ES" b="1" dirty="0" smtClean="0">
                <a:solidFill>
                  <a:srgbClr val="0000FF"/>
                </a:solidFill>
                <a:ea typeface="ＭＳ Ｐゴシック" pitchFamily="-80" charset="-128"/>
                <a:cs typeface="Arial" pitchFamily="34" charset="0"/>
                <a:sym typeface="Arial" pitchFamily="34" charset="0"/>
              </a:rPr>
              <a:t>?</a:t>
            </a:r>
            <a:r>
              <a:rPr lang="es-ES" b="1" dirty="0" err="1" smtClean="0">
                <a:solidFill>
                  <a:srgbClr val="0000FF"/>
                </a:solidFill>
                <a:ea typeface="ＭＳ Ｐゴシック" pitchFamily="-80" charset="-128"/>
                <a:cs typeface="Arial" pitchFamily="34" charset="0"/>
                <a:sym typeface="Arial" pitchFamily="34" charset="0"/>
              </a:rPr>
              <a:t>document</a:t>
            </a:r>
            <a:r>
              <a:rPr lang="es-ES" b="1" dirty="0" smtClean="0">
                <a:solidFill>
                  <a:srgbClr val="0000FF"/>
                </a:solidFill>
                <a:ea typeface="ＭＳ Ｐゴシック" pitchFamily="-80" charset="-128"/>
                <a:cs typeface="Arial" pitchFamily="34" charset="0"/>
                <a:sym typeface="Arial" pitchFamily="34" charset="0"/>
              </a:rPr>
              <a:t> a </a:t>
            </a:r>
            <a:r>
              <a:rPr lang="es-ES" b="1" dirty="0" err="1" smtClean="0">
                <a:solidFill>
                  <a:srgbClr val="0000FF"/>
                </a:solidFill>
                <a:ea typeface="ＭＳ Ｐゴシック" pitchFamily="-80" charset="-128"/>
                <a:cs typeface="Arial" pitchFamily="34" charset="0"/>
                <a:sym typeface="Arial" pitchFamily="34" charset="0"/>
              </a:rPr>
              <a:t>prov:Entity</a:t>
            </a:r>
            <a:r>
              <a:rPr lang="es-ES" b="1" dirty="0" smtClean="0">
                <a:solidFill>
                  <a:srgbClr val="0000FF"/>
                </a:solidFill>
                <a:ea typeface="ＭＳ Ｐゴシック" pitchFamily="-80" charset="-128"/>
                <a:cs typeface="Arial" pitchFamily="34" charset="0"/>
                <a:sym typeface="Arial" pitchFamily="34" charset="0"/>
              </a:rPr>
              <a:t>;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b="1" dirty="0" smtClean="0">
                <a:solidFill>
                  <a:schemeClr val="accent2"/>
                </a:solidFill>
                <a:ea typeface="ＭＳ Ｐゴシック" pitchFamily="-80" charset="-128"/>
                <a:cs typeface="Arial" pitchFamily="34" charset="0"/>
                <a:sym typeface="Arial" pitchFamily="34" charset="0"/>
              </a:rPr>
              <a:t>	</a:t>
            </a:r>
            <a:r>
              <a:rPr lang="es-ES" b="1" dirty="0" err="1" smtClean="0">
                <a:solidFill>
                  <a:schemeClr val="accent2"/>
                </a:solidFill>
                <a:ea typeface="ＭＳ Ｐゴシック" pitchFamily="-80" charset="-128"/>
                <a:cs typeface="Arial" pitchFamily="34" charset="0"/>
                <a:sym typeface="Arial" pitchFamily="34" charset="0"/>
              </a:rPr>
              <a:t>prov:wasAttributedTo</a:t>
            </a:r>
            <a:r>
              <a:rPr lang="es-ES" b="1" dirty="0" smtClean="0">
                <a:solidFill>
                  <a:schemeClr val="accent2"/>
                </a:solidFill>
                <a:ea typeface="ＭＳ Ｐゴシック" pitchFamily="-80" charset="-128"/>
                <a:cs typeface="Arial" pitchFamily="34" charset="0"/>
                <a:sym typeface="Arial" pitchFamily="34" charset="0"/>
              </a:rPr>
              <a:t> ?</a:t>
            </a:r>
            <a:r>
              <a:rPr lang="es-ES" b="1" dirty="0" err="1" smtClean="0">
                <a:solidFill>
                  <a:schemeClr val="accent2"/>
                </a:solidFill>
                <a:ea typeface="ＭＳ Ｐゴシック" pitchFamily="-80" charset="-128"/>
                <a:cs typeface="Arial" pitchFamily="34" charset="0"/>
                <a:sym typeface="Arial" pitchFamily="34" charset="0"/>
              </a:rPr>
              <a:t>agent</a:t>
            </a:r>
            <a:r>
              <a:rPr lang="es-ES" b="1" dirty="0" smtClean="0">
                <a:solidFill>
                  <a:schemeClr val="accent2"/>
                </a:solidFill>
                <a:ea typeface="ＭＳ Ｐゴシック" pitchFamily="-80" charset="-128"/>
                <a:cs typeface="Arial" pitchFamily="34" charset="0"/>
                <a:sym typeface="Arial" pitchFamily="34" charset="0"/>
              </a:rPr>
              <a:t>.  (DIRECT MAPPING)</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prov:Activity</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prov:Publish</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prov:used</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prov:wasAssociatedWith</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prov:qualifiedAssociation</a:t>
            </a:r>
            <a:r>
              <a:rPr lang="es-ES" dirty="0" smtClean="0">
                <a:solidFill>
                  <a:srgbClr val="4D4D4D"/>
                </a:solidFill>
                <a:ea typeface="ＭＳ Ｐゴシック" pitchFamily="-80" charset="-128"/>
                <a:cs typeface="Arial" pitchFamily="34" charset="0"/>
                <a:sym typeface="Arial" pitchFamily="34" charset="0"/>
              </a:rPr>
              <a: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prov:Association</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prov:hadRole</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prov:Publisher</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_:</a:t>
            </a:r>
            <a:r>
              <a:rPr lang="es-ES" dirty="0" err="1" smtClean="0">
                <a:solidFill>
                  <a:srgbClr val="4D4D4D"/>
                </a:solidFill>
                <a:ea typeface="ＭＳ Ｐゴシック" pitchFamily="-80" charset="-128"/>
                <a:cs typeface="Arial" pitchFamily="34" charset="0"/>
                <a:sym typeface="Arial" pitchFamily="34" charset="0"/>
              </a:rPr>
              <a:t>resultingEntity</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prov:Entity</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prov:wasDerivedFrom</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prov:wasGeneratedBy</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prov:wasAttributedTo</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WHERE { </a:t>
            </a:r>
            <a:r>
              <a:rPr lang="es-ES" b="1" dirty="0" smtClean="0">
                <a:solidFill>
                  <a:srgbClr val="4D4D4D"/>
                </a:solidFill>
                <a:ea typeface="ＭＳ Ｐゴシック" pitchFamily="-80" charset="-128"/>
                <a:cs typeface="Arial" pitchFamily="34" charset="0"/>
                <a:sym typeface="Arial" pitchFamily="34" charset="0"/>
              </a:rPr>
              <a:t>?</a:t>
            </a:r>
            <a:r>
              <a:rPr lang="es-ES" b="1" dirty="0" err="1" smtClean="0">
                <a:solidFill>
                  <a:srgbClr val="4D4D4D"/>
                </a:solidFill>
                <a:ea typeface="ＭＳ Ｐゴシック" pitchFamily="-80" charset="-128"/>
                <a:cs typeface="Arial" pitchFamily="34" charset="0"/>
                <a:sym typeface="Arial" pitchFamily="34" charset="0"/>
              </a:rPr>
              <a:t>document</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dct:publisher</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agent</a:t>
            </a:r>
            <a:r>
              <a:rPr lang="es-ES" b="1" dirty="0" smtClean="0">
                <a:solidFill>
                  <a:srgbClr val="4D4D4D"/>
                </a:solidFill>
                <a:ea typeface="ＭＳ Ｐゴシック" pitchFamily="-80" charset="-128"/>
                <a:cs typeface="Arial" pitchFamily="34" charset="0"/>
                <a:sym typeface="Arial" pitchFamily="34" charset="0"/>
              </a:rPr>
              <a:t>. </a:t>
            </a:r>
            <a:r>
              <a:rPr lang="es-ES" dirty="0" smtClean="0">
                <a:solidFill>
                  <a:srgbClr val="4D4D4D"/>
                </a:solidFill>
                <a:ea typeface="ＭＳ Ｐゴシック" pitchFamily="-80" charset="-128"/>
                <a:cs typeface="Arial" pitchFamily="34" charset="0"/>
                <a:sym typeface="Arial" pitchFamily="34" charset="0"/>
              </a:rPr>
              <a:t>}</a:t>
            </a:r>
            <a:endParaRPr lang="en-US"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144</a:t>
            </a:fld>
            <a:endParaRPr lang="es-ES" dirty="0"/>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Core-Complex mappings: an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764704"/>
            <a:ext cx="8712968" cy="6535635"/>
          </a:xfrm>
          <a:prstGeom prst="rect">
            <a:avLst/>
          </a:prstGeom>
        </p:spPr>
        <p:txBody>
          <a:bodyPr wrap="square">
            <a:spAutoFit/>
          </a:bodyPr>
          <a:lstStyle/>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CONSTRUCT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0000FF"/>
                </a:solidFill>
                <a:ea typeface="ＭＳ Ｐゴシック" pitchFamily="-80" charset="-128"/>
                <a:cs typeface="Arial" pitchFamily="34" charset="0"/>
                <a:sym typeface="Arial" pitchFamily="34" charset="0"/>
              </a:rPr>
              <a:t> ?</a:t>
            </a:r>
            <a:r>
              <a:rPr lang="es-ES" dirty="0" err="1" smtClean="0">
                <a:solidFill>
                  <a:srgbClr val="0000FF"/>
                </a:solidFill>
                <a:ea typeface="ＭＳ Ｐゴシック" pitchFamily="-80" charset="-128"/>
                <a:cs typeface="Arial" pitchFamily="34" charset="0"/>
                <a:sym typeface="Arial" pitchFamily="34" charset="0"/>
              </a:rPr>
              <a:t>document</a:t>
            </a:r>
            <a:r>
              <a:rPr lang="es-ES" dirty="0" smtClean="0">
                <a:solidFill>
                  <a:srgbClr val="0000FF"/>
                </a:solidFill>
                <a:ea typeface="ＭＳ Ｐゴシック" pitchFamily="-80" charset="-128"/>
                <a:cs typeface="Arial" pitchFamily="34" charset="0"/>
                <a:sym typeface="Arial" pitchFamily="34" charset="0"/>
              </a:rPr>
              <a:t> a </a:t>
            </a:r>
            <a:r>
              <a:rPr lang="es-ES" dirty="0" err="1" smtClean="0">
                <a:solidFill>
                  <a:srgbClr val="0000FF"/>
                </a:solidFill>
                <a:ea typeface="ＭＳ Ｐゴシック" pitchFamily="-80" charset="-128"/>
                <a:cs typeface="Arial" pitchFamily="34" charset="0"/>
                <a:sym typeface="Arial" pitchFamily="34" charset="0"/>
              </a:rPr>
              <a:t>prov:Entity</a:t>
            </a:r>
            <a:r>
              <a:rPr lang="es-ES" dirty="0" smtClean="0">
                <a:solidFill>
                  <a:srgbClr val="0000FF"/>
                </a:solidFill>
                <a:ea typeface="ＭＳ Ｐゴシック" pitchFamily="-80" charset="-128"/>
                <a:cs typeface="Arial" pitchFamily="34" charset="0"/>
                <a:sym typeface="Arial" pitchFamily="34" charset="0"/>
              </a:rPr>
              <a:t>;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chemeClr val="accent2"/>
                </a:solidFill>
                <a:ea typeface="ＭＳ Ｐゴシック" pitchFamily="-80" charset="-128"/>
                <a:cs typeface="Arial" pitchFamily="34" charset="0"/>
                <a:sym typeface="Arial" pitchFamily="34" charset="0"/>
              </a:rPr>
              <a:t>	</a:t>
            </a:r>
            <a:r>
              <a:rPr lang="es-ES" dirty="0" err="1" smtClean="0">
                <a:solidFill>
                  <a:schemeClr val="accent2"/>
                </a:solidFill>
                <a:ea typeface="ＭＳ Ｐゴシック" pitchFamily="-80" charset="-128"/>
                <a:cs typeface="Arial" pitchFamily="34" charset="0"/>
                <a:sym typeface="Arial" pitchFamily="34" charset="0"/>
              </a:rPr>
              <a:t>prov:wasAttributedTo</a:t>
            </a:r>
            <a:r>
              <a:rPr lang="es-ES" dirty="0" smtClean="0">
                <a:solidFill>
                  <a:schemeClr val="accent2"/>
                </a:solidFill>
                <a:ea typeface="ＭＳ Ｐゴシック" pitchFamily="-80" charset="-128"/>
                <a:cs typeface="Arial" pitchFamily="34" charset="0"/>
                <a:sym typeface="Arial" pitchFamily="34" charset="0"/>
              </a:rPr>
              <a:t> ?</a:t>
            </a:r>
            <a:r>
              <a:rPr lang="es-ES" dirty="0" err="1" smtClean="0">
                <a:solidFill>
                  <a:schemeClr val="accent2"/>
                </a:solidFill>
                <a:ea typeface="ＭＳ Ｐゴシック" pitchFamily="-80" charset="-128"/>
                <a:cs typeface="Arial" pitchFamily="34" charset="0"/>
                <a:sym typeface="Arial" pitchFamily="34" charset="0"/>
              </a:rPr>
              <a:t>agent</a:t>
            </a:r>
            <a:r>
              <a:rPr lang="es-ES" dirty="0" smtClean="0">
                <a:solidFill>
                  <a:schemeClr val="accent2"/>
                </a:solidFill>
                <a:ea typeface="ＭＳ Ｐゴシック" pitchFamily="-80" charset="-128"/>
                <a:cs typeface="Arial" pitchFamily="34" charset="0"/>
                <a:sym typeface="Arial" pitchFamily="34" charset="0"/>
              </a:rPr>
              <a:t>.  (DIRECT MAPPING)</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b="1" dirty="0" smtClean="0">
                <a:solidFill>
                  <a:schemeClr val="accent3">
                    <a:lumMod val="75000"/>
                  </a:schemeClr>
                </a:solidFill>
                <a:ea typeface="ＭＳ Ｐゴシック" pitchFamily="-80" charset="-128"/>
                <a:cs typeface="Arial" pitchFamily="34" charset="0"/>
                <a:sym typeface="Arial" pitchFamily="34" charset="0"/>
              </a:rPr>
              <a:t>_:</a:t>
            </a:r>
            <a:r>
              <a:rPr lang="es-ES" b="1" dirty="0" err="1" smtClean="0">
                <a:solidFill>
                  <a:schemeClr val="accent3">
                    <a:lumMod val="75000"/>
                  </a:schemeClr>
                </a:solidFill>
                <a:ea typeface="ＭＳ Ｐゴシック" pitchFamily="-80" charset="-128"/>
                <a:cs typeface="Arial" pitchFamily="34" charset="0"/>
                <a:sym typeface="Arial" pitchFamily="34" charset="0"/>
              </a:rPr>
              <a:t>usedEntity</a:t>
            </a:r>
            <a:r>
              <a:rPr lang="es-ES" b="1" dirty="0" smtClean="0">
                <a:solidFill>
                  <a:schemeClr val="accent3">
                    <a:lumMod val="75000"/>
                  </a:schemeClr>
                </a:solidFill>
                <a:ea typeface="ＭＳ Ｐゴシック" pitchFamily="-80" charset="-128"/>
                <a:cs typeface="Arial" pitchFamily="34" charset="0"/>
                <a:sym typeface="Arial" pitchFamily="34" charset="0"/>
              </a:rPr>
              <a:t> a </a:t>
            </a:r>
            <a:r>
              <a:rPr lang="es-ES" b="1" dirty="0" err="1" smtClean="0">
                <a:solidFill>
                  <a:schemeClr val="accent3">
                    <a:lumMod val="75000"/>
                  </a:schemeClr>
                </a:solidFill>
                <a:ea typeface="ＭＳ Ｐゴシック" pitchFamily="-80" charset="-128"/>
                <a:cs typeface="Arial" pitchFamily="34" charset="0"/>
                <a:sym typeface="Arial" pitchFamily="34" charset="0"/>
              </a:rPr>
              <a:t>prov:Entity</a:t>
            </a:r>
            <a:r>
              <a:rPr lang="es-ES" b="1" dirty="0" smtClean="0">
                <a:solidFill>
                  <a:schemeClr val="accent3">
                    <a:lumMod val="75000"/>
                  </a:schemeClr>
                </a:solidFill>
                <a:ea typeface="ＭＳ Ｐゴシック" pitchFamily="-80" charset="-128"/>
                <a:cs typeface="Arial" pitchFamily="34" charset="0"/>
                <a:sym typeface="Arial" pitchFamily="34" charset="0"/>
              </a:rPr>
              <a:t>;  (SPECIALIZATION OF THE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prov:Activity</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prov:Publish</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prov:used</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prov:wasAssociatedWith</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prov:qualifiedAssociation</a:t>
            </a:r>
            <a:r>
              <a:rPr lang="es-ES" dirty="0" smtClean="0">
                <a:solidFill>
                  <a:srgbClr val="4D4D4D"/>
                </a:solidFill>
                <a:ea typeface="ＭＳ Ｐゴシック" pitchFamily="-80" charset="-128"/>
                <a:cs typeface="Arial" pitchFamily="34" charset="0"/>
                <a:sym typeface="Arial" pitchFamily="34" charset="0"/>
              </a:rPr>
              <a: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prov:Association</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prov:hadRole</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prov:Publisher</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b="1" dirty="0" smtClean="0">
                <a:solidFill>
                  <a:schemeClr val="accent3">
                    <a:lumMod val="75000"/>
                  </a:schemeClr>
                </a:solidFill>
                <a:ea typeface="ＭＳ Ｐゴシック" pitchFamily="-80" charset="-128"/>
                <a:cs typeface="Arial" pitchFamily="34" charset="0"/>
                <a:sym typeface="Arial" pitchFamily="34" charset="0"/>
              </a:rPr>
              <a:t>_:</a:t>
            </a:r>
            <a:r>
              <a:rPr lang="es-ES" b="1" dirty="0" err="1" smtClean="0">
                <a:solidFill>
                  <a:schemeClr val="accent3">
                    <a:lumMod val="75000"/>
                  </a:schemeClr>
                </a:solidFill>
                <a:ea typeface="ＭＳ Ｐゴシック" pitchFamily="-80" charset="-128"/>
                <a:cs typeface="Arial" pitchFamily="34" charset="0"/>
                <a:sym typeface="Arial" pitchFamily="34" charset="0"/>
              </a:rPr>
              <a:t>resultingEntity</a:t>
            </a:r>
            <a:r>
              <a:rPr lang="es-ES" b="1" dirty="0" smtClean="0">
                <a:solidFill>
                  <a:schemeClr val="accent3">
                    <a:lumMod val="75000"/>
                  </a:schemeClr>
                </a:solidFill>
                <a:ea typeface="ＭＳ Ｐゴシック" pitchFamily="-80" charset="-128"/>
                <a:cs typeface="Arial" pitchFamily="34" charset="0"/>
                <a:sym typeface="Arial" pitchFamily="34" charset="0"/>
              </a:rPr>
              <a:t> a </a:t>
            </a:r>
            <a:r>
              <a:rPr lang="es-ES" b="1" dirty="0" err="1" smtClean="0">
                <a:solidFill>
                  <a:schemeClr val="accent3">
                    <a:lumMod val="75000"/>
                  </a:schemeClr>
                </a:solidFill>
                <a:ea typeface="ＭＳ Ｐゴシック" pitchFamily="-80" charset="-128"/>
                <a:cs typeface="Arial" pitchFamily="34" charset="0"/>
                <a:sym typeface="Arial" pitchFamily="34" charset="0"/>
              </a:rPr>
              <a:t>prov:Entity</a:t>
            </a:r>
            <a:r>
              <a:rPr lang="es-ES" b="1" dirty="0" smtClean="0">
                <a:solidFill>
                  <a:schemeClr val="accent3">
                    <a:lumMod val="75000"/>
                  </a:schemeClr>
                </a:solidFill>
                <a:ea typeface="ＭＳ Ｐゴシック" pitchFamily="-80" charset="-128"/>
                <a:cs typeface="Arial" pitchFamily="34" charset="0"/>
                <a:sym typeface="Arial" pitchFamily="34" charset="0"/>
              </a:rPr>
              <a:t>; (SPECIALIZATION OF THE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prov:wasDerivedFrom</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prov:wasGeneratedBy</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prov:wasAttributedTo</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WHERE { </a:t>
            </a:r>
            <a:r>
              <a:rPr lang="es-ES" b="1" dirty="0" smtClean="0">
                <a:solidFill>
                  <a:srgbClr val="4D4D4D"/>
                </a:solidFill>
                <a:ea typeface="ＭＳ Ｐゴシック" pitchFamily="-80" charset="-128"/>
                <a:cs typeface="Arial" pitchFamily="34" charset="0"/>
                <a:sym typeface="Arial" pitchFamily="34" charset="0"/>
              </a:rPr>
              <a:t>?</a:t>
            </a:r>
            <a:r>
              <a:rPr lang="es-ES" b="1" dirty="0" err="1" smtClean="0">
                <a:solidFill>
                  <a:srgbClr val="4D4D4D"/>
                </a:solidFill>
                <a:ea typeface="ＭＳ Ｐゴシック" pitchFamily="-80" charset="-128"/>
                <a:cs typeface="Arial" pitchFamily="34" charset="0"/>
                <a:sym typeface="Arial" pitchFamily="34" charset="0"/>
              </a:rPr>
              <a:t>document</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dct:publisher</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agent</a:t>
            </a:r>
            <a:r>
              <a:rPr lang="es-ES" b="1" dirty="0" smtClean="0">
                <a:solidFill>
                  <a:srgbClr val="4D4D4D"/>
                </a:solidFill>
                <a:ea typeface="ＭＳ Ｐゴシック" pitchFamily="-80" charset="-128"/>
                <a:cs typeface="Arial" pitchFamily="34" charset="0"/>
                <a:sym typeface="Arial" pitchFamily="34" charset="0"/>
              </a:rPr>
              <a:t>. </a:t>
            </a:r>
            <a:r>
              <a:rPr lang="es-ES" dirty="0" smtClean="0">
                <a:solidFill>
                  <a:srgbClr val="4D4D4D"/>
                </a:solidFill>
                <a:ea typeface="ＭＳ Ｐゴシック" pitchFamily="-80" charset="-128"/>
                <a:cs typeface="Arial" pitchFamily="34" charset="0"/>
                <a:sym typeface="Arial" pitchFamily="34" charset="0"/>
              </a:rPr>
              <a:t>}</a:t>
            </a:r>
            <a:endParaRPr lang="en-US"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145</a:t>
            </a:fld>
            <a:endParaRPr lang="es-ES" dirty="0"/>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Core-Complex mappings: an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764704"/>
            <a:ext cx="8712968" cy="6535635"/>
          </a:xfrm>
          <a:prstGeom prst="rect">
            <a:avLst/>
          </a:prstGeom>
        </p:spPr>
        <p:txBody>
          <a:bodyPr wrap="square">
            <a:spAutoFit/>
          </a:bodyPr>
          <a:lstStyle/>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CONSTRUCT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0000FF"/>
                </a:solidFill>
                <a:ea typeface="ＭＳ Ｐゴシック" pitchFamily="-80" charset="-128"/>
                <a:cs typeface="Arial" pitchFamily="34" charset="0"/>
                <a:sym typeface="Arial" pitchFamily="34" charset="0"/>
              </a:rPr>
              <a:t> ?</a:t>
            </a:r>
            <a:r>
              <a:rPr lang="es-ES" dirty="0" err="1" smtClean="0">
                <a:solidFill>
                  <a:srgbClr val="0000FF"/>
                </a:solidFill>
                <a:ea typeface="ＭＳ Ｐゴシック" pitchFamily="-80" charset="-128"/>
                <a:cs typeface="Arial" pitchFamily="34" charset="0"/>
                <a:sym typeface="Arial" pitchFamily="34" charset="0"/>
              </a:rPr>
              <a:t>document</a:t>
            </a:r>
            <a:r>
              <a:rPr lang="es-ES" dirty="0" smtClean="0">
                <a:solidFill>
                  <a:srgbClr val="0000FF"/>
                </a:solidFill>
                <a:ea typeface="ＭＳ Ｐゴシック" pitchFamily="-80" charset="-128"/>
                <a:cs typeface="Arial" pitchFamily="34" charset="0"/>
                <a:sym typeface="Arial" pitchFamily="34" charset="0"/>
              </a:rPr>
              <a:t> a </a:t>
            </a:r>
            <a:r>
              <a:rPr lang="es-ES" dirty="0" err="1" smtClean="0">
                <a:solidFill>
                  <a:srgbClr val="0000FF"/>
                </a:solidFill>
                <a:ea typeface="ＭＳ Ｐゴシック" pitchFamily="-80" charset="-128"/>
                <a:cs typeface="Arial" pitchFamily="34" charset="0"/>
                <a:sym typeface="Arial" pitchFamily="34" charset="0"/>
              </a:rPr>
              <a:t>prov:Entity</a:t>
            </a:r>
            <a:r>
              <a:rPr lang="es-ES" dirty="0" smtClean="0">
                <a:solidFill>
                  <a:srgbClr val="0000FF"/>
                </a:solidFill>
                <a:ea typeface="ＭＳ Ｐゴシック" pitchFamily="-80" charset="-128"/>
                <a:cs typeface="Arial" pitchFamily="34" charset="0"/>
                <a:sym typeface="Arial" pitchFamily="34" charset="0"/>
              </a:rPr>
              <a:t>;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chemeClr val="accent2"/>
                </a:solidFill>
                <a:ea typeface="ＭＳ Ｐゴシック" pitchFamily="-80" charset="-128"/>
                <a:cs typeface="Arial" pitchFamily="34" charset="0"/>
                <a:sym typeface="Arial" pitchFamily="34" charset="0"/>
              </a:rPr>
              <a:t>	</a:t>
            </a:r>
            <a:r>
              <a:rPr lang="es-ES" dirty="0" err="1" smtClean="0">
                <a:solidFill>
                  <a:schemeClr val="accent2"/>
                </a:solidFill>
                <a:ea typeface="ＭＳ Ｐゴシック" pitchFamily="-80" charset="-128"/>
                <a:cs typeface="Arial" pitchFamily="34" charset="0"/>
                <a:sym typeface="Arial" pitchFamily="34" charset="0"/>
              </a:rPr>
              <a:t>prov:wasAttributedTo</a:t>
            </a:r>
            <a:r>
              <a:rPr lang="es-ES" dirty="0" smtClean="0">
                <a:solidFill>
                  <a:schemeClr val="accent2"/>
                </a:solidFill>
                <a:ea typeface="ＭＳ Ｐゴシック" pitchFamily="-80" charset="-128"/>
                <a:cs typeface="Arial" pitchFamily="34" charset="0"/>
                <a:sym typeface="Arial" pitchFamily="34" charset="0"/>
              </a:rPr>
              <a:t> ?</a:t>
            </a:r>
            <a:r>
              <a:rPr lang="es-ES" dirty="0" err="1" smtClean="0">
                <a:solidFill>
                  <a:schemeClr val="accent2"/>
                </a:solidFill>
                <a:ea typeface="ＭＳ Ｐゴシック" pitchFamily="-80" charset="-128"/>
                <a:cs typeface="Arial" pitchFamily="34" charset="0"/>
                <a:sym typeface="Arial" pitchFamily="34" charset="0"/>
              </a:rPr>
              <a:t>agent</a:t>
            </a:r>
            <a:r>
              <a:rPr lang="es-ES" dirty="0" smtClean="0">
                <a:solidFill>
                  <a:schemeClr val="accent2"/>
                </a:solidFill>
                <a:ea typeface="ＭＳ Ｐゴシック" pitchFamily="-80" charset="-128"/>
                <a:cs typeface="Arial" pitchFamily="34" charset="0"/>
                <a:sym typeface="Arial" pitchFamily="34" charset="0"/>
              </a:rPr>
              <a:t>.  (DIRECT MAPPING)</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chemeClr val="accent3">
                    <a:lumMod val="75000"/>
                  </a:schemeClr>
                </a:solidFill>
                <a:ea typeface="ＭＳ Ｐゴシック" pitchFamily="-80" charset="-128"/>
                <a:cs typeface="Arial" pitchFamily="34" charset="0"/>
                <a:sym typeface="Arial" pitchFamily="34" charset="0"/>
              </a:rPr>
              <a:t>_:</a:t>
            </a:r>
            <a:r>
              <a:rPr lang="es-ES" dirty="0" err="1" smtClean="0">
                <a:solidFill>
                  <a:schemeClr val="accent3">
                    <a:lumMod val="75000"/>
                  </a:schemeClr>
                </a:solidFill>
                <a:ea typeface="ＭＳ Ｐゴシック" pitchFamily="-80" charset="-128"/>
                <a:cs typeface="Arial" pitchFamily="34" charset="0"/>
                <a:sym typeface="Arial" pitchFamily="34" charset="0"/>
              </a:rPr>
              <a:t>usedEntity</a:t>
            </a:r>
            <a:r>
              <a:rPr lang="es-ES" dirty="0" smtClean="0">
                <a:solidFill>
                  <a:schemeClr val="accent3">
                    <a:lumMod val="75000"/>
                  </a:schemeClr>
                </a:solidFill>
                <a:ea typeface="ＭＳ Ｐゴシック" pitchFamily="-80" charset="-128"/>
                <a:cs typeface="Arial" pitchFamily="34" charset="0"/>
                <a:sym typeface="Arial" pitchFamily="34" charset="0"/>
              </a:rPr>
              <a:t> a </a:t>
            </a:r>
            <a:r>
              <a:rPr lang="es-ES" dirty="0" err="1" smtClean="0">
                <a:solidFill>
                  <a:schemeClr val="accent3">
                    <a:lumMod val="75000"/>
                  </a:schemeClr>
                </a:solidFill>
                <a:ea typeface="ＭＳ Ｐゴシック" pitchFamily="-80" charset="-128"/>
                <a:cs typeface="Arial" pitchFamily="34" charset="0"/>
                <a:sym typeface="Arial" pitchFamily="34" charset="0"/>
              </a:rPr>
              <a:t>prov:Entity</a:t>
            </a:r>
            <a:r>
              <a:rPr lang="es-ES" dirty="0" smtClean="0">
                <a:solidFill>
                  <a:schemeClr val="accent3">
                    <a:lumMod val="75000"/>
                  </a:schemeClr>
                </a:solidFill>
                <a:ea typeface="ＭＳ Ｐゴシック" pitchFamily="-80" charset="-128"/>
                <a:cs typeface="Arial" pitchFamily="34" charset="0"/>
                <a:sym typeface="Arial" pitchFamily="34" charset="0"/>
              </a:rPr>
              <a:t>;  (SPECIALIZATION OF THE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b="1" dirty="0" smtClean="0">
                <a:solidFill>
                  <a:srgbClr val="FF0000"/>
                </a:solidFill>
                <a:ea typeface="ＭＳ Ｐゴシック" pitchFamily="-80" charset="-128"/>
                <a:cs typeface="Arial" pitchFamily="34" charset="0"/>
                <a:sym typeface="Arial" pitchFamily="34" charset="0"/>
              </a:rPr>
              <a:t>_:</a:t>
            </a:r>
            <a:r>
              <a:rPr lang="es-ES" b="1" dirty="0" err="1" smtClean="0">
                <a:solidFill>
                  <a:srgbClr val="FF0000"/>
                </a:solidFill>
                <a:ea typeface="ＭＳ Ｐゴシック" pitchFamily="-80" charset="-128"/>
                <a:cs typeface="Arial" pitchFamily="34" charset="0"/>
                <a:sym typeface="Arial" pitchFamily="34" charset="0"/>
              </a:rPr>
              <a:t>activity</a:t>
            </a:r>
            <a:r>
              <a:rPr lang="es-ES" b="1" dirty="0" smtClean="0">
                <a:solidFill>
                  <a:srgbClr val="FF0000"/>
                </a:solidFill>
                <a:ea typeface="ＭＳ Ｐゴシック" pitchFamily="-80" charset="-128"/>
                <a:cs typeface="Arial" pitchFamily="34" charset="0"/>
                <a:sym typeface="Arial" pitchFamily="34" charset="0"/>
              </a:rPr>
              <a:t> a </a:t>
            </a:r>
            <a:r>
              <a:rPr lang="es-ES" b="1" dirty="0" err="1" smtClean="0">
                <a:solidFill>
                  <a:srgbClr val="FF0000"/>
                </a:solidFill>
                <a:ea typeface="ＭＳ Ｐゴシック" pitchFamily="-80" charset="-128"/>
                <a:cs typeface="Arial" pitchFamily="34" charset="0"/>
                <a:sym typeface="Arial" pitchFamily="34" charset="0"/>
              </a:rPr>
              <a:t>prov:Activity</a:t>
            </a:r>
            <a:r>
              <a:rPr lang="es-ES" b="1" dirty="0" smtClean="0">
                <a:solidFill>
                  <a:srgbClr val="FF0000"/>
                </a:solidFill>
                <a:ea typeface="ＭＳ Ｐゴシック" pitchFamily="-80" charset="-128"/>
                <a:cs typeface="Arial" pitchFamily="34" charset="0"/>
                <a:sym typeface="Arial" pitchFamily="34" charset="0"/>
              </a:rPr>
              <a:t>, </a:t>
            </a:r>
            <a:r>
              <a:rPr lang="es-ES" b="1" dirty="0" err="1" smtClean="0">
                <a:solidFill>
                  <a:srgbClr val="FF0000"/>
                </a:solidFill>
                <a:ea typeface="ＭＳ Ｐゴシック" pitchFamily="-80" charset="-128"/>
                <a:cs typeface="Arial" pitchFamily="34" charset="0"/>
                <a:sym typeface="Arial" pitchFamily="34" charset="0"/>
              </a:rPr>
              <a:t>prov:Publish</a:t>
            </a:r>
            <a:r>
              <a:rPr lang="es-ES" b="1" dirty="0" smtClean="0">
                <a:solidFill>
                  <a:srgbClr val="FF0000"/>
                </a:solidFill>
                <a:ea typeface="ＭＳ Ｐゴシック" pitchFamily="-80" charset="-128"/>
                <a:cs typeface="Arial" pitchFamily="34" charset="0"/>
                <a:sym typeface="Arial" pitchFamily="34" charset="0"/>
              </a:rPr>
              <a:t>; (ACTIVITY EXTENDING PROV)</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prov:used</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prov:wasAssociatedWith</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prov:qualifiedAssociation</a:t>
            </a:r>
            <a:r>
              <a:rPr lang="es-ES" dirty="0" smtClean="0">
                <a:solidFill>
                  <a:srgbClr val="4D4D4D"/>
                </a:solidFill>
                <a:ea typeface="ＭＳ Ｐゴシック" pitchFamily="-80" charset="-128"/>
                <a:cs typeface="Arial" pitchFamily="34" charset="0"/>
                <a:sym typeface="Arial" pitchFamily="34" charset="0"/>
              </a:rPr>
              <a: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prov:Association</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prov:hadRole</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prov:Publisher</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chemeClr val="accent3">
                    <a:lumMod val="75000"/>
                  </a:schemeClr>
                </a:solidFill>
                <a:ea typeface="ＭＳ Ｐゴシック" pitchFamily="-80" charset="-128"/>
                <a:cs typeface="Arial" pitchFamily="34" charset="0"/>
                <a:sym typeface="Arial" pitchFamily="34" charset="0"/>
              </a:rPr>
              <a:t>_:</a:t>
            </a:r>
            <a:r>
              <a:rPr lang="es-ES" dirty="0" err="1" smtClean="0">
                <a:solidFill>
                  <a:schemeClr val="accent3">
                    <a:lumMod val="75000"/>
                  </a:schemeClr>
                </a:solidFill>
                <a:ea typeface="ＭＳ Ｐゴシック" pitchFamily="-80" charset="-128"/>
                <a:cs typeface="Arial" pitchFamily="34" charset="0"/>
                <a:sym typeface="Arial" pitchFamily="34" charset="0"/>
              </a:rPr>
              <a:t>resultingEntity</a:t>
            </a:r>
            <a:r>
              <a:rPr lang="es-ES" dirty="0" smtClean="0">
                <a:solidFill>
                  <a:schemeClr val="accent3">
                    <a:lumMod val="75000"/>
                  </a:schemeClr>
                </a:solidFill>
                <a:ea typeface="ＭＳ Ｐゴシック" pitchFamily="-80" charset="-128"/>
                <a:cs typeface="Arial" pitchFamily="34" charset="0"/>
                <a:sym typeface="Arial" pitchFamily="34" charset="0"/>
              </a:rPr>
              <a:t> a </a:t>
            </a:r>
            <a:r>
              <a:rPr lang="es-ES" dirty="0" err="1" smtClean="0">
                <a:solidFill>
                  <a:schemeClr val="accent3">
                    <a:lumMod val="75000"/>
                  </a:schemeClr>
                </a:solidFill>
                <a:ea typeface="ＭＳ Ｐゴシック" pitchFamily="-80" charset="-128"/>
                <a:cs typeface="Arial" pitchFamily="34" charset="0"/>
                <a:sym typeface="Arial" pitchFamily="34" charset="0"/>
              </a:rPr>
              <a:t>prov:Entity</a:t>
            </a:r>
            <a:r>
              <a:rPr lang="es-ES" dirty="0" smtClean="0">
                <a:solidFill>
                  <a:schemeClr val="accent3">
                    <a:lumMod val="75000"/>
                  </a:schemeClr>
                </a:solidFill>
                <a:ea typeface="ＭＳ Ｐゴシック" pitchFamily="-80" charset="-128"/>
                <a:cs typeface="Arial" pitchFamily="34" charset="0"/>
                <a:sym typeface="Arial" pitchFamily="34" charset="0"/>
              </a:rPr>
              <a:t>; (SPECIALIZATION OF THE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prov:wasDerivedFrom</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prov:wasGeneratedBy</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prov:wasAttributedTo</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WHERE { </a:t>
            </a:r>
            <a:r>
              <a:rPr lang="es-ES" b="1" dirty="0" smtClean="0">
                <a:solidFill>
                  <a:srgbClr val="4D4D4D"/>
                </a:solidFill>
                <a:ea typeface="ＭＳ Ｐゴシック" pitchFamily="-80" charset="-128"/>
                <a:cs typeface="Arial" pitchFamily="34" charset="0"/>
                <a:sym typeface="Arial" pitchFamily="34" charset="0"/>
              </a:rPr>
              <a:t>?</a:t>
            </a:r>
            <a:r>
              <a:rPr lang="es-ES" b="1" dirty="0" err="1" smtClean="0">
                <a:solidFill>
                  <a:srgbClr val="4D4D4D"/>
                </a:solidFill>
                <a:ea typeface="ＭＳ Ｐゴシック" pitchFamily="-80" charset="-128"/>
                <a:cs typeface="Arial" pitchFamily="34" charset="0"/>
                <a:sym typeface="Arial" pitchFamily="34" charset="0"/>
              </a:rPr>
              <a:t>document</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dct:publisher</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agent</a:t>
            </a:r>
            <a:r>
              <a:rPr lang="es-ES" b="1" dirty="0" smtClean="0">
                <a:solidFill>
                  <a:srgbClr val="4D4D4D"/>
                </a:solidFill>
                <a:ea typeface="ＭＳ Ｐゴシック" pitchFamily="-80" charset="-128"/>
                <a:cs typeface="Arial" pitchFamily="34" charset="0"/>
                <a:sym typeface="Arial" pitchFamily="34" charset="0"/>
              </a:rPr>
              <a:t>. </a:t>
            </a:r>
            <a:r>
              <a:rPr lang="es-ES" dirty="0" smtClean="0">
                <a:solidFill>
                  <a:srgbClr val="4D4D4D"/>
                </a:solidFill>
                <a:ea typeface="ＭＳ Ｐゴシック" pitchFamily="-80" charset="-128"/>
                <a:cs typeface="Arial" pitchFamily="34" charset="0"/>
                <a:sym typeface="Arial" pitchFamily="34" charset="0"/>
              </a:rPr>
              <a:t>}</a:t>
            </a:r>
            <a:endParaRPr lang="en-US"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146</a:t>
            </a:fld>
            <a:endParaRPr lang="es-ES" dirty="0"/>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Core-Complex mappings: an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0" y="764704"/>
            <a:ext cx="9144000" cy="6535635"/>
          </a:xfrm>
          <a:prstGeom prst="rect">
            <a:avLst/>
          </a:prstGeom>
        </p:spPr>
        <p:txBody>
          <a:bodyPr wrap="square">
            <a:spAutoFit/>
          </a:bodyPr>
          <a:lstStyle/>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CONSTRUCT {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0000FF"/>
                </a:solidFill>
                <a:ea typeface="ＭＳ Ｐゴシック" pitchFamily="-80" charset="-128"/>
                <a:cs typeface="Arial" pitchFamily="34" charset="0"/>
                <a:sym typeface="Arial" pitchFamily="34" charset="0"/>
              </a:rPr>
              <a:t> ?</a:t>
            </a:r>
            <a:r>
              <a:rPr lang="es-ES" dirty="0" err="1" smtClean="0">
                <a:solidFill>
                  <a:srgbClr val="0000FF"/>
                </a:solidFill>
                <a:ea typeface="ＭＳ Ｐゴシック" pitchFamily="-80" charset="-128"/>
                <a:cs typeface="Arial" pitchFamily="34" charset="0"/>
                <a:sym typeface="Arial" pitchFamily="34" charset="0"/>
              </a:rPr>
              <a:t>document</a:t>
            </a:r>
            <a:r>
              <a:rPr lang="es-ES" dirty="0" smtClean="0">
                <a:solidFill>
                  <a:srgbClr val="0000FF"/>
                </a:solidFill>
                <a:ea typeface="ＭＳ Ｐゴシック" pitchFamily="-80" charset="-128"/>
                <a:cs typeface="Arial" pitchFamily="34" charset="0"/>
                <a:sym typeface="Arial" pitchFamily="34" charset="0"/>
              </a:rPr>
              <a:t> a </a:t>
            </a:r>
            <a:r>
              <a:rPr lang="es-ES" dirty="0" err="1" smtClean="0">
                <a:solidFill>
                  <a:srgbClr val="0000FF"/>
                </a:solidFill>
                <a:ea typeface="ＭＳ Ｐゴシック" pitchFamily="-80" charset="-128"/>
                <a:cs typeface="Arial" pitchFamily="34" charset="0"/>
                <a:sym typeface="Arial" pitchFamily="34" charset="0"/>
              </a:rPr>
              <a:t>prov:Entity</a:t>
            </a:r>
            <a:r>
              <a:rPr lang="es-ES" dirty="0" smtClean="0">
                <a:solidFill>
                  <a:srgbClr val="0000FF"/>
                </a:solidFill>
                <a:ea typeface="ＭＳ Ｐゴシック" pitchFamily="-80" charset="-128"/>
                <a:cs typeface="Arial" pitchFamily="34" charset="0"/>
                <a:sym typeface="Arial" pitchFamily="34" charset="0"/>
              </a:rPr>
              <a:t>;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chemeClr val="accent2"/>
                </a:solidFill>
                <a:ea typeface="ＭＳ Ｐゴシック" pitchFamily="-80" charset="-128"/>
                <a:cs typeface="Arial" pitchFamily="34" charset="0"/>
                <a:sym typeface="Arial" pitchFamily="34" charset="0"/>
              </a:rPr>
              <a:t>	</a:t>
            </a:r>
            <a:r>
              <a:rPr lang="es-ES" dirty="0" err="1" smtClean="0">
                <a:solidFill>
                  <a:schemeClr val="accent2"/>
                </a:solidFill>
                <a:ea typeface="ＭＳ Ｐゴシック" pitchFamily="-80" charset="-128"/>
                <a:cs typeface="Arial" pitchFamily="34" charset="0"/>
                <a:sym typeface="Arial" pitchFamily="34" charset="0"/>
              </a:rPr>
              <a:t>prov:wasAttributedTo</a:t>
            </a:r>
            <a:r>
              <a:rPr lang="es-ES" dirty="0" smtClean="0">
                <a:solidFill>
                  <a:schemeClr val="accent2"/>
                </a:solidFill>
                <a:ea typeface="ＭＳ Ｐゴシック" pitchFamily="-80" charset="-128"/>
                <a:cs typeface="Arial" pitchFamily="34" charset="0"/>
                <a:sym typeface="Arial" pitchFamily="34" charset="0"/>
              </a:rPr>
              <a:t> ?</a:t>
            </a:r>
            <a:r>
              <a:rPr lang="es-ES" dirty="0" err="1" smtClean="0">
                <a:solidFill>
                  <a:schemeClr val="accent2"/>
                </a:solidFill>
                <a:ea typeface="ＭＳ Ｐゴシック" pitchFamily="-80" charset="-128"/>
                <a:cs typeface="Arial" pitchFamily="34" charset="0"/>
                <a:sym typeface="Arial" pitchFamily="34" charset="0"/>
              </a:rPr>
              <a:t>agent</a:t>
            </a:r>
            <a:r>
              <a:rPr lang="es-ES" dirty="0" smtClean="0">
                <a:solidFill>
                  <a:schemeClr val="accent2"/>
                </a:solidFill>
                <a:ea typeface="ＭＳ Ｐゴシック" pitchFamily="-80" charset="-128"/>
                <a:cs typeface="Arial" pitchFamily="34" charset="0"/>
                <a:sym typeface="Arial" pitchFamily="34" charset="0"/>
              </a:rPr>
              <a:t>.  (DIRECT MAPPING)</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 </a:t>
            </a:r>
            <a:r>
              <a:rPr lang="es-ES" dirty="0" err="1" smtClean="0">
                <a:solidFill>
                  <a:srgbClr val="4D4D4D"/>
                </a:solidFill>
                <a:ea typeface="ＭＳ Ｐゴシック" pitchFamily="-80" charset="-128"/>
                <a:cs typeface="Arial" pitchFamily="34" charset="0"/>
                <a:sym typeface="Arial" pitchFamily="34" charset="0"/>
              </a:rPr>
              <a:t>prov:Agent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chemeClr val="accent3">
                    <a:lumMod val="75000"/>
                  </a:schemeClr>
                </a:solidFill>
                <a:ea typeface="ＭＳ Ｐゴシック" pitchFamily="-80" charset="-128"/>
                <a:cs typeface="Arial" pitchFamily="34" charset="0"/>
                <a:sym typeface="Arial" pitchFamily="34" charset="0"/>
              </a:rPr>
              <a:t>_:</a:t>
            </a:r>
            <a:r>
              <a:rPr lang="es-ES" dirty="0" err="1" smtClean="0">
                <a:solidFill>
                  <a:schemeClr val="accent3">
                    <a:lumMod val="75000"/>
                  </a:schemeClr>
                </a:solidFill>
                <a:ea typeface="ＭＳ Ｐゴシック" pitchFamily="-80" charset="-128"/>
                <a:cs typeface="Arial" pitchFamily="34" charset="0"/>
                <a:sym typeface="Arial" pitchFamily="34" charset="0"/>
              </a:rPr>
              <a:t>usedEntity</a:t>
            </a:r>
            <a:r>
              <a:rPr lang="es-ES" dirty="0" smtClean="0">
                <a:solidFill>
                  <a:schemeClr val="accent3">
                    <a:lumMod val="75000"/>
                  </a:schemeClr>
                </a:solidFill>
                <a:ea typeface="ＭＳ Ｐゴシック" pitchFamily="-80" charset="-128"/>
                <a:cs typeface="Arial" pitchFamily="34" charset="0"/>
                <a:sym typeface="Arial" pitchFamily="34" charset="0"/>
              </a:rPr>
              <a:t> a </a:t>
            </a:r>
            <a:r>
              <a:rPr lang="es-ES" dirty="0" err="1" smtClean="0">
                <a:solidFill>
                  <a:schemeClr val="accent3">
                    <a:lumMod val="75000"/>
                  </a:schemeClr>
                </a:solidFill>
                <a:ea typeface="ＭＳ Ｐゴシック" pitchFamily="-80" charset="-128"/>
                <a:cs typeface="Arial" pitchFamily="34" charset="0"/>
                <a:sym typeface="Arial" pitchFamily="34" charset="0"/>
              </a:rPr>
              <a:t>prov:Entity</a:t>
            </a:r>
            <a:r>
              <a:rPr lang="es-ES" dirty="0" smtClean="0">
                <a:solidFill>
                  <a:schemeClr val="accent3">
                    <a:lumMod val="75000"/>
                  </a:schemeClr>
                </a:solidFill>
                <a:ea typeface="ＭＳ Ｐゴシック" pitchFamily="-80" charset="-128"/>
                <a:cs typeface="Arial" pitchFamily="34" charset="0"/>
                <a:sym typeface="Arial" pitchFamily="34" charset="0"/>
              </a:rPr>
              <a:t>;  (SPECIALIZATION OF THE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smtClean="0">
                <a:solidFill>
                  <a:srgbClr val="FF0000"/>
                </a:solidFill>
                <a:ea typeface="ＭＳ Ｐゴシック" pitchFamily="-80" charset="-128"/>
                <a:cs typeface="Arial" pitchFamily="34" charset="0"/>
                <a:sym typeface="Arial" pitchFamily="34" charset="0"/>
              </a:rPr>
              <a:t>_:</a:t>
            </a:r>
            <a:r>
              <a:rPr lang="es-ES" dirty="0" err="1" smtClean="0">
                <a:solidFill>
                  <a:srgbClr val="FF0000"/>
                </a:solidFill>
                <a:ea typeface="ＭＳ Ｐゴシック" pitchFamily="-80" charset="-128"/>
                <a:cs typeface="Arial" pitchFamily="34" charset="0"/>
                <a:sym typeface="Arial" pitchFamily="34" charset="0"/>
              </a:rPr>
              <a:t>activity</a:t>
            </a:r>
            <a:r>
              <a:rPr lang="es-ES" dirty="0" smtClean="0">
                <a:solidFill>
                  <a:srgbClr val="FF0000"/>
                </a:solidFill>
                <a:ea typeface="ＭＳ Ｐゴシック" pitchFamily="-80" charset="-128"/>
                <a:cs typeface="Arial" pitchFamily="34" charset="0"/>
                <a:sym typeface="Arial" pitchFamily="34" charset="0"/>
              </a:rPr>
              <a:t> a </a:t>
            </a:r>
            <a:r>
              <a:rPr lang="es-ES" dirty="0" err="1" smtClean="0">
                <a:solidFill>
                  <a:srgbClr val="FF0000"/>
                </a:solidFill>
                <a:ea typeface="ＭＳ Ｐゴシック" pitchFamily="-80" charset="-128"/>
                <a:cs typeface="Arial" pitchFamily="34" charset="0"/>
                <a:sym typeface="Arial" pitchFamily="34" charset="0"/>
              </a:rPr>
              <a:t>prov:Activity</a:t>
            </a:r>
            <a:r>
              <a:rPr lang="es-ES" dirty="0" smtClean="0">
                <a:solidFill>
                  <a:srgbClr val="FF0000"/>
                </a:solidFill>
                <a:ea typeface="ＭＳ Ｐゴシック" pitchFamily="-80" charset="-128"/>
                <a:cs typeface="Arial" pitchFamily="34" charset="0"/>
                <a:sym typeface="Arial" pitchFamily="34" charset="0"/>
              </a:rPr>
              <a:t>, </a:t>
            </a:r>
            <a:r>
              <a:rPr lang="es-ES" dirty="0" err="1" smtClean="0">
                <a:solidFill>
                  <a:srgbClr val="FF0000"/>
                </a:solidFill>
                <a:ea typeface="ＭＳ Ｐゴシック" pitchFamily="-80" charset="-128"/>
                <a:cs typeface="Arial" pitchFamily="34" charset="0"/>
                <a:sym typeface="Arial" pitchFamily="34" charset="0"/>
              </a:rPr>
              <a:t>prov:Publish</a:t>
            </a:r>
            <a:r>
              <a:rPr lang="es-ES" dirty="0" smtClean="0">
                <a:solidFill>
                  <a:srgbClr val="FF0000"/>
                </a:solidFill>
                <a:ea typeface="ＭＳ Ｐゴシック" pitchFamily="-80" charset="-128"/>
                <a:cs typeface="Arial" pitchFamily="34" charset="0"/>
                <a:sym typeface="Arial" pitchFamily="34" charset="0"/>
              </a:rPr>
              <a:t>; (ACTIVITY EXTENDING PROV)</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prov:used</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prov:wasAssociatedWith</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b="1" dirty="0" err="1" smtClean="0">
                <a:solidFill>
                  <a:schemeClr val="accent4">
                    <a:lumMod val="75000"/>
                  </a:schemeClr>
                </a:solidFill>
                <a:ea typeface="ＭＳ Ｐゴシック" pitchFamily="-80" charset="-128"/>
                <a:cs typeface="Arial" pitchFamily="34" charset="0"/>
                <a:sym typeface="Arial" pitchFamily="34" charset="0"/>
              </a:rPr>
              <a:t>prov:qualifiedAssociation</a:t>
            </a:r>
            <a:r>
              <a:rPr lang="es-ES" b="1" dirty="0" smtClean="0">
                <a:solidFill>
                  <a:schemeClr val="accent4">
                    <a:lumMod val="75000"/>
                  </a:schemeClr>
                </a:solidFill>
                <a:ea typeface="ＭＳ Ｐゴシック" pitchFamily="-80" charset="-128"/>
                <a:cs typeface="Arial" pitchFamily="34" charset="0"/>
                <a:sym typeface="Arial" pitchFamily="34" charset="0"/>
              </a:rPr>
              <a:t> [ (QUALIFIED ASSOCIATION TO BIND THE ACTIVITY TO THE ROLE)</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b="1" dirty="0" smtClean="0">
                <a:solidFill>
                  <a:srgbClr val="4D4D4D"/>
                </a:solidFill>
                <a:ea typeface="ＭＳ Ｐゴシック" pitchFamily="-80" charset="-128"/>
                <a:cs typeface="Arial" pitchFamily="34" charset="0"/>
                <a:sym typeface="Arial" pitchFamily="34" charset="0"/>
              </a:rPr>
              <a:t>			</a:t>
            </a:r>
            <a:r>
              <a:rPr lang="es-ES" b="1" dirty="0" smtClean="0">
                <a:solidFill>
                  <a:schemeClr val="accent4">
                    <a:lumMod val="75000"/>
                  </a:schemeClr>
                </a:solidFill>
                <a:ea typeface="ＭＳ Ｐゴシック" pitchFamily="-80" charset="-128"/>
                <a:cs typeface="Arial" pitchFamily="34" charset="0"/>
                <a:sym typeface="Arial" pitchFamily="34" charset="0"/>
              </a:rPr>
              <a:t>a </a:t>
            </a:r>
            <a:r>
              <a:rPr lang="es-ES" b="1" dirty="0" err="1" smtClean="0">
                <a:solidFill>
                  <a:schemeClr val="accent4">
                    <a:lumMod val="75000"/>
                  </a:schemeClr>
                </a:solidFill>
                <a:ea typeface="ＭＳ Ｐゴシック" pitchFamily="-80" charset="-128"/>
                <a:cs typeface="Arial" pitchFamily="34" charset="0"/>
                <a:sym typeface="Arial" pitchFamily="34" charset="0"/>
              </a:rPr>
              <a:t>prov:Association</a:t>
            </a:r>
            <a:r>
              <a:rPr lang="es-ES" b="1" dirty="0" smtClean="0">
                <a:solidFill>
                  <a:schemeClr val="accent4">
                    <a:lumMod val="75000"/>
                  </a:schemeClr>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b="1" dirty="0" smtClean="0">
                <a:solidFill>
                  <a:schemeClr val="accent4">
                    <a:lumMod val="75000"/>
                  </a:schemeClr>
                </a:solidFill>
                <a:ea typeface="ＭＳ Ｐゴシック" pitchFamily="-80" charset="-128"/>
                <a:cs typeface="Arial" pitchFamily="34" charset="0"/>
                <a:sym typeface="Arial" pitchFamily="34" charset="0"/>
              </a:rPr>
              <a:t>			</a:t>
            </a:r>
            <a:r>
              <a:rPr lang="es-ES" b="1" dirty="0" err="1" smtClean="0">
                <a:solidFill>
                  <a:schemeClr val="accent4">
                    <a:lumMod val="75000"/>
                  </a:schemeClr>
                </a:solidFill>
                <a:ea typeface="ＭＳ Ｐゴシック" pitchFamily="-80" charset="-128"/>
                <a:cs typeface="Arial" pitchFamily="34" charset="0"/>
                <a:sym typeface="Arial" pitchFamily="34" charset="0"/>
              </a:rPr>
              <a:t>prov:agent</a:t>
            </a:r>
            <a:r>
              <a:rPr lang="es-ES" b="1" dirty="0" smtClean="0">
                <a:solidFill>
                  <a:schemeClr val="accent4">
                    <a:lumMod val="75000"/>
                  </a:schemeClr>
                </a:solidFill>
                <a:ea typeface="ＭＳ Ｐゴシック" pitchFamily="-80" charset="-128"/>
                <a:cs typeface="Arial" pitchFamily="34" charset="0"/>
                <a:sym typeface="Arial" pitchFamily="34" charset="0"/>
              </a:rPr>
              <a:t> ?</a:t>
            </a:r>
            <a:r>
              <a:rPr lang="es-ES" b="1" dirty="0" err="1" smtClean="0">
                <a:solidFill>
                  <a:schemeClr val="accent4">
                    <a:lumMod val="75000"/>
                  </a:schemeClr>
                </a:solidFill>
                <a:ea typeface="ＭＳ Ｐゴシック" pitchFamily="-80" charset="-128"/>
                <a:cs typeface="Arial" pitchFamily="34" charset="0"/>
                <a:sym typeface="Arial" pitchFamily="34" charset="0"/>
              </a:rPr>
              <a:t>agent</a:t>
            </a:r>
            <a:r>
              <a:rPr lang="es-ES" b="1" dirty="0" smtClean="0">
                <a:solidFill>
                  <a:schemeClr val="accent4">
                    <a:lumMod val="75000"/>
                  </a:schemeClr>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b="1" dirty="0" smtClean="0">
                <a:solidFill>
                  <a:schemeClr val="accent4">
                    <a:lumMod val="75000"/>
                  </a:schemeClr>
                </a:solidFill>
                <a:ea typeface="ＭＳ Ｐゴシック" pitchFamily="-80" charset="-128"/>
                <a:cs typeface="Arial" pitchFamily="34" charset="0"/>
                <a:sym typeface="Arial" pitchFamily="34" charset="0"/>
              </a:rPr>
              <a:t>			 </a:t>
            </a:r>
            <a:r>
              <a:rPr lang="es-ES" b="1" dirty="0" err="1" smtClean="0">
                <a:solidFill>
                  <a:schemeClr val="accent4">
                    <a:lumMod val="75000"/>
                  </a:schemeClr>
                </a:solidFill>
                <a:ea typeface="ＭＳ Ｐゴシック" pitchFamily="-80" charset="-128"/>
                <a:cs typeface="Arial" pitchFamily="34" charset="0"/>
                <a:sym typeface="Arial" pitchFamily="34" charset="0"/>
              </a:rPr>
              <a:t>prov:hadRole</a:t>
            </a:r>
            <a:r>
              <a:rPr lang="es-ES" b="1" dirty="0" smtClean="0">
                <a:solidFill>
                  <a:schemeClr val="accent4">
                    <a:lumMod val="75000"/>
                  </a:schemeClr>
                </a:solidFill>
                <a:ea typeface="ＭＳ Ｐゴシック" pitchFamily="-80" charset="-128"/>
                <a:cs typeface="Arial" pitchFamily="34" charset="0"/>
                <a:sym typeface="Arial" pitchFamily="34" charset="0"/>
              </a:rPr>
              <a:t> [a </a:t>
            </a:r>
            <a:r>
              <a:rPr lang="es-ES" b="1" dirty="0" err="1" smtClean="0">
                <a:solidFill>
                  <a:schemeClr val="accent4">
                    <a:lumMod val="75000"/>
                  </a:schemeClr>
                </a:solidFill>
                <a:ea typeface="ＭＳ Ｐゴシック" pitchFamily="-80" charset="-128"/>
                <a:cs typeface="Arial" pitchFamily="34" charset="0"/>
                <a:sym typeface="Arial" pitchFamily="34" charset="0"/>
              </a:rPr>
              <a:t>prov:Publisher</a:t>
            </a:r>
            <a:r>
              <a:rPr lang="es-ES" b="1" dirty="0" smtClean="0">
                <a:solidFill>
                  <a:schemeClr val="accent4">
                    <a:lumMod val="75000"/>
                  </a:schemeClr>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b="1" dirty="0" smtClean="0">
                <a:solidFill>
                  <a:srgbClr val="4D4D4D"/>
                </a:solidFill>
                <a:ea typeface="ＭＳ Ｐゴシック" pitchFamily="-80" charset="-128"/>
                <a:cs typeface="Arial" pitchFamily="34" charset="0"/>
                <a:sym typeface="Arial" pitchFamily="34" charset="0"/>
              </a:rPr>
              <a:t>	 </a:t>
            </a:r>
            <a:r>
              <a:rPr lang="es-ES" b="1" dirty="0" smtClean="0">
                <a:solidFill>
                  <a:schemeClr val="accent4">
                    <a:lumMod val="75000"/>
                  </a:schemeClr>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chemeClr val="accent3">
                    <a:lumMod val="75000"/>
                  </a:schemeClr>
                </a:solidFill>
                <a:ea typeface="ＭＳ Ｐゴシック" pitchFamily="-80" charset="-128"/>
                <a:cs typeface="Arial" pitchFamily="34" charset="0"/>
                <a:sym typeface="Arial" pitchFamily="34" charset="0"/>
              </a:rPr>
              <a:t>_:</a:t>
            </a:r>
            <a:r>
              <a:rPr lang="es-ES" dirty="0" err="1" smtClean="0">
                <a:solidFill>
                  <a:schemeClr val="accent3">
                    <a:lumMod val="75000"/>
                  </a:schemeClr>
                </a:solidFill>
                <a:ea typeface="ＭＳ Ｐゴシック" pitchFamily="-80" charset="-128"/>
                <a:cs typeface="Arial" pitchFamily="34" charset="0"/>
                <a:sym typeface="Arial" pitchFamily="34" charset="0"/>
              </a:rPr>
              <a:t>resultingEntity</a:t>
            </a:r>
            <a:r>
              <a:rPr lang="es-ES" dirty="0" smtClean="0">
                <a:solidFill>
                  <a:schemeClr val="accent3">
                    <a:lumMod val="75000"/>
                  </a:schemeClr>
                </a:solidFill>
                <a:ea typeface="ＭＳ Ｐゴシック" pitchFamily="-80" charset="-128"/>
                <a:cs typeface="Arial" pitchFamily="34" charset="0"/>
                <a:sym typeface="Arial" pitchFamily="34" charset="0"/>
              </a:rPr>
              <a:t> a </a:t>
            </a:r>
            <a:r>
              <a:rPr lang="es-ES" dirty="0" err="1" smtClean="0">
                <a:solidFill>
                  <a:schemeClr val="accent3">
                    <a:lumMod val="75000"/>
                  </a:schemeClr>
                </a:solidFill>
                <a:ea typeface="ＭＳ Ｐゴシック" pitchFamily="-80" charset="-128"/>
                <a:cs typeface="Arial" pitchFamily="34" charset="0"/>
                <a:sym typeface="Arial" pitchFamily="34" charset="0"/>
              </a:rPr>
              <a:t>prov:Entity</a:t>
            </a:r>
            <a:r>
              <a:rPr lang="es-ES" dirty="0" smtClean="0">
                <a:solidFill>
                  <a:schemeClr val="accent3">
                    <a:lumMod val="75000"/>
                  </a:schemeClr>
                </a:solidFill>
                <a:ea typeface="ＭＳ Ｐゴシック" pitchFamily="-80" charset="-128"/>
                <a:cs typeface="Arial" pitchFamily="34" charset="0"/>
                <a:sym typeface="Arial" pitchFamily="34" charset="0"/>
              </a:rPr>
              <a:t>; (SPECIALIZATION OF THE GENERAL  ENTITY)</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prov:specializationOf</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document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prov:wasDerivedFrom</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usedEntity</a:t>
            </a:r>
            <a:r>
              <a:rPr lang="es-ES" dirty="0" smtClean="0">
                <a:solidFill>
                  <a:srgbClr val="4D4D4D"/>
                </a:solidFill>
                <a:ea typeface="ＭＳ Ｐゴシック" pitchFamily="-80" charset="-128"/>
                <a:cs typeface="Arial" pitchFamily="34" charset="0"/>
                <a:sym typeface="Arial" pitchFamily="34" charset="0"/>
              </a:rPr>
              <a: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prov:wasGeneratedBy</a:t>
            </a:r>
            <a:r>
              <a:rPr lang="es-ES" dirty="0" smtClean="0">
                <a:solidFill>
                  <a:srgbClr val="4D4D4D"/>
                </a:solidFill>
                <a:ea typeface="ＭＳ Ｐゴシック" pitchFamily="-80" charset="-128"/>
                <a:cs typeface="Arial" pitchFamily="34" charset="0"/>
                <a:sym typeface="Arial" pitchFamily="34" charset="0"/>
              </a:rPr>
              <a:t> _:</a:t>
            </a:r>
            <a:r>
              <a:rPr lang="es-ES" dirty="0" err="1" smtClean="0">
                <a:solidFill>
                  <a:srgbClr val="4D4D4D"/>
                </a:solidFill>
                <a:ea typeface="ＭＳ Ｐゴシック" pitchFamily="-80" charset="-128"/>
                <a:cs typeface="Arial" pitchFamily="34" charset="0"/>
                <a:sym typeface="Arial" pitchFamily="34" charset="0"/>
              </a:rPr>
              <a:t>activity</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prov:wasAttributedTo</a:t>
            </a:r>
            <a:r>
              <a:rPr lang="es-ES" dirty="0" smtClean="0">
                <a:solidFill>
                  <a:srgbClr val="4D4D4D"/>
                </a:solidFill>
                <a:ea typeface="ＭＳ Ｐゴシック" pitchFamily="-80" charset="-128"/>
                <a:cs typeface="Arial" pitchFamily="34" charset="0"/>
                <a:sym typeface="Arial" pitchFamily="34" charset="0"/>
              </a:rPr>
              <a:t> ?</a:t>
            </a:r>
            <a:r>
              <a:rPr lang="es-ES" dirty="0" err="1" smtClean="0">
                <a:solidFill>
                  <a:srgbClr val="4D4D4D"/>
                </a:solidFill>
                <a:ea typeface="ＭＳ Ｐゴシック" pitchFamily="-80" charset="-128"/>
                <a:cs typeface="Arial" pitchFamily="34" charset="0"/>
                <a:sym typeface="Arial" pitchFamily="34" charset="0"/>
              </a:rPr>
              <a:t>agent</a:t>
            </a:r>
            <a:r>
              <a:rPr lang="es-ES" dirty="0" smtClean="0">
                <a:solidFill>
                  <a:srgbClr val="4D4D4D"/>
                </a:solidFill>
                <a:ea typeface="ＭＳ Ｐゴシック" pitchFamily="-80" charset="-128"/>
                <a:cs typeface="Arial" pitchFamily="34" charset="0"/>
                <a:sym typeface="Arial" pitchFamily="34" charset="0"/>
              </a:rPr>
              <a:t>. </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dirty="0" smtClean="0">
                <a:solidFill>
                  <a:srgbClr val="4D4D4D"/>
                </a:solidFill>
                <a:ea typeface="ＭＳ Ｐゴシック" pitchFamily="-80" charset="-128"/>
                <a:cs typeface="Arial" pitchFamily="34" charset="0"/>
                <a:sym typeface="Arial" pitchFamily="34" charset="0"/>
              </a:rPr>
              <a:t>} WHERE { </a:t>
            </a:r>
            <a:r>
              <a:rPr lang="es-ES" b="1" dirty="0" smtClean="0">
                <a:solidFill>
                  <a:srgbClr val="4D4D4D"/>
                </a:solidFill>
                <a:ea typeface="ＭＳ Ｐゴシック" pitchFamily="-80" charset="-128"/>
                <a:cs typeface="Arial" pitchFamily="34" charset="0"/>
                <a:sym typeface="Arial" pitchFamily="34" charset="0"/>
              </a:rPr>
              <a:t>?</a:t>
            </a:r>
            <a:r>
              <a:rPr lang="es-ES" b="1" dirty="0" err="1" smtClean="0">
                <a:solidFill>
                  <a:srgbClr val="4D4D4D"/>
                </a:solidFill>
                <a:ea typeface="ＭＳ Ｐゴシック" pitchFamily="-80" charset="-128"/>
                <a:cs typeface="Arial" pitchFamily="34" charset="0"/>
                <a:sym typeface="Arial" pitchFamily="34" charset="0"/>
              </a:rPr>
              <a:t>document</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dct:publisher</a:t>
            </a:r>
            <a:r>
              <a:rPr lang="es-ES" b="1" dirty="0" smtClean="0">
                <a:solidFill>
                  <a:srgbClr val="4D4D4D"/>
                </a:solidFill>
                <a:ea typeface="ＭＳ Ｐゴシック" pitchFamily="-80" charset="-128"/>
                <a:cs typeface="Arial" pitchFamily="34" charset="0"/>
                <a:sym typeface="Arial" pitchFamily="34" charset="0"/>
              </a:rPr>
              <a:t> ?</a:t>
            </a:r>
            <a:r>
              <a:rPr lang="es-ES" b="1" dirty="0" err="1" smtClean="0">
                <a:solidFill>
                  <a:srgbClr val="4D4D4D"/>
                </a:solidFill>
                <a:ea typeface="ＭＳ Ｐゴシック" pitchFamily="-80" charset="-128"/>
                <a:cs typeface="Arial" pitchFamily="34" charset="0"/>
                <a:sym typeface="Arial" pitchFamily="34" charset="0"/>
              </a:rPr>
              <a:t>agent</a:t>
            </a:r>
            <a:r>
              <a:rPr lang="es-ES" b="1" dirty="0" smtClean="0">
                <a:solidFill>
                  <a:srgbClr val="4D4D4D"/>
                </a:solidFill>
                <a:ea typeface="ＭＳ Ｐゴシック" pitchFamily="-80" charset="-128"/>
                <a:cs typeface="Arial" pitchFamily="34" charset="0"/>
                <a:sym typeface="Arial" pitchFamily="34" charset="0"/>
              </a:rPr>
              <a:t>. </a:t>
            </a:r>
            <a:r>
              <a:rPr lang="es-ES" dirty="0" smtClean="0">
                <a:solidFill>
                  <a:srgbClr val="4D4D4D"/>
                </a:solidFill>
                <a:ea typeface="ＭＳ Ｐゴシック" pitchFamily="-80" charset="-128"/>
                <a:cs typeface="Arial" pitchFamily="34" charset="0"/>
                <a:sym typeface="Arial" pitchFamily="34" charset="0"/>
              </a:rPr>
              <a:t>}</a:t>
            </a:r>
            <a:endParaRPr lang="en-US"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147</a:t>
            </a:fld>
            <a:endParaRPr lang="es-ES" dirty="0"/>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Cleanup</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890594"/>
            <a:ext cx="8496944" cy="4949047"/>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The complex mapping lead to the proliferation of blank nodes.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smtClean="0">
                <a:solidFill>
                  <a:srgbClr val="4D4D4D"/>
                </a:solidFill>
                <a:ea typeface="ＭＳ Ｐゴシック" pitchFamily="-80" charset="-128"/>
                <a:cs typeface="Arial" pitchFamily="34" charset="0"/>
                <a:sym typeface="Arial" pitchFamily="34" charset="0"/>
              </a:rPr>
              <a:t>Binding URIs </a:t>
            </a:r>
            <a:r>
              <a:rPr lang="en-US" sz="2400" dirty="0" smtClean="0">
                <a:solidFill>
                  <a:srgbClr val="4D4D4D"/>
                </a:solidFill>
                <a:ea typeface="ＭＳ Ｐゴシック" pitchFamily="-80" charset="-128"/>
                <a:cs typeface="Arial" pitchFamily="34" charset="0"/>
                <a:sym typeface="Arial" pitchFamily="34" charset="0"/>
              </a:rPr>
              <a:t>for the blank nodes may solve the problem</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solidFill>
                  <a:srgbClr val="4D4D4D"/>
                </a:solidFill>
                <a:ea typeface="ＭＳ Ｐゴシック" pitchFamily="-80" charset="-128"/>
                <a:cs typeface="Arial" pitchFamily="34" charset="0"/>
                <a:sym typeface="Arial" pitchFamily="34" charset="0"/>
              </a:rPr>
              <a:t>Is there a way to reduce the number of blank nodes?</a:t>
            </a:r>
          </a:p>
          <a:p>
            <a:pPr marL="914400" lvl="1"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000" dirty="0" smtClean="0">
                <a:solidFill>
                  <a:srgbClr val="4D4D4D"/>
                </a:solidFill>
                <a:ea typeface="ＭＳ Ｐゴシック" pitchFamily="-80" charset="-128"/>
                <a:cs typeface="Arial" pitchFamily="34" charset="0"/>
                <a:sym typeface="Arial" pitchFamily="34" charset="0"/>
              </a:rPr>
              <a:t>Conflate properties referring to the same state of the resource</a:t>
            </a:r>
          </a:p>
          <a:p>
            <a:pPr marL="1371600"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000" dirty="0" smtClean="0">
                <a:solidFill>
                  <a:srgbClr val="4D4D4D"/>
                </a:solidFill>
                <a:ea typeface="ＭＳ Ｐゴシック" pitchFamily="-80" charset="-128"/>
                <a:cs typeface="Arial" pitchFamily="34" charset="0"/>
                <a:sym typeface="Arial" pitchFamily="34" charset="0"/>
              </a:rPr>
              <a:t>Sort activities by their logical order</a:t>
            </a: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148</a:t>
            </a:fld>
            <a:endParaRPr lang="es-ES" dirty="0"/>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p:cNvPicPr>
            <a:picLocks noChangeAspect="1" noChangeArrowheads="1"/>
          </p:cNvPicPr>
          <p:nvPr/>
        </p:nvPicPr>
        <p:blipFill>
          <a:blip r:embed="rId3" cstate="print"/>
          <a:srcRect t="11438" r="40510" b="6250"/>
          <a:stretch>
            <a:fillRect/>
          </a:stretch>
        </p:blipFill>
        <p:spPr bwMode="auto">
          <a:xfrm>
            <a:off x="755576" y="620688"/>
            <a:ext cx="7740352" cy="6021288"/>
          </a:xfrm>
          <a:prstGeom prst="rect">
            <a:avLst/>
          </a:prstGeom>
          <a:noFill/>
          <a:ln w="9525">
            <a:noFill/>
            <a:miter lim="800000"/>
            <a:headEnd/>
            <a:tailEnd/>
          </a:ln>
        </p:spPr>
      </p:pic>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Cleanup 1</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149</a:t>
            </a:fld>
            <a:endParaRPr lang="es-E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W3C’s Provenance Incubator Group (2)</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196752"/>
            <a:ext cx="8820472" cy="4536504"/>
          </a:xfrm>
        </p:spPr>
        <p:txBody>
          <a:bodyPr>
            <a:normAutofit fontScale="92500" lnSpcReduction="20000"/>
          </a:bodyPr>
          <a:lstStyle/>
          <a:p>
            <a:r>
              <a:rPr lang="en-US" sz="2800" dirty="0" smtClean="0">
                <a:solidFill>
                  <a:srgbClr val="4D4D4D"/>
                </a:solidFill>
                <a:ea typeface="ＭＳ Ｐゴシック" pitchFamily="-80" charset="-128"/>
                <a:cs typeface="Arial" pitchFamily="34" charset="0"/>
                <a:sym typeface="Arial" pitchFamily="34" charset="0"/>
              </a:rPr>
              <a:t>Introduces requirements for the provenance in the web:</a:t>
            </a:r>
            <a:br>
              <a:rPr lang="en-US" sz="2800" dirty="0" smtClean="0">
                <a:solidFill>
                  <a:srgbClr val="4D4D4D"/>
                </a:solidFill>
                <a:ea typeface="ＭＳ Ｐゴシック" pitchFamily="-80" charset="-128"/>
                <a:cs typeface="Arial" pitchFamily="34" charset="0"/>
                <a:sym typeface="Arial" pitchFamily="34" charset="0"/>
              </a:rPr>
            </a:br>
            <a:r>
              <a:rPr lang="en-US" sz="2800" dirty="0" smtClean="0">
                <a:solidFill>
                  <a:srgbClr val="4D4D4D"/>
                </a:solidFill>
                <a:ea typeface="ＭＳ Ｐゴシック" pitchFamily="-80" charset="-128"/>
                <a:cs typeface="Arial" pitchFamily="34" charset="0"/>
                <a:sym typeface="Arial" pitchFamily="34" charset="0"/>
                <a:hlinkClick r:id="rId6"/>
              </a:rPr>
              <a:t>http://www.w3.org/2005/Incubator/prov/wiki/User_Requirements</a:t>
            </a:r>
            <a:r>
              <a:rPr lang="en-US" sz="2800" dirty="0" smtClean="0">
                <a:solidFill>
                  <a:srgbClr val="4D4D4D"/>
                </a:solidFill>
                <a:ea typeface="ＭＳ Ｐゴシック" pitchFamily="-80" charset="-128"/>
                <a:cs typeface="Arial" pitchFamily="34" charset="0"/>
                <a:sym typeface="Arial" pitchFamily="34" charset="0"/>
              </a:rPr>
              <a:t/>
            </a:r>
            <a:br>
              <a:rPr lang="en-US" sz="2800" dirty="0" smtClean="0">
                <a:solidFill>
                  <a:srgbClr val="4D4D4D"/>
                </a:solidFill>
                <a:ea typeface="ＭＳ Ｐゴシック" pitchFamily="-80" charset="-128"/>
                <a:cs typeface="Arial" pitchFamily="34" charset="0"/>
                <a:sym typeface="Arial" pitchFamily="34" charset="0"/>
              </a:rPr>
            </a:br>
            <a:endParaRPr lang="en-US" sz="2800" dirty="0" smtClean="0">
              <a:solidFill>
                <a:srgbClr val="4D4D4D"/>
              </a:solidFill>
              <a:ea typeface="ＭＳ Ｐゴシック" pitchFamily="-80" charset="-128"/>
              <a:cs typeface="Arial" pitchFamily="34" charset="0"/>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Maps different existing vocabulary approaches to OPM: </a:t>
            </a:r>
            <a:r>
              <a:rPr lang="en-US" sz="2800" dirty="0" smtClean="0">
                <a:solidFill>
                  <a:srgbClr val="4D4D4D"/>
                </a:solidFill>
                <a:ea typeface="ＭＳ Ｐゴシック" pitchFamily="-80" charset="-128"/>
                <a:cs typeface="Arial" pitchFamily="34" charset="0"/>
                <a:sym typeface="Arial" pitchFamily="34" charset="0"/>
                <a:hlinkClick r:id="rId7"/>
              </a:rPr>
              <a:t>http://www.w3.org/2005/Incubator/prov/wiki/Provenance_Vocabulary_Mappings</a:t>
            </a:r>
            <a:r>
              <a:rPr lang="en-US" sz="2800" dirty="0" smtClean="0">
                <a:solidFill>
                  <a:srgbClr val="4D4D4D"/>
                </a:solidFill>
                <a:ea typeface="ＭＳ Ｐゴシック" pitchFamily="-80" charset="-128"/>
                <a:cs typeface="Arial" pitchFamily="34" charset="0"/>
                <a:sym typeface="Arial" pitchFamily="34" charset="0"/>
              </a:rPr>
              <a:t/>
            </a:r>
            <a:br>
              <a:rPr lang="en-US" sz="2800" dirty="0" smtClean="0">
                <a:solidFill>
                  <a:srgbClr val="4D4D4D"/>
                </a:solidFill>
                <a:ea typeface="ＭＳ Ｐゴシック" pitchFamily="-80" charset="-128"/>
                <a:cs typeface="Arial" pitchFamily="34" charset="0"/>
                <a:sym typeface="Arial" pitchFamily="34" charset="0"/>
              </a:rPr>
            </a:br>
            <a:endParaRPr lang="en-US" sz="2800" dirty="0" smtClean="0">
              <a:solidFill>
                <a:srgbClr val="4D4D4D"/>
              </a:solidFill>
              <a:ea typeface="ＭＳ Ｐゴシック" pitchFamily="-80" charset="-128"/>
              <a:cs typeface="Arial" pitchFamily="34" charset="0"/>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Defines three common use case scenarios for provenance</a:t>
            </a:r>
          </a:p>
          <a:p>
            <a:pPr lvl="1"/>
            <a:r>
              <a:rPr lang="en-US" sz="2600" dirty="0" smtClean="0">
                <a:solidFill>
                  <a:srgbClr val="4D4D4D"/>
                </a:solidFill>
                <a:ea typeface="ＭＳ Ｐゴシック" pitchFamily="-80" charset="-128"/>
                <a:cs typeface="Arial" pitchFamily="34" charset="0"/>
                <a:sym typeface="Arial" pitchFamily="34" charset="0"/>
              </a:rPr>
              <a:t>News Aggregator</a:t>
            </a:r>
          </a:p>
          <a:p>
            <a:pPr lvl="1"/>
            <a:r>
              <a:rPr lang="en-US" sz="2600" dirty="0" smtClean="0">
                <a:solidFill>
                  <a:srgbClr val="4D4D4D"/>
                </a:solidFill>
                <a:ea typeface="ＭＳ Ｐゴシック" pitchFamily="-80" charset="-128"/>
                <a:cs typeface="Arial" pitchFamily="34" charset="0"/>
                <a:sym typeface="Arial" pitchFamily="34" charset="0"/>
              </a:rPr>
              <a:t>Disease Outbreak</a:t>
            </a:r>
          </a:p>
          <a:p>
            <a:pPr lvl="1"/>
            <a:r>
              <a:rPr lang="en-US" sz="2600" dirty="0" smtClean="0">
                <a:solidFill>
                  <a:srgbClr val="4D4D4D"/>
                </a:solidFill>
                <a:ea typeface="ＭＳ Ｐゴシック" pitchFamily="-80" charset="-128"/>
                <a:cs typeface="Arial" pitchFamily="34" charset="0"/>
                <a:sym typeface="Arial" pitchFamily="34" charset="0"/>
              </a:rPr>
              <a:t>Business Contract </a:t>
            </a:r>
          </a:p>
          <a:p>
            <a:pPr lvl="1"/>
            <a:endParaRPr lang="en-US" dirty="0"/>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15</a:t>
            </a:fld>
            <a:endParaRPr lang="es-ES" dirty="0"/>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4" name="Picture 2"/>
          <p:cNvPicPr>
            <a:picLocks noChangeAspect="1" noChangeArrowheads="1"/>
          </p:cNvPicPr>
          <p:nvPr/>
        </p:nvPicPr>
        <p:blipFill>
          <a:blip r:embed="rId3" cstate="print"/>
          <a:srcRect t="11438" r="40510" b="6250"/>
          <a:stretch>
            <a:fillRect/>
          </a:stretch>
        </p:blipFill>
        <p:spPr bwMode="auto">
          <a:xfrm>
            <a:off x="633558" y="635202"/>
            <a:ext cx="7740352" cy="6021288"/>
          </a:xfrm>
          <a:prstGeom prst="rect">
            <a:avLst/>
          </a:prstGeom>
          <a:noFill/>
          <a:ln w="9525">
            <a:noFill/>
            <a:miter lim="800000"/>
            <a:headEnd/>
            <a:tailEnd/>
          </a:ln>
        </p:spPr>
      </p:pic>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Cleanup 2</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150</a:t>
            </a:fld>
            <a:endParaRPr lang="es-ES" dirty="0"/>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Mapping PROV-O to Dublin Core: Summary</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340768"/>
            <a:ext cx="8496944" cy="12942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Rectángulo"/>
          <p:cNvSpPr/>
          <p:nvPr/>
        </p:nvSpPr>
        <p:spPr>
          <a:xfrm>
            <a:off x="251520" y="1628800"/>
            <a:ext cx="8496944" cy="3003386"/>
          </a:xfrm>
          <a:prstGeom prst="rect">
            <a:avLst/>
          </a:prstGeom>
        </p:spPr>
        <p:txBody>
          <a:bodyPr wrap="square">
            <a:spAutoFit/>
          </a:bodyPr>
          <a:lstStyle/>
          <a:p>
            <a:pPr marL="914400" lvl="1"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Direct mappings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PROV-O Extensions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Complex mappings</a:t>
            </a: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151</a:t>
            </a:fld>
            <a:endParaRPr lang="es-ES" dirty="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Acknowledgements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251520" y="980728"/>
            <a:ext cx="8640960" cy="5632311"/>
          </a:xfrm>
          <a:prstGeom prst="rect">
            <a:avLst/>
          </a:prstGeom>
        </p:spPr>
        <p:txBody>
          <a:bodyPr wrap="square">
            <a:spAutoFit/>
          </a:bodyPr>
          <a:lstStyle/>
          <a:p>
            <a:pPr>
              <a:buFont typeface="Arial" pitchFamily="34" charset="0"/>
              <a:buChar char="•"/>
            </a:pPr>
            <a:r>
              <a:rPr lang="en-CA" sz="2800" dirty="0" smtClean="0">
                <a:solidFill>
                  <a:srgbClr val="4D4D4D"/>
                </a:solidFill>
                <a:ea typeface="ＭＳ Ｐゴシック" pitchFamily="-80" charset="-128"/>
                <a:cs typeface="Arial" pitchFamily="34" charset="0"/>
                <a:sym typeface="Arial" pitchFamily="34" charset="0"/>
              </a:rPr>
              <a:t>Luc Moreau, Ivan Herman, Paul </a:t>
            </a:r>
            <a:r>
              <a:rPr lang="en-CA" sz="2800" dirty="0" err="1" smtClean="0">
                <a:solidFill>
                  <a:srgbClr val="4D4D4D"/>
                </a:solidFill>
                <a:ea typeface="ＭＳ Ｐゴシック" pitchFamily="-80" charset="-128"/>
                <a:cs typeface="Arial" pitchFamily="34" charset="0"/>
                <a:sym typeface="Arial" pitchFamily="34" charset="0"/>
              </a:rPr>
              <a:t>Groth</a:t>
            </a:r>
            <a:r>
              <a:rPr lang="en-CA" sz="2800" dirty="0" smtClean="0">
                <a:solidFill>
                  <a:srgbClr val="4D4D4D"/>
                </a:solidFill>
                <a:ea typeface="ＭＳ Ｐゴシック" pitchFamily="-80" charset="-128"/>
                <a:cs typeface="Arial" pitchFamily="34" charset="0"/>
                <a:sym typeface="Arial" pitchFamily="34" charset="0"/>
              </a:rPr>
              <a:t> and Timothy Lebo for creating  some of the materials used for this presentation:</a:t>
            </a:r>
          </a:p>
          <a:p>
            <a:pPr lvl="1">
              <a:buFont typeface="Arial" pitchFamily="34" charset="0"/>
              <a:buChar char="•"/>
            </a:pPr>
            <a:r>
              <a:rPr lang="en-CA" sz="2400" dirty="0" smtClean="0">
                <a:solidFill>
                  <a:srgbClr val="4D4D4D"/>
                </a:solidFill>
                <a:ea typeface="ＭＳ Ｐゴシック" pitchFamily="-80" charset="-128"/>
                <a:cs typeface="Arial" pitchFamily="34" charset="0"/>
                <a:sym typeface="Arial" pitchFamily="34" charset="0"/>
                <a:hlinkClick r:id="rId6"/>
              </a:rPr>
              <a:t>http://www.w3.org/2001/sw/wiki/OutreachInformation</a:t>
            </a:r>
            <a:endParaRPr lang="en-CA"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endParaRPr lang="en-CA" sz="28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CA" sz="2800" dirty="0" smtClean="0">
                <a:solidFill>
                  <a:srgbClr val="4D4D4D"/>
                </a:solidFill>
                <a:ea typeface="ＭＳ Ｐゴシック" pitchFamily="-80" charset="-128"/>
                <a:cs typeface="Arial" pitchFamily="34" charset="0"/>
                <a:sym typeface="Arial" pitchFamily="34" charset="0"/>
              </a:rPr>
              <a:t>Victor Rodriguez </a:t>
            </a:r>
            <a:r>
              <a:rPr lang="en-CA" sz="2800" dirty="0" err="1" smtClean="0">
                <a:solidFill>
                  <a:srgbClr val="4D4D4D"/>
                </a:solidFill>
                <a:ea typeface="ＭＳ Ｐゴシック" pitchFamily="-80" charset="-128"/>
                <a:cs typeface="Arial" pitchFamily="34" charset="0"/>
                <a:sym typeface="Arial" pitchFamily="34" charset="0"/>
              </a:rPr>
              <a:t>Doncel</a:t>
            </a:r>
            <a:r>
              <a:rPr lang="en-CA" sz="2800" dirty="0" smtClean="0">
                <a:solidFill>
                  <a:srgbClr val="4D4D4D"/>
                </a:solidFill>
                <a:ea typeface="ＭＳ Ｐゴシック" pitchFamily="-80" charset="-128"/>
                <a:cs typeface="Arial" pitchFamily="34" charset="0"/>
                <a:sym typeface="Arial" pitchFamily="34" charset="0"/>
              </a:rPr>
              <a:t> for providing the sources to the music ontology example.</a:t>
            </a:r>
          </a:p>
          <a:p>
            <a:pPr>
              <a:buFont typeface="Arial" pitchFamily="34" charset="0"/>
              <a:buChar char="•"/>
            </a:pPr>
            <a:endParaRPr lang="en-US" sz="28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Kai Eckert, </a:t>
            </a:r>
            <a:r>
              <a:rPr lang="en-US" sz="2800" dirty="0" err="1" smtClean="0">
                <a:solidFill>
                  <a:srgbClr val="4D4D4D"/>
                </a:solidFill>
                <a:ea typeface="ＭＳ Ｐゴシック" pitchFamily="-80" charset="-128"/>
                <a:cs typeface="Arial" pitchFamily="34" charset="0"/>
                <a:sym typeface="Arial" pitchFamily="34" charset="0"/>
              </a:rPr>
              <a:t>María</a:t>
            </a:r>
            <a:r>
              <a:rPr lang="en-US" sz="2800" dirty="0" smtClean="0">
                <a:solidFill>
                  <a:srgbClr val="4D4D4D"/>
                </a:solidFill>
                <a:ea typeface="ＭＳ Ｐゴシック" pitchFamily="-80" charset="-128"/>
                <a:cs typeface="Arial" pitchFamily="34" charset="0"/>
                <a:sym typeface="Arial" pitchFamily="34" charset="0"/>
              </a:rPr>
              <a:t> </a:t>
            </a:r>
            <a:r>
              <a:rPr lang="en-US" sz="2800" dirty="0" err="1" smtClean="0">
                <a:solidFill>
                  <a:srgbClr val="4D4D4D"/>
                </a:solidFill>
                <a:ea typeface="ＭＳ Ｐゴシック" pitchFamily="-80" charset="-128"/>
                <a:cs typeface="Arial" pitchFamily="34" charset="0"/>
                <a:sym typeface="Arial" pitchFamily="34" charset="0"/>
              </a:rPr>
              <a:t>Poveda</a:t>
            </a:r>
            <a:r>
              <a:rPr lang="en-US" sz="2800" dirty="0" smtClean="0">
                <a:solidFill>
                  <a:srgbClr val="4D4D4D"/>
                </a:solidFill>
                <a:ea typeface="ＭＳ Ｐゴシック" pitchFamily="-80" charset="-128"/>
                <a:cs typeface="Arial" pitchFamily="34" charset="0"/>
                <a:sym typeface="Arial" pitchFamily="34" charset="0"/>
              </a:rPr>
              <a:t>, Oscar </a:t>
            </a:r>
            <a:r>
              <a:rPr lang="en-US" sz="2800" dirty="0" err="1" smtClean="0">
                <a:solidFill>
                  <a:srgbClr val="4D4D4D"/>
                </a:solidFill>
                <a:ea typeface="ＭＳ Ｐゴシック" pitchFamily="-80" charset="-128"/>
                <a:cs typeface="Arial" pitchFamily="34" charset="0"/>
                <a:sym typeface="Arial" pitchFamily="34" charset="0"/>
              </a:rPr>
              <a:t>Corcho</a:t>
            </a:r>
            <a:r>
              <a:rPr lang="en-US" sz="2800" dirty="0" smtClean="0">
                <a:solidFill>
                  <a:srgbClr val="4D4D4D"/>
                </a:solidFill>
                <a:ea typeface="ＭＳ Ｐゴシック" pitchFamily="-80" charset="-128"/>
                <a:cs typeface="Arial" pitchFamily="34" charset="0"/>
                <a:sym typeface="Arial" pitchFamily="34" charset="0"/>
              </a:rPr>
              <a:t> and </a:t>
            </a:r>
            <a:r>
              <a:rPr lang="es-ES" sz="2800" dirty="0" smtClean="0">
                <a:solidFill>
                  <a:srgbClr val="4D4D4D"/>
                </a:solidFill>
                <a:ea typeface="ＭＳ Ｐゴシック" pitchFamily="-80" charset="-128"/>
                <a:cs typeface="Arial" pitchFamily="34" charset="0"/>
                <a:sym typeface="Arial" pitchFamily="34" charset="0"/>
              </a:rPr>
              <a:t>Daniel </a:t>
            </a:r>
            <a:r>
              <a:rPr lang="es-ES" sz="2800" dirty="0" err="1" smtClean="0">
                <a:solidFill>
                  <a:srgbClr val="4D4D4D"/>
                </a:solidFill>
                <a:ea typeface="ＭＳ Ｐゴシック" pitchFamily="-80" charset="-128"/>
                <a:cs typeface="Arial" pitchFamily="34" charset="0"/>
                <a:sym typeface="Arial" pitchFamily="34" charset="0"/>
              </a:rPr>
              <a:t>Nüst</a:t>
            </a:r>
            <a:r>
              <a:rPr lang="en-US" sz="2800" dirty="0" smtClean="0">
                <a:solidFill>
                  <a:srgbClr val="4D4D4D"/>
                </a:solidFill>
                <a:ea typeface="ＭＳ Ｐゴシック" pitchFamily="-80" charset="-128"/>
                <a:cs typeface="Arial" pitchFamily="34" charset="0"/>
                <a:sym typeface="Arial" pitchFamily="34" charset="0"/>
              </a:rPr>
              <a:t> for providing feedback.</a:t>
            </a:r>
          </a:p>
          <a:p>
            <a:pPr>
              <a:buFont typeface="Arial" pitchFamily="34" charset="0"/>
              <a:buChar char="•"/>
            </a:pPr>
            <a:endParaRPr lang="en-US" sz="28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PROV-O team: </a:t>
            </a:r>
            <a:r>
              <a:rPr lang="es-ES" sz="2400" dirty="0" smtClean="0">
                <a:solidFill>
                  <a:srgbClr val="0000FF"/>
                </a:solidFill>
                <a:hlinkClick r:id="rId7"/>
              </a:rPr>
              <a:t>http://www.w3.org/2011/</a:t>
            </a:r>
            <a:r>
              <a:rPr lang="es-ES" sz="2400" dirty="0" err="1" smtClean="0">
                <a:solidFill>
                  <a:srgbClr val="0000FF"/>
                </a:solidFill>
                <a:hlinkClick r:id="rId7"/>
              </a:rPr>
              <a:t>prov</a:t>
            </a:r>
            <a:r>
              <a:rPr lang="es-ES" sz="2400" dirty="0" smtClean="0">
                <a:solidFill>
                  <a:srgbClr val="0000FF"/>
                </a:solidFill>
                <a:hlinkClick r:id="rId7"/>
              </a:rPr>
              <a:t>#</a:t>
            </a:r>
            <a:r>
              <a:rPr lang="es-ES" sz="2400" dirty="0" err="1" smtClean="0">
                <a:solidFill>
                  <a:srgbClr val="0000FF"/>
                </a:solidFill>
                <a:hlinkClick r:id="rId7"/>
              </a:rPr>
              <a:t>prov</a:t>
            </a:r>
            <a:r>
              <a:rPr lang="es-ES" sz="2400" dirty="0" smtClean="0">
                <a:solidFill>
                  <a:srgbClr val="0000FF"/>
                </a:solidFill>
                <a:hlinkClick r:id="rId7"/>
              </a:rPr>
              <a:t>‐o‐</a:t>
            </a:r>
            <a:r>
              <a:rPr lang="es-ES" sz="2400" dirty="0" err="1" smtClean="0">
                <a:solidFill>
                  <a:srgbClr val="0000FF"/>
                </a:solidFill>
                <a:hlinkClick r:id="rId7"/>
              </a:rPr>
              <a:t>team</a:t>
            </a:r>
            <a:endParaRPr lang="en-US" sz="2800" dirty="0" smtClean="0">
              <a:solidFill>
                <a:srgbClr val="0000FF"/>
              </a:solidFill>
              <a:ea typeface="ＭＳ Ｐゴシック" pitchFamily="-80" charset="-128"/>
              <a:cs typeface="Arial" pitchFamily="34" charset="0"/>
              <a:sym typeface="Arial" pitchFamily="34" charset="0"/>
            </a:endParaRPr>
          </a:p>
          <a:p>
            <a:pPr>
              <a:buFont typeface="Arial" pitchFamily="34" charset="0"/>
              <a:buChar char="•"/>
            </a:pPr>
            <a:endParaRPr lang="en-US" sz="2800" dirty="0" smtClean="0">
              <a:solidFill>
                <a:srgbClr val="4D4D4D"/>
              </a:solidFill>
              <a:ea typeface="ＭＳ Ｐゴシック" pitchFamily="-80" charset="-128"/>
              <a:cs typeface="Arial" pitchFamily="34" charset="0"/>
              <a:sym typeface="Arial" pitchFamily="34" charset="0"/>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152</a:t>
            </a:fld>
            <a:endParaRPr lang="es-ES" dirty="0"/>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Introduction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1124744"/>
            <a:ext cx="8496944" cy="698012"/>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Questions?</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42690" name="Picture 2" descr="http://thumbs.dreamstime.com/z/question-mark-five-w-s-18903552.jpg"/>
          <p:cNvPicPr>
            <a:picLocks noChangeAspect="1" noChangeArrowheads="1"/>
          </p:cNvPicPr>
          <p:nvPr/>
        </p:nvPicPr>
        <p:blipFill>
          <a:blip r:embed="rId6" cstate="print"/>
          <a:srcRect b="9819"/>
          <a:stretch>
            <a:fillRect/>
          </a:stretch>
        </p:blipFill>
        <p:spPr bwMode="auto">
          <a:xfrm>
            <a:off x="2267744" y="2132856"/>
            <a:ext cx="4695825" cy="3384376"/>
          </a:xfrm>
          <a:prstGeom prst="rect">
            <a:avLst/>
          </a:prstGeom>
          <a:noFill/>
        </p:spPr>
      </p:pic>
      <p:sp>
        <p:nvSpPr>
          <p:cNvPr id="13" name="12 Rectángulo"/>
          <p:cNvSpPr/>
          <p:nvPr/>
        </p:nvSpPr>
        <p:spPr>
          <a:xfrm>
            <a:off x="-43542" y="6407750"/>
            <a:ext cx="7830616" cy="261610"/>
          </a:xfrm>
          <a:prstGeom prst="rect">
            <a:avLst/>
          </a:prstGeom>
        </p:spPr>
        <p:txBody>
          <a:bodyPr wrap="square">
            <a:spAutoFit/>
          </a:bodyPr>
          <a:lstStyle/>
          <a:p>
            <a:r>
              <a:rPr lang="es-ES" sz="1050" dirty="0" smtClean="0"/>
              <a:t>http://thumbs.dreamstime.com/x/question-mark-five-w-s-18903552.jpg</a:t>
            </a:r>
            <a:endParaRPr lang="es-ES" sz="1050" dirty="0"/>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153</a:t>
            </a:fld>
            <a:endParaRPr lang="es-ES" dirty="0"/>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0" y="0"/>
            <a:ext cx="2786063" cy="6858000"/>
          </a:xfrm>
          <a:prstGeom prst="rect">
            <a:avLst/>
          </a:prstGeom>
          <a:noFill/>
          <a:ln w="9525">
            <a:noFill/>
            <a:round/>
            <a:headEnd/>
            <a:tailEnd/>
          </a:ln>
        </p:spPr>
      </p:pic>
      <p:pic>
        <p:nvPicPr>
          <p:cNvPr id="14339" name="Picture 2"/>
          <p:cNvPicPr>
            <a:picLocks noChangeAspect="1" noChangeArrowheads="1"/>
          </p:cNvPicPr>
          <p:nvPr/>
        </p:nvPicPr>
        <p:blipFill>
          <a:blip r:embed="rId4" cstate="print"/>
          <a:srcRect/>
          <a:stretch>
            <a:fillRect/>
          </a:stretch>
        </p:blipFill>
        <p:spPr bwMode="auto">
          <a:xfrm>
            <a:off x="7848600" y="76200"/>
            <a:ext cx="1176338" cy="827088"/>
          </a:xfrm>
          <a:prstGeom prst="rect">
            <a:avLst/>
          </a:prstGeom>
          <a:noFill/>
          <a:ln w="9525">
            <a:noFill/>
            <a:round/>
            <a:headEnd/>
            <a:tailEnd/>
          </a:ln>
        </p:spPr>
      </p:pic>
      <p:pic>
        <p:nvPicPr>
          <p:cNvPr id="14340" name="Picture 3"/>
          <p:cNvPicPr>
            <a:picLocks noChangeAspect="1" noChangeArrowheads="1"/>
          </p:cNvPicPr>
          <p:nvPr/>
        </p:nvPicPr>
        <p:blipFill>
          <a:blip r:embed="rId5" cstate="print"/>
          <a:srcRect/>
          <a:stretch>
            <a:fillRect/>
          </a:stretch>
        </p:blipFill>
        <p:spPr bwMode="auto">
          <a:xfrm>
            <a:off x="2895600" y="152400"/>
            <a:ext cx="541338" cy="617538"/>
          </a:xfrm>
          <a:prstGeom prst="rect">
            <a:avLst/>
          </a:prstGeom>
          <a:noFill/>
          <a:ln w="9525">
            <a:noFill/>
            <a:round/>
            <a:headEnd/>
            <a:tailEnd/>
          </a:ln>
        </p:spPr>
      </p:pic>
      <p:pic>
        <p:nvPicPr>
          <p:cNvPr id="14341" name="Picture 4"/>
          <p:cNvPicPr>
            <a:picLocks noChangeAspect="1" noChangeArrowheads="1"/>
          </p:cNvPicPr>
          <p:nvPr/>
        </p:nvPicPr>
        <p:blipFill>
          <a:blip r:embed="rId6" cstate="print"/>
          <a:srcRect/>
          <a:stretch>
            <a:fillRect/>
          </a:stretch>
        </p:blipFill>
        <p:spPr bwMode="auto">
          <a:xfrm>
            <a:off x="3505200" y="168275"/>
            <a:ext cx="685800" cy="593725"/>
          </a:xfrm>
          <a:prstGeom prst="rect">
            <a:avLst/>
          </a:prstGeom>
          <a:noFill/>
          <a:ln w="9525">
            <a:noFill/>
            <a:round/>
            <a:headEnd/>
            <a:tailEnd/>
          </a:ln>
        </p:spPr>
      </p:pic>
      <p:sp>
        <p:nvSpPr>
          <p:cNvPr id="14343" name="Rectangle 6"/>
          <p:cNvSpPr>
            <a:spLocks noChangeArrowheads="1"/>
          </p:cNvSpPr>
          <p:nvPr/>
        </p:nvSpPr>
        <p:spPr bwMode="auto">
          <a:xfrm>
            <a:off x="2771800" y="1988840"/>
            <a:ext cx="6184900" cy="1155700"/>
          </a:xfrm>
          <a:prstGeom prst="rect">
            <a:avLst/>
          </a:prstGeom>
          <a:noFill/>
          <a:ln w="9525">
            <a:noFill/>
            <a:round/>
            <a:headEnd/>
            <a:tailEnd/>
          </a:ln>
        </p:spPr>
        <p:txBody>
          <a:bodyPr lIns="0" tIns="0" rIns="40680" bIns="0" anchor="ctr"/>
          <a:lstStyle/>
          <a:p>
            <a:pPr algn="ctr"/>
            <a:r>
              <a:rPr lang="en-US" sz="3700" b="1" dirty="0" smtClean="0">
                <a:solidFill>
                  <a:srgbClr val="333333"/>
                </a:solidFill>
                <a:cs typeface="Arial" pitchFamily="34" charset="0"/>
              </a:rPr>
              <a:t/>
            </a:r>
            <a:br>
              <a:rPr lang="en-US" sz="3700" b="1" dirty="0" smtClean="0">
                <a:solidFill>
                  <a:srgbClr val="333333"/>
                </a:solidFill>
                <a:cs typeface="Arial" pitchFamily="34" charset="0"/>
              </a:rPr>
            </a:br>
            <a:r>
              <a:rPr lang="en-US" sz="4000" b="1" dirty="0" smtClean="0"/>
              <a:t>PROV-O: The PROV Ontology</a:t>
            </a:r>
            <a:br>
              <a:rPr lang="en-US" sz="4000" b="1" dirty="0" smtClean="0"/>
            </a:br>
            <a:r>
              <a:rPr lang="en-US" sz="4000" b="1" dirty="0" smtClean="0"/>
              <a:t>Tutorial</a:t>
            </a:r>
            <a:endParaRPr lang="en-US" sz="3700" b="1" dirty="0" smtClean="0">
              <a:solidFill>
                <a:srgbClr val="333333"/>
              </a:solidFill>
              <a:cs typeface="Arial" pitchFamily="34" charset="0"/>
            </a:endParaRPr>
          </a:p>
          <a:p>
            <a:pPr algn="ctr">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endParaRPr lang="en-US" sz="3700" b="1" dirty="0">
              <a:solidFill>
                <a:srgbClr val="333333"/>
              </a:solidFill>
              <a:cs typeface="Arial" pitchFamily="34" charset="0"/>
            </a:endParaRPr>
          </a:p>
        </p:txBody>
      </p:sp>
      <p:sp>
        <p:nvSpPr>
          <p:cNvPr id="14344" name="Rectangle 7"/>
          <p:cNvSpPr>
            <a:spLocks noChangeArrowheads="1"/>
          </p:cNvSpPr>
          <p:nvPr/>
        </p:nvSpPr>
        <p:spPr bwMode="auto">
          <a:xfrm>
            <a:off x="2816256" y="4293096"/>
            <a:ext cx="6184900" cy="1296144"/>
          </a:xfrm>
          <a:prstGeom prst="rect">
            <a:avLst/>
          </a:prstGeom>
          <a:noFill/>
          <a:ln w="9525">
            <a:noFill/>
            <a:round/>
            <a:headEnd/>
            <a:tailEnd/>
          </a:ln>
        </p:spPr>
        <p:txBody>
          <a:bodyPr lIns="0" tIns="0" rIns="40680" bIns="0"/>
          <a:lstStyle/>
          <a:p>
            <a:pPr algn="ctr">
              <a:spcBef>
                <a:spcPts val="175"/>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r>
              <a:rPr lang="en-CA" b="1" dirty="0" smtClean="0">
                <a:solidFill>
                  <a:srgbClr val="000000"/>
                </a:solidFill>
                <a:cs typeface="Arial" pitchFamily="34" charset="0"/>
              </a:rPr>
              <a:t>Daniel </a:t>
            </a:r>
            <a:r>
              <a:rPr lang="en-CA" b="1" dirty="0" err="1" smtClean="0">
                <a:solidFill>
                  <a:srgbClr val="000000"/>
                </a:solidFill>
                <a:cs typeface="Arial" pitchFamily="34" charset="0"/>
              </a:rPr>
              <a:t>Garijo</a:t>
            </a:r>
            <a:endParaRPr lang="en-CA" sz="800" dirty="0" smtClean="0">
              <a:solidFill>
                <a:srgbClr val="000000"/>
              </a:solidFill>
              <a:cs typeface="Arial" pitchFamily="34" charset="0"/>
            </a:endParaRPr>
          </a:p>
          <a:p>
            <a:pPr algn="ctr">
              <a:spcBef>
                <a:spcPts val="175"/>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endParaRPr lang="en-CA" sz="800" dirty="0" smtClean="0">
              <a:solidFill>
                <a:srgbClr val="000000"/>
              </a:solidFill>
              <a:cs typeface="Arial" pitchFamily="34" charset="0"/>
            </a:endParaRPr>
          </a:p>
          <a:p>
            <a:pPr algn="ctr">
              <a:spcBef>
                <a:spcPts val="150"/>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r>
              <a:rPr lang="en-CA" dirty="0" smtClean="0">
                <a:solidFill>
                  <a:srgbClr val="000000"/>
                </a:solidFill>
                <a:cs typeface="Arial" pitchFamily="34" charset="0"/>
              </a:rPr>
              <a:t>Ontology Engineering Group</a:t>
            </a:r>
            <a:br>
              <a:rPr lang="en-CA" dirty="0" smtClean="0">
                <a:solidFill>
                  <a:srgbClr val="000000"/>
                </a:solidFill>
                <a:cs typeface="Arial" pitchFamily="34" charset="0"/>
              </a:rPr>
            </a:br>
            <a:r>
              <a:rPr lang="en-CA" dirty="0" smtClean="0">
                <a:solidFill>
                  <a:srgbClr val="000000"/>
                </a:solidFill>
                <a:cs typeface="Arial" pitchFamily="34" charset="0"/>
              </a:rPr>
              <a:t>Universidad </a:t>
            </a:r>
            <a:r>
              <a:rPr lang="en-CA" dirty="0" err="1">
                <a:solidFill>
                  <a:srgbClr val="000000"/>
                </a:solidFill>
                <a:cs typeface="Arial" pitchFamily="34" charset="0"/>
              </a:rPr>
              <a:t>Politécnica</a:t>
            </a:r>
            <a:r>
              <a:rPr lang="en-CA" dirty="0">
                <a:solidFill>
                  <a:srgbClr val="000000"/>
                </a:solidFill>
                <a:cs typeface="Arial" pitchFamily="34" charset="0"/>
              </a:rPr>
              <a:t> de </a:t>
            </a:r>
            <a:r>
              <a:rPr lang="en-CA" dirty="0" smtClean="0">
                <a:solidFill>
                  <a:srgbClr val="000000"/>
                </a:solidFill>
                <a:cs typeface="Arial" pitchFamily="34" charset="0"/>
              </a:rPr>
              <a:t>Madrid</a:t>
            </a:r>
          </a:p>
          <a:p>
            <a:pPr algn="ctr">
              <a:spcBef>
                <a:spcPts val="150"/>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endParaRPr lang="en-CA" dirty="0" smtClean="0">
              <a:solidFill>
                <a:srgbClr val="000000"/>
              </a:solidFill>
              <a:cs typeface="Arial" pitchFamily="34" charset="0"/>
            </a:endParaRPr>
          </a:p>
          <a:p>
            <a:pPr algn="ctr">
              <a:spcBef>
                <a:spcPts val="150"/>
              </a:spcBef>
              <a:tabLst>
                <a:tab pos="39688" algn="l"/>
                <a:tab pos="954088" algn="l"/>
                <a:tab pos="1868488" algn="l"/>
                <a:tab pos="2782888" algn="l"/>
                <a:tab pos="3697288" algn="l"/>
                <a:tab pos="4611688" algn="l"/>
                <a:tab pos="5526088" algn="l"/>
                <a:tab pos="6440488" algn="l"/>
                <a:tab pos="7354888" algn="l"/>
                <a:tab pos="8269288" algn="l"/>
                <a:tab pos="9183688" algn="l"/>
                <a:tab pos="10098088" algn="l"/>
              </a:tabLst>
            </a:pPr>
            <a:r>
              <a:rPr lang="en-CA" dirty="0" smtClean="0">
                <a:solidFill>
                  <a:srgbClr val="000000"/>
                </a:solidFill>
                <a:cs typeface="Arial" pitchFamily="34" charset="0"/>
              </a:rPr>
              <a:t>(with Slides from Luc Moreau, Ivan Herman, Paul </a:t>
            </a:r>
            <a:r>
              <a:rPr lang="en-CA" dirty="0" err="1" smtClean="0">
                <a:solidFill>
                  <a:srgbClr val="000000"/>
                </a:solidFill>
                <a:cs typeface="Arial" pitchFamily="34" charset="0"/>
              </a:rPr>
              <a:t>Groth</a:t>
            </a:r>
            <a:r>
              <a:rPr lang="en-CA" dirty="0" smtClean="0">
                <a:solidFill>
                  <a:srgbClr val="000000"/>
                </a:solidFill>
                <a:cs typeface="Arial" pitchFamily="34" charset="0"/>
              </a:rPr>
              <a:t> and Timothy Lebo)</a:t>
            </a:r>
          </a:p>
        </p:txBody>
      </p:sp>
      <p:pic>
        <p:nvPicPr>
          <p:cNvPr id="284674" name="Picture 2" descr="Creative Commons License">
            <a:hlinkClick r:id="rId7"/>
          </p:cNvPr>
          <p:cNvPicPr>
            <a:picLocks noChangeAspect="1" noChangeArrowheads="1"/>
          </p:cNvPicPr>
          <p:nvPr/>
        </p:nvPicPr>
        <p:blipFill>
          <a:blip r:embed="rId8" cstate="print"/>
          <a:srcRect/>
          <a:stretch>
            <a:fillRect/>
          </a:stretch>
        </p:blipFill>
        <p:spPr bwMode="auto">
          <a:xfrm>
            <a:off x="2829294" y="6408712"/>
            <a:ext cx="1148724" cy="404664"/>
          </a:xfrm>
          <a:prstGeom prst="rect">
            <a:avLst/>
          </a:prstGeom>
          <a:noFill/>
        </p:spPr>
      </p:pic>
      <p:sp>
        <p:nvSpPr>
          <p:cNvPr id="10" name="Rectangle 5"/>
          <p:cNvSpPr>
            <a:spLocks noChangeArrowheads="1"/>
          </p:cNvSpPr>
          <p:nvPr/>
        </p:nvSpPr>
        <p:spPr bwMode="auto">
          <a:xfrm>
            <a:off x="7315200" y="6553200"/>
            <a:ext cx="1765300" cy="215900"/>
          </a:xfrm>
          <a:prstGeom prst="rect">
            <a:avLst/>
          </a:prstGeom>
          <a:noFill/>
          <a:ln w="9525">
            <a:noFill/>
            <a:round/>
            <a:headEnd/>
            <a:tailEnd/>
          </a:ln>
        </p:spPr>
        <p:txBody>
          <a:bodyPr lIns="0" tIns="0" rIns="39240" bIns="0"/>
          <a:lstStyle/>
          <a:p>
            <a:pPr algn="r">
              <a:spcBef>
                <a:spcPts val="500"/>
              </a:spcBef>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pPr>
            <a:r>
              <a:rPr lang="en-CA" sz="800" dirty="0">
                <a:solidFill>
                  <a:srgbClr val="333333"/>
                </a:solidFill>
                <a:cs typeface="Arial" pitchFamily="34" charset="0"/>
              </a:rPr>
              <a:t>Date: </a:t>
            </a:r>
            <a:r>
              <a:rPr lang="en-CA" sz="800" dirty="0" smtClean="0">
                <a:solidFill>
                  <a:srgbClr val="333333"/>
                </a:solidFill>
                <a:cs typeface="Arial" pitchFamily="34" charset="0"/>
              </a:rPr>
              <a:t>01/09/2013</a:t>
            </a:r>
            <a:endParaRPr lang="en-CA" sz="800" dirty="0">
              <a:solidFill>
                <a:srgbClr val="333333"/>
              </a:solidFill>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W3C’s Provenance Working Group</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196752"/>
            <a:ext cx="8820472" cy="4536504"/>
          </a:xfrm>
        </p:spPr>
        <p:txBody>
          <a:bodyPr>
            <a:normAutofit/>
          </a:bodyPr>
          <a:lstStyle/>
          <a:p>
            <a:r>
              <a:rPr lang="en-US" sz="2800" dirty="0" smtClean="0">
                <a:solidFill>
                  <a:srgbClr val="4D4D4D"/>
                </a:solidFill>
                <a:ea typeface="ＭＳ Ｐゴシック" pitchFamily="-80" charset="-128"/>
                <a:cs typeface="Arial" pitchFamily="34" charset="0"/>
                <a:sym typeface="Arial" pitchFamily="34" charset="0"/>
              </a:rPr>
              <a:t>Set up in April 2011 </a:t>
            </a:r>
          </a:p>
          <a:p>
            <a:pPr lvl="1"/>
            <a:r>
              <a:rPr lang="en-US" sz="2400" dirty="0" smtClean="0">
                <a:solidFill>
                  <a:srgbClr val="4D4D4D"/>
                </a:solidFill>
                <a:ea typeface="ＭＳ Ｐゴシック" pitchFamily="-80" charset="-128"/>
                <a:cs typeface="Arial" pitchFamily="34" charset="0"/>
                <a:sym typeface="Arial" pitchFamily="34" charset="0"/>
              </a:rPr>
              <a:t>(co-chaired by Paul </a:t>
            </a:r>
            <a:r>
              <a:rPr lang="en-US" sz="2400" dirty="0" err="1" smtClean="0">
                <a:solidFill>
                  <a:srgbClr val="4D4D4D"/>
                </a:solidFill>
                <a:ea typeface="ＭＳ Ｐゴシック" pitchFamily="-80" charset="-128"/>
                <a:cs typeface="Arial" pitchFamily="34" charset="0"/>
                <a:sym typeface="Arial" pitchFamily="34" charset="0"/>
              </a:rPr>
              <a:t>Groth</a:t>
            </a:r>
            <a:r>
              <a:rPr lang="en-US" sz="2400" dirty="0" smtClean="0">
                <a:solidFill>
                  <a:srgbClr val="4D4D4D"/>
                </a:solidFill>
                <a:ea typeface="ＭＳ Ｐゴシック" pitchFamily="-80" charset="-128"/>
                <a:cs typeface="Arial" pitchFamily="34" charset="0"/>
                <a:sym typeface="Arial" pitchFamily="34" charset="0"/>
              </a:rPr>
              <a:t> and Luc Moreau)</a:t>
            </a:r>
          </a:p>
          <a:p>
            <a:pPr lvl="1"/>
            <a:endParaRPr lang="en-US" sz="2400" dirty="0" smtClean="0">
              <a:solidFill>
                <a:srgbClr val="4D4D4D"/>
              </a:solidFill>
              <a:ea typeface="ＭＳ Ｐゴシック" pitchFamily="-80" charset="-128"/>
              <a:cs typeface="Arial" pitchFamily="34" charset="0"/>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Goal is to define a standard way to interchange provenance on the web.</a:t>
            </a:r>
          </a:p>
          <a:p>
            <a:endParaRPr lang="en-US" sz="2800" dirty="0" smtClean="0">
              <a:solidFill>
                <a:srgbClr val="4D4D4D"/>
              </a:solidFill>
              <a:ea typeface="ＭＳ Ｐゴシック" pitchFamily="-80" charset="-128"/>
              <a:cs typeface="Arial" pitchFamily="34" charset="0"/>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Focused on the Semantic Web.</a:t>
            </a:r>
          </a:p>
          <a:p>
            <a:endParaRPr lang="en-US" sz="2800" dirty="0" smtClean="0">
              <a:solidFill>
                <a:srgbClr val="4D4D4D"/>
              </a:solidFill>
              <a:ea typeface="ＭＳ Ｐゴシック" pitchFamily="-80" charset="-128"/>
              <a:cs typeface="Arial" pitchFamily="34" charset="0"/>
              <a:sym typeface="Arial" pitchFamily="34" charset="0"/>
            </a:endParaRPr>
          </a:p>
          <a:p>
            <a:endParaRPr lang="en-US" sz="2800" dirty="0" smtClean="0">
              <a:solidFill>
                <a:srgbClr val="4D4D4D"/>
              </a:solidFill>
              <a:ea typeface="ＭＳ Ｐゴシック" pitchFamily="-80" charset="-128"/>
              <a:cs typeface="Arial" pitchFamily="34" charset="0"/>
              <a:sym typeface="Arial" pitchFamily="34" charset="0"/>
            </a:endParaRPr>
          </a:p>
          <a:p>
            <a:pPr lvl="2"/>
            <a:endParaRPr lang="en-US" sz="2000" dirty="0" smtClean="0">
              <a:solidFill>
                <a:srgbClr val="4D4D4D"/>
              </a:solidFill>
              <a:ea typeface="ＭＳ Ｐゴシック" pitchFamily="-80" charset="-128"/>
              <a:cs typeface="Arial" pitchFamily="34" charset="0"/>
              <a:sym typeface="Arial" pitchFamily="34" charset="0"/>
            </a:endParaRPr>
          </a:p>
          <a:p>
            <a:pPr lvl="1"/>
            <a:endParaRPr lang="en-US" dirty="0"/>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8306" name="Picture 2" descr="http://www.go2jump.com/blog/wp-content/uploads/2012/05/w3c.png"/>
          <p:cNvPicPr>
            <a:picLocks noChangeAspect="1" noChangeArrowheads="1"/>
          </p:cNvPicPr>
          <p:nvPr/>
        </p:nvPicPr>
        <p:blipFill>
          <a:blip r:embed="rId6" cstate="print"/>
          <a:srcRect/>
          <a:stretch>
            <a:fillRect/>
          </a:stretch>
        </p:blipFill>
        <p:spPr bwMode="auto">
          <a:xfrm>
            <a:off x="6084168" y="4202572"/>
            <a:ext cx="2664296" cy="1999492"/>
          </a:xfrm>
          <a:prstGeom prst="rect">
            <a:avLst/>
          </a:prstGeom>
          <a:noFill/>
        </p:spPr>
      </p:pic>
      <p:sp>
        <p:nvSpPr>
          <p:cNvPr id="98308" name="AutoShape 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0" name="AutoShape 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2" name="AutoShape 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4" name="AutoShape 1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6" name="AutoShape 1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8" name="AutoShape 1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0" name="AutoShape 1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2" name="AutoShape 1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4" name="AutoShape 2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6" name="AutoShape 2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8" name="AutoShape 2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127125"/>
            <a:ext cx="1695450" cy="2362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98330" name="Picture 26" descr="http://tw.rpi.edu/media/latest/LucMoreau.png"/>
          <p:cNvPicPr>
            <a:picLocks noChangeAspect="1" noChangeArrowheads="1"/>
          </p:cNvPicPr>
          <p:nvPr/>
        </p:nvPicPr>
        <p:blipFill>
          <a:blip r:embed="rId7" cstate="print"/>
          <a:srcRect l="16293" r="25053"/>
          <a:stretch>
            <a:fillRect/>
          </a:stretch>
        </p:blipFill>
        <p:spPr bwMode="auto">
          <a:xfrm>
            <a:off x="7731744" y="1196752"/>
            <a:ext cx="1296144" cy="1362075"/>
          </a:xfrm>
          <a:prstGeom prst="rect">
            <a:avLst/>
          </a:prstGeom>
          <a:noFill/>
        </p:spPr>
      </p:pic>
      <p:pic>
        <p:nvPicPr>
          <p:cNvPr id="98332" name="Picture 28" descr="http://www.bcr.org/sites/default/files/u6/d_paul-groth-head.jpg"/>
          <p:cNvPicPr>
            <a:picLocks noChangeAspect="1" noChangeArrowheads="1"/>
          </p:cNvPicPr>
          <p:nvPr/>
        </p:nvPicPr>
        <p:blipFill>
          <a:blip r:embed="rId8" cstate="print"/>
          <a:srcRect/>
          <a:stretch>
            <a:fillRect/>
          </a:stretch>
        </p:blipFill>
        <p:spPr bwMode="auto">
          <a:xfrm>
            <a:off x="6400666" y="1196752"/>
            <a:ext cx="1235275" cy="1382666"/>
          </a:xfrm>
          <a:prstGeom prst="rect">
            <a:avLst/>
          </a:prstGeom>
          <a:noFill/>
        </p:spPr>
      </p:pic>
      <p:sp>
        <p:nvSpPr>
          <p:cNvPr id="29" name="28 Marcador de número de diapositiva"/>
          <p:cNvSpPr>
            <a:spLocks noGrp="1"/>
          </p:cNvSpPr>
          <p:nvPr>
            <p:ph type="sldNum" sz="quarter" idx="12"/>
          </p:nvPr>
        </p:nvSpPr>
        <p:spPr/>
        <p:txBody>
          <a:bodyPr/>
          <a:lstStyle/>
          <a:p>
            <a:fld id="{132FADFE-3B8F-471C-ABF0-DBC7717ECBBC}" type="slidenum">
              <a:rPr lang="es-ES" smtClean="0"/>
              <a:pPr/>
              <a:t>16</a:t>
            </a:fld>
            <a:endParaRPr lang="es-E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Participants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196752"/>
            <a:ext cx="8820472" cy="4536504"/>
          </a:xfrm>
        </p:spPr>
        <p:txBody>
          <a:bodyPr>
            <a:normAutofit/>
          </a:bodyPr>
          <a:lstStyle/>
          <a:p>
            <a:endParaRPr lang="en-US" sz="2800" dirty="0" smtClean="0">
              <a:solidFill>
                <a:srgbClr val="4D4D4D"/>
              </a:solidFill>
              <a:ea typeface="ＭＳ Ｐゴシック" pitchFamily="-80" charset="-128"/>
              <a:cs typeface="Arial" pitchFamily="34" charset="0"/>
              <a:sym typeface="Arial" pitchFamily="34" charset="0"/>
            </a:endParaRPr>
          </a:p>
          <a:p>
            <a:endParaRPr lang="en-US" sz="2800" dirty="0" smtClean="0">
              <a:solidFill>
                <a:srgbClr val="4D4D4D"/>
              </a:solidFill>
              <a:ea typeface="ＭＳ Ｐゴシック" pitchFamily="-80" charset="-128"/>
              <a:cs typeface="Arial" pitchFamily="34" charset="0"/>
              <a:sym typeface="Arial" pitchFamily="34" charset="0"/>
            </a:endParaRPr>
          </a:p>
          <a:p>
            <a:pPr lvl="2"/>
            <a:endParaRPr lang="en-US" sz="2000" dirty="0" smtClean="0">
              <a:solidFill>
                <a:srgbClr val="4D4D4D"/>
              </a:solidFill>
              <a:ea typeface="ＭＳ Ｐゴシック" pitchFamily="-80" charset="-128"/>
              <a:cs typeface="Arial" pitchFamily="34" charset="0"/>
              <a:sym typeface="Arial" pitchFamily="34" charset="0"/>
            </a:endParaRPr>
          </a:p>
          <a:p>
            <a:pPr lvl="1"/>
            <a:endParaRPr lang="en-US" dirty="0"/>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08" name="AutoShape 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0" name="AutoShape 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2" name="AutoShape 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4" name="AutoShape 1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6" name="AutoShape 1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8" name="AutoShape 1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0" name="AutoShape 1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2" name="AutoShape 1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4" name="AutoShape 2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6" name="AutoShape 2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8" name="AutoShape 2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127125"/>
            <a:ext cx="1695450" cy="2362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9" name="Content Placeholder 4"/>
          <p:cNvSpPr txBox="1">
            <a:spLocks/>
          </p:cNvSpPr>
          <p:nvPr/>
        </p:nvSpPr>
        <p:spPr>
          <a:xfrm>
            <a:off x="4716016" y="1268760"/>
            <a:ext cx="4008959" cy="4838908"/>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Pacific Northwest National Laboratory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Rensselaer Polytechnic Institute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err="1" smtClean="0">
                <a:solidFill>
                  <a:srgbClr val="4D4D4D"/>
                </a:solidFill>
                <a:ea typeface="ＭＳ Ｐゴシック" pitchFamily="-80" charset="-128"/>
                <a:cs typeface="Arial" pitchFamily="34" charset="0"/>
                <a:sym typeface="Arial" pitchFamily="34" charset="0"/>
              </a:rPr>
              <a:t>Revelytix</a:t>
            </a:r>
            <a:r>
              <a:rPr lang="en-US" sz="2800" dirty="0" smtClean="0">
                <a:solidFill>
                  <a:srgbClr val="4D4D4D"/>
                </a:solidFill>
                <a:ea typeface="ＭＳ Ｐゴシック" pitchFamily="-80" charset="-128"/>
                <a:cs typeface="Arial" pitchFamily="34" charset="0"/>
                <a:sym typeface="Arial" pitchFamily="34" charset="0"/>
              </a:rPr>
              <a:t>, Inc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Newcastle University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The National Archives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err="1" smtClean="0">
                <a:solidFill>
                  <a:srgbClr val="4D4D4D"/>
                </a:solidFill>
                <a:ea typeface="ＭＳ Ｐゴシック" pitchFamily="-80" charset="-128"/>
                <a:cs typeface="Arial" pitchFamily="34" charset="0"/>
                <a:sym typeface="Arial" pitchFamily="34" charset="0"/>
              </a:rPr>
              <a:t>TopQuadrant</a:t>
            </a:r>
            <a:endParaRPr lang="en-US" sz="2800" dirty="0" smtClean="0">
              <a:solidFill>
                <a:srgbClr val="4D4D4D"/>
              </a:solidFill>
              <a:ea typeface="ＭＳ Ｐゴシック" pitchFamily="-80" charset="-128"/>
              <a:cs typeface="Arial" pitchFamily="34" charset="0"/>
              <a:sym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Universidad </a:t>
            </a:r>
            <a:r>
              <a:rPr lang="en-US" sz="2800" dirty="0" err="1" smtClean="0">
                <a:solidFill>
                  <a:srgbClr val="4D4D4D"/>
                </a:solidFill>
                <a:ea typeface="ＭＳ Ｐゴシック" pitchFamily="-80" charset="-128"/>
                <a:cs typeface="Arial" pitchFamily="34" charset="0"/>
                <a:sym typeface="Arial" pitchFamily="34" charset="0"/>
              </a:rPr>
              <a:t>Politécnica</a:t>
            </a:r>
            <a:r>
              <a:rPr lang="en-US" sz="2800" dirty="0" smtClean="0">
                <a:solidFill>
                  <a:srgbClr val="4D4D4D"/>
                </a:solidFill>
                <a:ea typeface="ＭＳ Ｐゴシック" pitchFamily="-80" charset="-128"/>
                <a:cs typeface="Arial" pitchFamily="34" charset="0"/>
                <a:sym typeface="Arial" pitchFamily="34" charset="0"/>
              </a:rPr>
              <a:t> de Madrid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University of Aberdeen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University of Edinburgh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University of Manchester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University of Oxford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University of Southampton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VU University Amsterdam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4D4D4D"/>
                </a:solidFill>
                <a:ea typeface="ＭＳ Ｐゴシック" pitchFamily="-80" charset="-128"/>
                <a:cs typeface="Arial" pitchFamily="34" charset="0"/>
                <a:sym typeface="Arial" pitchFamily="34" charset="0"/>
              </a:rPr>
              <a:t>Wright State University</a:t>
            </a:r>
            <a:endParaRPr lang="en-US" sz="2800" dirty="0">
              <a:solidFill>
                <a:srgbClr val="4D4D4D"/>
              </a:solidFill>
              <a:ea typeface="ＭＳ Ｐゴシック" pitchFamily="-80" charset="-128"/>
              <a:cs typeface="Arial" pitchFamily="34" charset="0"/>
              <a:sym typeface="Arial" pitchFamily="34" charset="0"/>
            </a:endParaRPr>
          </a:p>
        </p:txBody>
      </p:sp>
      <p:sp>
        <p:nvSpPr>
          <p:cNvPr id="30" name="Content Placeholder 5"/>
          <p:cNvSpPr txBox="1">
            <a:spLocks/>
          </p:cNvSpPr>
          <p:nvPr/>
        </p:nvSpPr>
        <p:spPr>
          <a:xfrm>
            <a:off x="355680" y="1355182"/>
            <a:ext cx="4216320" cy="4838908"/>
          </a:xfrm>
          <a:prstGeom prst="rect">
            <a:avLst/>
          </a:prstGeom>
        </p:spPr>
        <p:txBody>
          <a:bodyPr>
            <a:noAutofit/>
          </a:bodyPr>
          <a:lstStyle/>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DERI Galway</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European Broadcasting Union</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FORTH</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Financial Services Technology Consortium</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DFKI</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IBBT</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IBM</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Library of Congress</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Mayo Clinic</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NASA</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OCLC</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Open Geospatial Consortium</a:t>
            </a:r>
          </a:p>
          <a:p>
            <a:pPr marL="342900" indent="-342900">
              <a:lnSpc>
                <a:spcPct val="80000"/>
              </a:lnSpc>
              <a:spcBef>
                <a:spcPct val="20000"/>
              </a:spcBef>
              <a:buFont typeface="Arial" pitchFamily="34" charset="0"/>
              <a:buChar char="•"/>
            </a:pPr>
            <a:r>
              <a:rPr lang="en-US" sz="2000" dirty="0" err="1" smtClean="0">
                <a:solidFill>
                  <a:srgbClr val="4D4D4D"/>
                </a:solidFill>
                <a:ea typeface="ＭＳ Ｐゴシック" pitchFamily="-80" charset="-128"/>
                <a:cs typeface="Arial" pitchFamily="34" charset="0"/>
                <a:sym typeface="Arial" pitchFamily="34" charset="0"/>
              </a:rPr>
              <a:t>OpenLink</a:t>
            </a:r>
            <a:r>
              <a:rPr lang="en-US" sz="2000" dirty="0" smtClean="0">
                <a:solidFill>
                  <a:srgbClr val="4D4D4D"/>
                </a:solidFill>
                <a:ea typeface="ＭＳ Ｐゴシック" pitchFamily="-80" charset="-128"/>
                <a:cs typeface="Arial" pitchFamily="34" charset="0"/>
                <a:sym typeface="Arial" pitchFamily="34" charset="0"/>
              </a:rPr>
              <a:t> Software</a:t>
            </a:r>
          </a:p>
          <a:p>
            <a:pPr marL="342900" indent="-342900">
              <a:lnSpc>
                <a:spcPct val="80000"/>
              </a:lnSpc>
              <a:spcBef>
                <a:spcPct val="20000"/>
              </a:spcBef>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Oracle</a:t>
            </a:r>
          </a:p>
        </p:txBody>
      </p:sp>
      <p:sp>
        <p:nvSpPr>
          <p:cNvPr id="28" name="27 Marcador de número de diapositiva"/>
          <p:cNvSpPr>
            <a:spLocks noGrp="1"/>
          </p:cNvSpPr>
          <p:nvPr>
            <p:ph type="sldNum" sz="quarter" idx="12"/>
          </p:nvPr>
        </p:nvSpPr>
        <p:spPr/>
        <p:txBody>
          <a:bodyPr/>
          <a:lstStyle/>
          <a:p>
            <a:fld id="{132FADFE-3B8F-471C-ABF0-DBC7717ECBBC}" type="slidenum">
              <a:rPr lang="es-ES" smtClean="0"/>
              <a:pPr/>
              <a:t>17</a:t>
            </a:fld>
            <a:endParaRPr lang="es-ES" dirty="0"/>
          </a:p>
        </p:txBody>
      </p:sp>
      <p:sp>
        <p:nvSpPr>
          <p:cNvPr id="31" name="30 CuadroTexto"/>
          <p:cNvSpPr txBox="1"/>
          <p:nvPr/>
        </p:nvSpPr>
        <p:spPr>
          <a:xfrm>
            <a:off x="2627784" y="6093296"/>
            <a:ext cx="3960440" cy="400110"/>
          </a:xfrm>
          <a:prstGeom prst="rect">
            <a:avLst/>
          </a:prstGeom>
        </p:spPr>
        <p:txBody>
          <a:bodyPr wrap="square" rtlCol="0">
            <a:spAutoFit/>
          </a:bodyPr>
          <a:lstStyle/>
          <a:p>
            <a:r>
              <a:rPr lang="es-ES" sz="2000" dirty="0" smtClean="0">
                <a:solidFill>
                  <a:srgbClr val="4D4D4D"/>
                </a:solidFill>
                <a:ea typeface="ＭＳ Ｐゴシック" pitchFamily="-80" charset="-128"/>
                <a:cs typeface="Arial" pitchFamily="34" charset="0"/>
                <a:sym typeface="Arial" pitchFamily="34" charset="0"/>
              </a:rPr>
              <a:t>+ </a:t>
            </a:r>
            <a:r>
              <a:rPr lang="es-ES" sz="2000" dirty="0" err="1" smtClean="0">
                <a:solidFill>
                  <a:srgbClr val="4D4D4D"/>
                </a:solidFill>
                <a:ea typeface="ＭＳ Ｐゴシック" pitchFamily="-80" charset="-128"/>
                <a:cs typeface="Arial" pitchFamily="34" charset="0"/>
                <a:sym typeface="Arial" pitchFamily="34" charset="0"/>
              </a:rPr>
              <a:t>Invited</a:t>
            </a:r>
            <a:r>
              <a:rPr lang="es-ES" sz="2000" dirty="0" smtClean="0">
                <a:solidFill>
                  <a:srgbClr val="4D4D4D"/>
                </a:solidFill>
                <a:ea typeface="ＭＳ Ｐゴシック" pitchFamily="-80" charset="-128"/>
                <a:cs typeface="Arial" pitchFamily="34" charset="0"/>
                <a:sym typeface="Arial" pitchFamily="34" charset="0"/>
              </a:rPr>
              <a:t> </a:t>
            </a:r>
            <a:r>
              <a:rPr lang="es-ES" sz="2000" dirty="0" err="1" smtClean="0">
                <a:solidFill>
                  <a:srgbClr val="4D4D4D"/>
                </a:solidFill>
                <a:ea typeface="ＭＳ Ｐゴシック" pitchFamily="-80" charset="-128"/>
                <a:cs typeface="Arial" pitchFamily="34" charset="0"/>
                <a:sym typeface="Arial" pitchFamily="34" charset="0"/>
              </a:rPr>
              <a:t>Experts</a:t>
            </a:r>
            <a:r>
              <a:rPr lang="es-ES" sz="2000" dirty="0" smtClean="0">
                <a:solidFill>
                  <a:srgbClr val="4D4D4D"/>
                </a:solidFill>
                <a:ea typeface="ＭＳ Ｐゴシック" pitchFamily="-80" charset="-128"/>
                <a:cs typeface="Arial" pitchFamily="34" charset="0"/>
                <a:sym typeface="Arial" pitchFamily="34" charset="0"/>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Documents published by the group</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08" name="AutoShape 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0" name="AutoShape 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2" name="AutoShape 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4" name="AutoShape 1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6" name="AutoShape 1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8" name="AutoShape 1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0" name="AutoShape 1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2" name="AutoShape 1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4" name="AutoShape 2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6" name="AutoShape 2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8" name="AutoShape 2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127125"/>
            <a:ext cx="1695450" cy="2362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0" name="Content Placeholder 1"/>
          <p:cNvSpPr txBox="1">
            <a:spLocks/>
          </p:cNvSpPr>
          <p:nvPr/>
        </p:nvSpPr>
        <p:spPr>
          <a:xfrm>
            <a:off x="207416" y="1196752"/>
            <a:ext cx="8820472" cy="518457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Main documents: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Overview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6"/>
              </a:rPr>
              <a:t>http://www.w3.org/TR/prov-overview/</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Primer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7"/>
              </a:rPr>
              <a:t>http://www.w3.org/TR/prov-primer/</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Data Model(*)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8"/>
              </a:rPr>
              <a:t>http://www.w3.org/TR/prov-dm/</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Constraints(*)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9"/>
              </a:rPr>
              <a:t>http://www.w3.org/TR/prov-constraints/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Semantics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0"/>
              </a:rPr>
              <a:t>http://www.w3.org/TR/prov-sem/</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lvl="1" indent="-285750">
              <a:spcBef>
                <a:spcPct val="20000"/>
              </a:spcBef>
              <a:buFont typeface="Arial" pitchFamily="34" charset="0"/>
              <a:buChar char="–"/>
              <a:defRPr/>
            </a:pPr>
            <a:r>
              <a:rPr lang="en-US" sz="2200" dirty="0" smtClean="0">
                <a:solidFill>
                  <a:srgbClr val="4D4D4D"/>
                </a:solidFill>
                <a:ea typeface="ＭＳ Ｐゴシック" pitchFamily="-80" charset="-128"/>
                <a:cs typeface="Arial" pitchFamily="34" charset="0"/>
                <a:sym typeface="Arial" pitchFamily="34" charset="0"/>
              </a:rPr>
              <a:t>PROV Notation(*) (</a:t>
            </a:r>
            <a:r>
              <a:rPr lang="en-US" sz="2200" dirty="0" smtClean="0">
                <a:solidFill>
                  <a:srgbClr val="4D4D4D"/>
                </a:solidFill>
                <a:ea typeface="ＭＳ Ｐゴシック" pitchFamily="-80" charset="-128"/>
                <a:cs typeface="Arial" pitchFamily="34" charset="0"/>
                <a:sym typeface="Arial" pitchFamily="34" charset="0"/>
                <a:hlinkClick r:id="rId11"/>
              </a:rPr>
              <a:t>http://www.w3.org/TR/prov-n/</a:t>
            </a:r>
            <a:r>
              <a:rPr lang="en-US" sz="2200" dirty="0" smtClean="0">
                <a:solidFill>
                  <a:srgbClr val="4D4D4D"/>
                </a:solidFill>
                <a:ea typeface="ＭＳ Ｐゴシック" pitchFamily="-80" charset="-128"/>
                <a:cs typeface="Arial" pitchFamily="34" charset="0"/>
                <a:sym typeface="Arial" pitchFamily="34" charset="0"/>
              </a:rPr>
              <a:t>)</a:t>
            </a:r>
            <a:endPar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Ontology(*)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2"/>
              </a:rPr>
              <a:t>http://www.w3.org/TR/prov-o/</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XML Serialization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3"/>
              </a:rPr>
              <a:t>http://www.w3.org/TR/prov-xml/</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Access and Query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4"/>
              </a:rPr>
              <a:t>http://www.w3.org/TR/prov-aq/</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endParaRPr kumimoji="0" lang="en-US" sz="26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DC Mapping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5"/>
              </a:rPr>
              <a:t>http://www.w3.org/TR/prov-dc/</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Links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6"/>
              </a:rPr>
              <a:t>http://www.w3.org/TR/prov-links/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Dictionary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7"/>
              </a:rPr>
              <a:t>http://www.w3.org/TR/prov-dictionary/</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Implementations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8"/>
              </a:rPr>
              <a:t>http://www.w3.org/TR/prov-implementations/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b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br>
            <a:endPar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Rec</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-track documents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25 Marcador de número de diapositiva"/>
          <p:cNvSpPr>
            <a:spLocks noGrp="1"/>
          </p:cNvSpPr>
          <p:nvPr>
            <p:ph type="sldNum" sz="quarter" idx="12"/>
          </p:nvPr>
        </p:nvSpPr>
        <p:spPr/>
        <p:txBody>
          <a:bodyPr/>
          <a:lstStyle/>
          <a:p>
            <a:fld id="{132FADFE-3B8F-471C-ABF0-DBC7717ECBBC}" type="slidenum">
              <a:rPr lang="es-ES" smtClean="0"/>
              <a:pPr/>
              <a:t>18</a:t>
            </a:fld>
            <a:endParaRPr lang="es-E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 is not just a model</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08" name="AutoShape 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0" name="AutoShape 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2" name="AutoShape 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4" name="AutoShape 1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6" name="AutoShape 1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8" name="AutoShape 1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0" name="AutoShape 1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2" name="AutoShape 1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4" name="AutoShape 2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6" name="AutoShape 2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8" name="AutoShape 2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127125"/>
            <a:ext cx="1695450" cy="2362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6" name="25 Rectángulo"/>
          <p:cNvSpPr/>
          <p:nvPr/>
        </p:nvSpPr>
        <p:spPr>
          <a:xfrm>
            <a:off x="683568" y="1513250"/>
            <a:ext cx="8208912" cy="1555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Rectángulo"/>
          <p:cNvSpPr/>
          <p:nvPr/>
        </p:nvSpPr>
        <p:spPr>
          <a:xfrm>
            <a:off x="7380312" y="1988840"/>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Model</a:t>
            </a:r>
            <a:endParaRPr lang="es-ES" dirty="0"/>
          </a:p>
        </p:txBody>
      </p:sp>
      <p:sp>
        <p:nvSpPr>
          <p:cNvPr id="28" name="27 Rectángulo"/>
          <p:cNvSpPr/>
          <p:nvPr/>
        </p:nvSpPr>
        <p:spPr>
          <a:xfrm>
            <a:off x="683568" y="3111940"/>
            <a:ext cx="820891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Rectángulo"/>
          <p:cNvSpPr/>
          <p:nvPr/>
        </p:nvSpPr>
        <p:spPr>
          <a:xfrm>
            <a:off x="7236858" y="3501008"/>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Serializations</a:t>
            </a:r>
            <a:endParaRPr lang="es-ES" dirty="0"/>
          </a:p>
        </p:txBody>
      </p:sp>
      <p:sp>
        <p:nvSpPr>
          <p:cNvPr id="30" name="29 Rectángulo"/>
          <p:cNvSpPr/>
          <p:nvPr/>
        </p:nvSpPr>
        <p:spPr>
          <a:xfrm>
            <a:off x="683568" y="4293096"/>
            <a:ext cx="8208912"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Rectángulo"/>
          <p:cNvSpPr/>
          <p:nvPr/>
        </p:nvSpPr>
        <p:spPr>
          <a:xfrm>
            <a:off x="7236296" y="4509120"/>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Extensions</a:t>
            </a:r>
            <a:endParaRPr lang="es-ES" dirty="0"/>
          </a:p>
        </p:txBody>
      </p:sp>
      <p:sp>
        <p:nvSpPr>
          <p:cNvPr id="32" name="31 Marcador de número de diapositiva"/>
          <p:cNvSpPr>
            <a:spLocks noGrp="1"/>
          </p:cNvSpPr>
          <p:nvPr>
            <p:ph type="sldNum" sz="quarter" idx="12"/>
          </p:nvPr>
        </p:nvSpPr>
        <p:spPr/>
        <p:txBody>
          <a:bodyPr/>
          <a:lstStyle/>
          <a:p>
            <a:fld id="{132FADFE-3B8F-471C-ABF0-DBC7717ECBBC}" type="slidenum">
              <a:rPr lang="es-ES" smtClean="0"/>
              <a:pPr/>
              <a:t>19</a:t>
            </a:fld>
            <a:endParaRPr lang="es-ES" dirty="0"/>
          </a:p>
        </p:txBody>
      </p:sp>
      <p:sp>
        <p:nvSpPr>
          <p:cNvPr id="35" name="Content Placeholder 1"/>
          <p:cNvSpPr txBox="1">
            <a:spLocks/>
          </p:cNvSpPr>
          <p:nvPr/>
        </p:nvSpPr>
        <p:spPr>
          <a:xfrm>
            <a:off x="207416" y="1196752"/>
            <a:ext cx="8820472" cy="518457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Main documents: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Overview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6"/>
              </a:rPr>
              <a:t>http://www.w3.org/TR/prov-overview/</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Primer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7"/>
              </a:rPr>
              <a:t>http://www.w3.org/TR/prov-primer/</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Data Model(*)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8"/>
              </a:rPr>
              <a:t>http://www.w3.org/TR/prov-dm/</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Constraints(*)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9"/>
              </a:rPr>
              <a:t>http://www.w3.org/TR/prov-constraints/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Semantics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0"/>
              </a:rPr>
              <a:t>http://www.w3.org/TR/prov-sem/</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lvl="1" indent="-285750">
              <a:spcBef>
                <a:spcPct val="20000"/>
              </a:spcBef>
              <a:buFont typeface="Arial" pitchFamily="34" charset="0"/>
              <a:buChar char="–"/>
              <a:defRPr/>
            </a:pPr>
            <a:r>
              <a:rPr lang="en-US" sz="2200" dirty="0" smtClean="0">
                <a:solidFill>
                  <a:srgbClr val="4D4D4D"/>
                </a:solidFill>
                <a:ea typeface="ＭＳ Ｐゴシック" pitchFamily="-80" charset="-128"/>
                <a:cs typeface="Arial" pitchFamily="34" charset="0"/>
                <a:sym typeface="Arial" pitchFamily="34" charset="0"/>
              </a:rPr>
              <a:t>PROV Notation(*) (</a:t>
            </a:r>
            <a:r>
              <a:rPr lang="en-US" sz="2200" dirty="0" smtClean="0">
                <a:solidFill>
                  <a:srgbClr val="4D4D4D"/>
                </a:solidFill>
                <a:ea typeface="ＭＳ Ｐゴシック" pitchFamily="-80" charset="-128"/>
                <a:cs typeface="Arial" pitchFamily="34" charset="0"/>
                <a:sym typeface="Arial" pitchFamily="34" charset="0"/>
                <a:hlinkClick r:id="rId11"/>
              </a:rPr>
              <a:t>http://www.w3.org/TR/prov-n/</a:t>
            </a:r>
            <a:r>
              <a:rPr lang="en-US" sz="2200" dirty="0" smtClean="0">
                <a:solidFill>
                  <a:srgbClr val="4D4D4D"/>
                </a:solidFill>
                <a:ea typeface="ＭＳ Ｐゴシック" pitchFamily="-80" charset="-128"/>
                <a:cs typeface="Arial" pitchFamily="34" charset="0"/>
                <a:sym typeface="Arial" pitchFamily="34" charset="0"/>
              </a:rPr>
              <a:t>)</a:t>
            </a:r>
            <a:endPar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Ontology(*)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2"/>
              </a:rPr>
              <a:t>http://www.w3.org/TR/prov-o/</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XML Serialization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3"/>
              </a:rPr>
              <a:t>http://www.w3.org/TR/prov-xml/</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Access and Query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4"/>
              </a:rPr>
              <a:t>http://www.w3.org/TR/prov-aq/</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endParaRPr kumimoji="0" lang="en-US" sz="26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DC Mapping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5"/>
              </a:rPr>
              <a:t>http://www.w3.org/TR/prov-dc/</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Links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6"/>
              </a:rPr>
              <a:t>http://www.w3.org/TR/prov-links/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Dictionary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7"/>
              </a:rPr>
              <a:t>http://www.w3.org/TR/prov-dictionary/</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Implementations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8"/>
              </a:rPr>
              <a:t>http://www.w3.org/TR/prov-implementations/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b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br>
            <a:endPar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Rec</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-track documents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73100"/>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About me</a:t>
            </a:r>
            <a:endParaRPr lang="en-US" sz="2000" b="1" dirty="0">
              <a:solidFill>
                <a:srgbClr val="FFFFFF"/>
              </a:solidFill>
              <a:cs typeface="Arial" pitchFamily="34" charset="0"/>
              <a:sym typeface="Arial" pitchFamily="34" charset="0"/>
            </a:endParaRPr>
          </a:p>
        </p:txBody>
      </p:sp>
      <p:sp>
        <p:nvSpPr>
          <p:cNvPr id="19467" name="Rectangle 10"/>
          <p:cNvSpPr>
            <a:spLocks/>
          </p:cNvSpPr>
          <p:nvPr/>
        </p:nvSpPr>
        <p:spPr bwMode="auto">
          <a:xfrm>
            <a:off x="323528" y="836712"/>
            <a:ext cx="8405086" cy="5148263"/>
          </a:xfrm>
          <a:prstGeom prst="rect">
            <a:avLst/>
          </a:prstGeom>
          <a:noFill/>
          <a:ln w="12700">
            <a:noFill/>
            <a:miter lim="800000"/>
            <a:headEnd/>
            <a:tailEnd/>
          </a:ln>
        </p:spPr>
        <p:txBody>
          <a:bodyPr lIns="0" tIns="0" rIns="40680" bIns="0"/>
          <a:lstStyle/>
          <a:p>
            <a:pPr defTabSz="914400" eaLnBrk="1" hangingPunct="1">
              <a:lnSpc>
                <a:spcPct val="80000"/>
              </a:lnSpc>
              <a:spcBef>
                <a:spcPts val="500"/>
              </a:spcBef>
              <a:buClrTx/>
              <a:buSzTx/>
              <a:buFontTx/>
              <a:buNone/>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a:solidFill>
                <a:srgbClr val="4D4D4D"/>
              </a:solidFill>
              <a:cs typeface="Arial" pitchFamily="34" charset="0"/>
              <a:sym typeface="Arial" pitchFamily="34" charset="0"/>
            </a:endParaRPr>
          </a:p>
        </p:txBody>
      </p:sp>
      <p:sp>
        <p:nvSpPr>
          <p:cNvPr id="12" name="Rectangle 10"/>
          <p:cNvSpPr>
            <a:spLocks/>
          </p:cNvSpPr>
          <p:nvPr/>
        </p:nvSpPr>
        <p:spPr bwMode="auto">
          <a:xfrm>
            <a:off x="2656250" y="1383748"/>
            <a:ext cx="6444208" cy="4824536"/>
          </a:xfrm>
          <a:prstGeom prst="rect">
            <a:avLst/>
          </a:prstGeom>
          <a:noFill/>
          <a:ln w="12700">
            <a:noFill/>
            <a:miter lim="800000"/>
            <a:headEnd/>
            <a:tailEnd/>
          </a:ln>
        </p:spPr>
        <p:txBody>
          <a:bodyPr lIns="0" tIns="0" rIns="40680" bIns="0"/>
          <a:lstStyle/>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b="1" dirty="0" smtClean="0">
                <a:ea typeface="ＭＳ Ｐゴシック" pitchFamily="-80" charset="-128"/>
                <a:sym typeface="Arial" pitchFamily="34" charset="0"/>
              </a:rPr>
              <a:t>Daniel </a:t>
            </a:r>
            <a:r>
              <a:rPr lang="en-US" sz="2400" b="1" dirty="0" err="1" smtClean="0">
                <a:ea typeface="ＭＳ Ｐゴシック" pitchFamily="-80" charset="-128"/>
                <a:sym typeface="Arial" pitchFamily="34" charset="0"/>
              </a:rPr>
              <a:t>Garijo</a:t>
            </a:r>
            <a:r>
              <a:rPr lang="en-US" sz="2400" b="1" dirty="0" smtClean="0">
                <a:ea typeface="ＭＳ Ｐゴシック" pitchFamily="-80" charset="-128"/>
                <a:sym typeface="Arial" pitchFamily="34" charset="0"/>
              </a:rPr>
              <a:t/>
            </a:r>
            <a:br>
              <a:rPr lang="en-US" sz="2400" b="1" dirty="0" smtClean="0">
                <a:ea typeface="ＭＳ Ｐゴシック" pitchFamily="-80" charset="-128"/>
                <a:sym typeface="Arial" pitchFamily="34" charset="0"/>
              </a:rPr>
            </a:br>
            <a:r>
              <a:rPr lang="en-US" sz="2400" dirty="0" smtClean="0">
                <a:ea typeface="ＭＳ Ｐゴシック" pitchFamily="-80" charset="-128"/>
                <a:sym typeface="Arial" pitchFamily="34" charset="0"/>
              </a:rPr>
              <a:t>PhD student at the </a:t>
            </a:r>
            <a:br>
              <a:rPr lang="en-US" sz="2400" dirty="0" smtClean="0">
                <a:ea typeface="ＭＳ Ｐゴシック" pitchFamily="-80" charset="-128"/>
                <a:sym typeface="Arial" pitchFamily="34" charset="0"/>
              </a:rPr>
            </a:br>
            <a:r>
              <a:rPr lang="en-US" sz="2400" dirty="0" smtClean="0">
                <a:ea typeface="ＭＳ Ｐゴシック" pitchFamily="-80" charset="-128"/>
                <a:sym typeface="Arial" pitchFamily="34" charset="0"/>
              </a:rPr>
              <a:t>Ontology Engineering Group</a:t>
            </a:r>
            <a:br>
              <a:rPr lang="en-US" sz="2400" dirty="0" smtClean="0">
                <a:ea typeface="ＭＳ Ｐゴシック" pitchFamily="-80" charset="-128"/>
                <a:sym typeface="Arial" pitchFamily="34" charset="0"/>
              </a:rPr>
            </a:br>
            <a:r>
              <a:rPr lang="en-US" sz="2400" dirty="0" smtClean="0">
                <a:ea typeface="ＭＳ Ｐゴシック" pitchFamily="-80" charset="-128"/>
                <a:sym typeface="Arial" pitchFamily="34" charset="0"/>
              </a:rPr>
              <a:t>Universidad </a:t>
            </a:r>
            <a:r>
              <a:rPr lang="en-US" sz="2400" dirty="0" err="1" smtClean="0">
                <a:ea typeface="ＭＳ Ｐゴシック" pitchFamily="-80" charset="-128"/>
                <a:sym typeface="Arial" pitchFamily="34" charset="0"/>
              </a:rPr>
              <a:t>Politécnica</a:t>
            </a:r>
            <a:r>
              <a:rPr lang="en-US" sz="2400" dirty="0" smtClean="0">
                <a:ea typeface="ＭＳ Ｐゴシック" pitchFamily="-80" charset="-128"/>
                <a:sym typeface="Arial" pitchFamily="34" charset="0"/>
              </a:rPr>
              <a:t> de Madrid</a:t>
            </a: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000" dirty="0" smtClean="0">
                <a:ea typeface="ＭＳ Ｐゴシック" pitchFamily="-80" charset="-128"/>
                <a:sym typeface="Arial" pitchFamily="34" charset="0"/>
              </a:rPr>
              <a:t>(</a:t>
            </a:r>
            <a:r>
              <a:rPr lang="es-ES" sz="2000" dirty="0" smtClean="0"/>
              <a:t>http://delicias.dia.fi.upm.es/members/dgarijo/</a:t>
            </a:r>
            <a:r>
              <a:rPr lang="en-US" sz="2000" dirty="0" smtClean="0">
                <a:ea typeface="ＭＳ Ｐゴシック" pitchFamily="-80" charset="-128"/>
                <a:sym typeface="Arial" pitchFamily="34" charset="0"/>
              </a:rPr>
              <a:t>)</a:t>
            </a: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ea typeface="ＭＳ Ｐゴシック" pitchFamily="-80" charset="-128"/>
              <a:sym typeface="Arial" pitchFamily="34" charset="0"/>
            </a:endParaRP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ea typeface="ＭＳ Ｐゴシック" pitchFamily="-80" charset="-128"/>
                <a:sym typeface="Arial" pitchFamily="34" charset="0"/>
              </a:rPr>
              <a:t/>
            </a:r>
            <a:br>
              <a:rPr lang="en-US" sz="2400" dirty="0" smtClean="0">
                <a:ea typeface="ＭＳ Ｐゴシック" pitchFamily="-80" charset="-128"/>
                <a:sym typeface="Arial" pitchFamily="34" charset="0"/>
              </a:rPr>
            </a:br>
            <a:r>
              <a:rPr lang="en-US" sz="2400" dirty="0" smtClean="0">
                <a:ea typeface="ＭＳ Ｐゴシック" pitchFamily="-80" charset="-128"/>
                <a:sym typeface="Arial" pitchFamily="34" charset="0"/>
              </a:rPr>
              <a:t>Member of:</a:t>
            </a: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ea typeface="ＭＳ Ｐゴシック" pitchFamily="-80" charset="-128"/>
                <a:sym typeface="Arial" pitchFamily="34" charset="0"/>
              </a:rPr>
              <a:t>W3C Provenance Incubator Group</a:t>
            </a: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ea typeface="ＭＳ Ｐゴシック" pitchFamily="-80" charset="-128"/>
                <a:sym typeface="Arial" pitchFamily="34" charset="0"/>
              </a:rPr>
              <a:t>W3C Provenance Working Group</a:t>
            </a: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400" dirty="0" smtClean="0">
                <a:ea typeface="ＭＳ Ｐゴシック" pitchFamily="-80" charset="-128"/>
                <a:sym typeface="Arial" pitchFamily="34" charset="0"/>
              </a:rPr>
              <a:t>DCMI Metadata Provenance Task Group</a:t>
            </a: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ea typeface="ＭＳ Ｐゴシック" pitchFamily="-80" charset="-128"/>
              <a:sym typeface="Arial" pitchFamily="34" charset="0"/>
            </a:endParaRPr>
          </a:p>
          <a:p>
            <a:pPr lvl="1">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dirty="0" smtClean="0">
                <a:ea typeface="ＭＳ Ｐゴシック" pitchFamily="-80" charset="-128"/>
                <a:sym typeface="Arial" pitchFamily="34" charset="0"/>
              </a:rPr>
              <a:t/>
            </a:r>
            <a:br>
              <a:rPr lang="en-US" dirty="0" smtClean="0">
                <a:ea typeface="ＭＳ Ｐゴシック" pitchFamily="-80" charset="-128"/>
                <a:sym typeface="Arial" pitchFamily="34" charset="0"/>
              </a:rPr>
            </a:br>
            <a:endParaRPr lang="en-US" dirty="0" smtClean="0">
              <a:ea typeface="ＭＳ Ｐゴシック" pitchFamily="-80" charset="-128"/>
              <a:sym typeface="Arial" pitchFamily="34" charset="0"/>
            </a:endParaRPr>
          </a:p>
          <a:p>
            <a:pPr lvl="1">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ea typeface="ＭＳ Ｐゴシック" pitchFamily="-80" charset="-128"/>
              <a:sym typeface="Arial" pitchFamily="34" charset="0"/>
            </a:endParaRPr>
          </a:p>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cs typeface="Arial" pitchFamily="34" charset="0"/>
              <a:sym typeface="Arial" pitchFamily="34" charset="0"/>
            </a:endParaRPr>
          </a:p>
          <a:p>
            <a:pPr>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cs typeface="Arial" pitchFamily="34" charset="0"/>
              <a:sym typeface="Arial" pitchFamily="34" charset="0"/>
            </a:endParaRPr>
          </a:p>
          <a:p>
            <a:pPr>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400" dirty="0" smtClean="0">
              <a:solidFill>
                <a:srgbClr val="4D4D4D"/>
              </a:solidFill>
              <a:cs typeface="Arial" pitchFamily="34" charset="0"/>
              <a:sym typeface="Arial" pitchFamily="34" charset="0"/>
            </a:endParaRPr>
          </a:p>
          <a:p>
            <a:pPr defTabSz="914400" eaLnBrk="1" hangingPunct="1">
              <a:lnSpc>
                <a:spcPct val="80000"/>
              </a:lnSpc>
              <a:spcBef>
                <a:spcPts val="500"/>
              </a:spcBef>
              <a:buClrTx/>
              <a:buSzTx/>
              <a:buFontTx/>
              <a:buNone/>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4D4D4D"/>
              </a:solidFill>
              <a:cs typeface="Arial" pitchFamily="34" charset="0"/>
              <a:sym typeface="Arial" pitchFamily="34" charset="0"/>
            </a:endParaRPr>
          </a:p>
          <a:p>
            <a:pPr defTabSz="914400" eaLnBrk="1" hangingPunct="1">
              <a:lnSpc>
                <a:spcPct val="80000"/>
              </a:lnSpc>
              <a:spcBef>
                <a:spcPts val="500"/>
              </a:spcBef>
              <a:buClrTx/>
              <a:buSzTx/>
              <a:buFontTx/>
              <a:buNone/>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4D4D4D"/>
              </a:solidFill>
              <a:cs typeface="Arial" pitchFamily="34" charset="0"/>
              <a:sym typeface="Arial" pitchFamily="34" charset="0"/>
            </a:endParaRPr>
          </a:p>
          <a:p>
            <a:pPr defTabSz="914400" eaLnBrk="1" hangingPunct="1">
              <a:lnSpc>
                <a:spcPct val="80000"/>
              </a:lnSpc>
              <a:spcBef>
                <a:spcPts val="500"/>
              </a:spcBef>
              <a:buClrTx/>
              <a:buSzTx/>
              <a:buFontTx/>
              <a:buNone/>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000" dirty="0" smtClean="0">
                <a:solidFill>
                  <a:srgbClr val="4D4D4D"/>
                </a:solidFill>
                <a:cs typeface="Arial" pitchFamily="34" charset="0"/>
                <a:sym typeface="Arial" pitchFamily="34" charset="0"/>
              </a:rPr>
              <a:t>	</a:t>
            </a:r>
          </a:p>
          <a:p>
            <a:pPr defTabSz="914400" eaLnBrk="1" hangingPunct="1">
              <a:lnSpc>
                <a:spcPct val="80000"/>
              </a:lnSpc>
              <a:spcBef>
                <a:spcPts val="500"/>
              </a:spcBef>
              <a:buClrTx/>
              <a:buSzTx/>
              <a:buFontTx/>
              <a:buNone/>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4D4D4D"/>
              </a:solidFill>
              <a:cs typeface="Arial" pitchFamily="34" charset="0"/>
              <a:sym typeface="Arial" pitchFamily="34" charset="0"/>
            </a:endParaRPr>
          </a:p>
          <a:p>
            <a:pPr defTabSz="914400" eaLnBrk="1" hangingPunct="1">
              <a:lnSpc>
                <a:spcPct val="80000"/>
              </a:lnSpc>
              <a:spcBef>
                <a:spcPts val="500"/>
              </a:spcBef>
              <a:buClrTx/>
              <a:buSzTx/>
              <a:buFontTx/>
              <a:buNone/>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4D4D4D"/>
              </a:solidFill>
              <a:cs typeface="Arial" pitchFamily="34" charset="0"/>
              <a:sym typeface="Arial" pitchFamily="34" charset="0"/>
            </a:endParaRPr>
          </a:p>
          <a:p>
            <a:pPr defTabSz="914400" eaLnBrk="1" hangingPunct="1">
              <a:lnSpc>
                <a:spcPct val="80000"/>
              </a:lnSpc>
              <a:spcBef>
                <a:spcPts val="500"/>
              </a:spcBef>
              <a:buClrTx/>
              <a:buSzTx/>
              <a:buFontTx/>
              <a:buNone/>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4D4D4D"/>
              </a:solidFill>
              <a:cs typeface="Arial" pitchFamily="34" charset="0"/>
              <a:sym typeface="Arial" pitchFamily="34" charset="0"/>
            </a:endParaRPr>
          </a:p>
        </p:txBody>
      </p:sp>
      <p:sp>
        <p:nvSpPr>
          <p:cNvPr id="23" name="22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6146" name="Picture 2" descr="Photo of Daniel Garijo"/>
          <p:cNvPicPr>
            <a:picLocks noChangeAspect="1" noChangeArrowheads="1"/>
          </p:cNvPicPr>
          <p:nvPr/>
        </p:nvPicPr>
        <p:blipFill>
          <a:blip r:embed="rId6" cstate="print"/>
          <a:srcRect r="9677" b="10484"/>
          <a:stretch>
            <a:fillRect/>
          </a:stretch>
        </p:blipFill>
        <p:spPr bwMode="auto">
          <a:xfrm>
            <a:off x="611560" y="1700808"/>
            <a:ext cx="2016224" cy="2664296"/>
          </a:xfrm>
          <a:prstGeom prst="rect">
            <a:avLst/>
          </a:prstGeom>
          <a:noFill/>
        </p:spPr>
      </p:pic>
      <p:sp>
        <p:nvSpPr>
          <p:cNvPr id="14" name="13 Marcador de número de diapositiva"/>
          <p:cNvSpPr>
            <a:spLocks noGrp="1"/>
          </p:cNvSpPr>
          <p:nvPr>
            <p:ph type="sldNum" sz="quarter" idx="12"/>
          </p:nvPr>
        </p:nvSpPr>
        <p:spPr/>
        <p:txBody>
          <a:bodyPr/>
          <a:lstStyle/>
          <a:p>
            <a:fld id="{132FADFE-3B8F-471C-ABF0-DBC7717ECBBC}" type="slidenum">
              <a:rPr lang="es-ES" smtClean="0"/>
              <a:pPr/>
              <a:t>2</a:t>
            </a:fld>
            <a:endParaRPr lang="es-ES" dirty="0"/>
          </a:p>
        </p:txBody>
      </p:sp>
      <p:sp>
        <p:nvSpPr>
          <p:cNvPr id="15" name="14 Rectángulo"/>
          <p:cNvSpPr/>
          <p:nvPr/>
        </p:nvSpPr>
        <p:spPr>
          <a:xfrm>
            <a:off x="92428" y="5416196"/>
            <a:ext cx="8964488" cy="1015663"/>
          </a:xfrm>
          <a:prstGeom prst="rect">
            <a:avLst/>
          </a:prstGeom>
        </p:spPr>
        <p:txBody>
          <a:bodyPr wrap="square">
            <a:spAutoFit/>
          </a:bodyPr>
          <a:lstStyle/>
          <a:p>
            <a:r>
              <a:rPr lang="es-ES" b="1" dirty="0" err="1" smtClean="0"/>
              <a:t>Download</a:t>
            </a:r>
            <a:r>
              <a:rPr lang="es-ES" b="1" dirty="0" smtClean="0"/>
              <a:t> </a:t>
            </a:r>
            <a:r>
              <a:rPr lang="es-ES" b="1" dirty="0" err="1" smtClean="0"/>
              <a:t>this</a:t>
            </a:r>
            <a:r>
              <a:rPr lang="es-ES" b="1" dirty="0" smtClean="0"/>
              <a:t> </a:t>
            </a:r>
            <a:r>
              <a:rPr lang="es-ES" b="1" dirty="0" err="1" smtClean="0"/>
              <a:t>presentation</a:t>
            </a:r>
            <a:r>
              <a:rPr lang="es-ES" b="1" dirty="0" smtClean="0"/>
              <a:t> </a:t>
            </a:r>
            <a:r>
              <a:rPr lang="es-ES" b="1" dirty="0" err="1" smtClean="0"/>
              <a:t>here</a:t>
            </a:r>
            <a:r>
              <a:rPr lang="es-ES" b="1" dirty="0" smtClean="0"/>
              <a:t>: </a:t>
            </a:r>
          </a:p>
          <a:p>
            <a:r>
              <a:rPr lang="es-ES" sz="2400" dirty="0" smtClean="0">
                <a:hlinkClick r:id="rId7"/>
              </a:rPr>
              <a:t>http://www.slideshare.net/dgarijo/provo-tutorial-dc2013-conference</a:t>
            </a:r>
            <a:endParaRPr lang="es-ES" sz="2400" dirty="0" smtClean="0"/>
          </a:p>
          <a:p>
            <a:endParaRPr lang="es-E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sp>
        <p:nvSpPr>
          <p:cNvPr id="45" name="Content Placeholder 1"/>
          <p:cNvSpPr txBox="1">
            <a:spLocks/>
          </p:cNvSpPr>
          <p:nvPr/>
        </p:nvSpPr>
        <p:spPr>
          <a:xfrm>
            <a:off x="207416" y="1196752"/>
            <a:ext cx="8820472" cy="518457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Main documents: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Overview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4"/>
              </a:rPr>
              <a:t>http://www.w3.org/TR/prov-overview/</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Primer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5"/>
              </a:rPr>
              <a:t>http://www.w3.org/TR/prov-primer/</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Data Model(*)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6"/>
              </a:rPr>
              <a:t>http://www.w3.org/TR/prov-dm/</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Constraints(*)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7"/>
              </a:rPr>
              <a:t>http://www.w3.org/TR/prov-constraints/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Semantics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8"/>
              </a:rPr>
              <a:t>http://www.w3.org/TR/prov-sem/</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lvl="1" indent="-285750">
              <a:spcBef>
                <a:spcPct val="20000"/>
              </a:spcBef>
              <a:buFont typeface="Arial" pitchFamily="34" charset="0"/>
              <a:buChar char="–"/>
              <a:defRPr/>
            </a:pPr>
            <a:r>
              <a:rPr lang="en-US" sz="2200" dirty="0" smtClean="0">
                <a:solidFill>
                  <a:srgbClr val="4D4D4D"/>
                </a:solidFill>
                <a:ea typeface="ＭＳ Ｐゴシック" pitchFamily="-80" charset="-128"/>
                <a:cs typeface="Arial" pitchFamily="34" charset="0"/>
                <a:sym typeface="Arial" pitchFamily="34" charset="0"/>
              </a:rPr>
              <a:t>PROV Notation(*) (</a:t>
            </a:r>
            <a:r>
              <a:rPr lang="en-US" sz="2200" dirty="0" smtClean="0">
                <a:solidFill>
                  <a:srgbClr val="4D4D4D"/>
                </a:solidFill>
                <a:ea typeface="ＭＳ Ｐゴシック" pitchFamily="-80" charset="-128"/>
                <a:cs typeface="Arial" pitchFamily="34" charset="0"/>
                <a:sym typeface="Arial" pitchFamily="34" charset="0"/>
                <a:hlinkClick r:id="rId9"/>
              </a:rPr>
              <a:t>http://www.w3.org/TR/prov-n/</a:t>
            </a:r>
            <a:r>
              <a:rPr lang="en-US" sz="2200" dirty="0" smtClean="0">
                <a:solidFill>
                  <a:srgbClr val="4D4D4D"/>
                </a:solidFill>
                <a:ea typeface="ＭＳ Ｐゴシック" pitchFamily="-80" charset="-128"/>
                <a:cs typeface="Arial" pitchFamily="34" charset="0"/>
                <a:sym typeface="Arial" pitchFamily="34" charset="0"/>
              </a:rPr>
              <a:t>)</a:t>
            </a:r>
            <a:endPar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Ontology(*)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0"/>
              </a:rPr>
              <a:t>http://www.w3.org/TR/prov-o/</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XML Serialization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1"/>
              </a:rPr>
              <a:t>http://www.w3.org/TR/prov-xml/</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Access and Query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2"/>
              </a:rPr>
              <a:t>http://www.w3.org/TR/prov-aq/</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endParaRPr kumimoji="0" lang="en-US" sz="26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DC Mapping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3"/>
              </a:rPr>
              <a:t>http://www.w3.org/TR/prov-dc/</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Links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4"/>
              </a:rPr>
              <a:t>http://www.w3.org/TR/prov-links/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Dictionary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5"/>
              </a:rPr>
              <a:t>http://www.w3.org/TR/prov-dictionary/</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PROV Implementations (</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hlinkClick r:id="rId16"/>
              </a:rPr>
              <a:t>http://www.w3.org/TR/prov-implementations/</a:t>
            </a:r>
            <a: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t>)</a:t>
            </a:r>
            <a:br>
              <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rPr>
            </a:br>
            <a:endParaRPr kumimoji="0" lang="en-US" sz="22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rPr>
              <a:t>Rec</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-track documents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rgbClr val="4D4D4D"/>
              </a:solidFill>
              <a:effectLst/>
              <a:uLnTx/>
              <a:uFillTx/>
              <a:latin typeface="+mn-lt"/>
              <a:ea typeface="ＭＳ Ｐゴシック" pitchFamily="-80" charset="-128"/>
              <a:cs typeface="Arial" pitchFamily="34" charset="0"/>
              <a:sym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17"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18"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 and types of users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08" name="AutoShape 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0" name="AutoShape 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2" name="AutoShape 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4" name="AutoShape 1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6" name="AutoShape 1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8" name="AutoShape 1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0" name="AutoShape 1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2" name="AutoShape 1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4" name="AutoShape 2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6" name="AutoShape 2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8" name="AutoShape 2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127125"/>
            <a:ext cx="1695450" cy="2362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2" name="31 Explosión 1"/>
          <p:cNvSpPr/>
          <p:nvPr/>
        </p:nvSpPr>
        <p:spPr>
          <a:xfrm>
            <a:off x="7308304" y="1268760"/>
            <a:ext cx="2088232" cy="936104"/>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err="1" smtClean="0"/>
              <a:t>Users</a:t>
            </a:r>
            <a:endParaRPr lang="es-ES" dirty="0" smtClean="0"/>
          </a:p>
        </p:txBody>
      </p:sp>
      <p:sp>
        <p:nvSpPr>
          <p:cNvPr id="34" name="33 Explosión 1"/>
          <p:cNvSpPr/>
          <p:nvPr/>
        </p:nvSpPr>
        <p:spPr>
          <a:xfrm>
            <a:off x="7164288" y="4005064"/>
            <a:ext cx="2304256" cy="93610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err="1" smtClean="0"/>
              <a:t>Advanced</a:t>
            </a:r>
            <a:endParaRPr lang="es-ES" dirty="0" smtClean="0"/>
          </a:p>
        </p:txBody>
      </p:sp>
      <p:cxnSp>
        <p:nvCxnSpPr>
          <p:cNvPr id="36" name="35 Conector recto de flecha"/>
          <p:cNvCxnSpPr>
            <a:endCxn id="32" idx="1"/>
          </p:cNvCxnSpPr>
          <p:nvPr/>
        </p:nvCxnSpPr>
        <p:spPr>
          <a:xfrm flipV="1">
            <a:off x="2699792" y="1642118"/>
            <a:ext cx="4608512" cy="586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p:nvPr/>
        </p:nvCxnSpPr>
        <p:spPr>
          <a:xfrm flipV="1">
            <a:off x="2411760" y="1844824"/>
            <a:ext cx="4896544" cy="14401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1403648" y="3501008"/>
            <a:ext cx="1440160" cy="208823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1" name="40 Conector recto de flecha"/>
          <p:cNvCxnSpPr>
            <a:endCxn id="33" idx="0"/>
          </p:cNvCxnSpPr>
          <p:nvPr/>
        </p:nvCxnSpPr>
        <p:spPr>
          <a:xfrm flipH="1">
            <a:off x="1549185" y="3861048"/>
            <a:ext cx="1942695" cy="165618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3" name="42 Conector recto de flecha"/>
          <p:cNvCxnSpPr>
            <a:endCxn id="33" idx="0"/>
          </p:cNvCxnSpPr>
          <p:nvPr/>
        </p:nvCxnSpPr>
        <p:spPr>
          <a:xfrm flipH="1">
            <a:off x="1549185" y="4437112"/>
            <a:ext cx="1438639"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6" name="45 Conector recto de flecha"/>
          <p:cNvCxnSpPr>
            <a:endCxn id="34" idx="1"/>
          </p:cNvCxnSpPr>
          <p:nvPr/>
        </p:nvCxnSpPr>
        <p:spPr>
          <a:xfrm flipV="1">
            <a:off x="6084168" y="4378422"/>
            <a:ext cx="1080120" cy="34672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48 Conector recto de flecha"/>
          <p:cNvCxnSpPr/>
          <p:nvPr/>
        </p:nvCxnSpPr>
        <p:spPr>
          <a:xfrm flipH="1">
            <a:off x="1763688" y="5085184"/>
            <a:ext cx="1008112" cy="64807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4" name="53 Conector recto de flecha"/>
          <p:cNvCxnSpPr/>
          <p:nvPr/>
        </p:nvCxnSpPr>
        <p:spPr>
          <a:xfrm>
            <a:off x="2771800" y="3284984"/>
            <a:ext cx="4536504"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7" name="56 Conector recto de flecha"/>
          <p:cNvCxnSpPr/>
          <p:nvPr/>
        </p:nvCxnSpPr>
        <p:spPr>
          <a:xfrm>
            <a:off x="2699792" y="2636912"/>
            <a:ext cx="4896544" cy="15121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0" name="59 Conector recto de flecha"/>
          <p:cNvCxnSpPr/>
          <p:nvPr/>
        </p:nvCxnSpPr>
        <p:spPr>
          <a:xfrm>
            <a:off x="3059832" y="2348880"/>
            <a:ext cx="4896544" cy="172819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65" name="64 Conector recto de flecha"/>
          <p:cNvCxnSpPr>
            <a:endCxn id="33" idx="0"/>
          </p:cNvCxnSpPr>
          <p:nvPr/>
        </p:nvCxnSpPr>
        <p:spPr>
          <a:xfrm flipH="1">
            <a:off x="1549185" y="4221088"/>
            <a:ext cx="1870687" cy="129614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63" name="62 Conector recto de flecha"/>
          <p:cNvCxnSpPr/>
          <p:nvPr/>
        </p:nvCxnSpPr>
        <p:spPr>
          <a:xfrm>
            <a:off x="2987824" y="2852936"/>
            <a:ext cx="4760912" cy="14485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1" name="90 Conector recto de flecha"/>
          <p:cNvCxnSpPr/>
          <p:nvPr/>
        </p:nvCxnSpPr>
        <p:spPr>
          <a:xfrm flipH="1">
            <a:off x="1916088" y="5373216"/>
            <a:ext cx="1575792" cy="51244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2" name="41 Marcador de número de diapositiva"/>
          <p:cNvSpPr>
            <a:spLocks noGrp="1"/>
          </p:cNvSpPr>
          <p:nvPr>
            <p:ph type="sldNum" sz="quarter" idx="12"/>
          </p:nvPr>
        </p:nvSpPr>
        <p:spPr/>
        <p:txBody>
          <a:bodyPr/>
          <a:lstStyle/>
          <a:p>
            <a:fld id="{132FADFE-3B8F-471C-ABF0-DBC7717ECBBC}" type="slidenum">
              <a:rPr lang="es-ES" smtClean="0"/>
              <a:pPr/>
              <a:t>20</a:t>
            </a:fld>
            <a:endParaRPr lang="es-ES" dirty="0"/>
          </a:p>
        </p:txBody>
      </p:sp>
      <p:sp>
        <p:nvSpPr>
          <p:cNvPr id="33" name="32 Explosión 1"/>
          <p:cNvSpPr/>
          <p:nvPr/>
        </p:nvSpPr>
        <p:spPr>
          <a:xfrm>
            <a:off x="0" y="5517232"/>
            <a:ext cx="2304256" cy="936104"/>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err="1" smtClean="0"/>
              <a:t>Developers</a:t>
            </a:r>
            <a:endParaRPr lang="es-E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 dependencies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08" name="AutoShape 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0" name="AutoShape 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2" name="AutoShape 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4" name="AutoShape 1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6" name="AutoShape 1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18" name="AutoShape 1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0" name="AutoShape 16"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2" name="AutoShape 18"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4" name="AutoShape 20"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6" name="AutoShape 22"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8328" name="AutoShape 24" descr="data:image/jpeg;base64,/9j/4AAQSkZJRgABAQAAAQABAAD/2wCEAAkGBhQQEBMTEhQUFRISFRQUFBQUFhQUFBUUFxQVFBQVFxQXHCYeGBkjGRIUHy8gIycpLCwsFR4xNTAqNSYrLCkBCQoKDgwOGg8PGikcHB8qKSwsKSkpKSkpKSkpKSkpKSksKSkpKSkpKSkpKSkpKSwpKSksKSwpKSkpLCksKSwsKf/AABEIAMYAjgMBIgACEQEDEQH/xAAcAAABBQEBAQAAAAAAAAAAAAAFAQIDBAYHAAj/xAA9EAABAwMCAwYDBQcDBQEAAAABAAIRAwQhEjEFQVEGEyJhcYGRobEyQlJywRQjM2LR4fAHJJIWU4Ki8RX/xAAZAQACAwEAAAAAAAAAAAAAAAACAwEEBQD/xAAiEQACAgICAgMBAQAAAAAAAAAAAQIRAyEEEjFBIlFhEzL/2gAMAwEAAhEDEQA/AA/aSnlZeqMrYdo24WRqjKyOI/gaGXyU3jKfQblec3KkojK0YlOXkI2rVbezCr2yN2dq47AmdwRj2HMqUcDrCxL6gaQfFImOoW14HwwUQ1rsuc5riQOU7+XVVbS0bTEiWukahuGgEbev6qzX4s0khoxJ8yXH+v0ChsNINupUzU7wgTsJgiJOY6qw7jdNjXNGqeoaAB7YlZVt6ZkTI3jedtuSJMt2uYC7S3nNQzn03JRWdRd4dfy6YBdJiBLijFe/1OYCZxBOckbxPIBAW1n05DCHN5ubiPXnHopLGrrkh/5olzh5DoiIDHEODUHND2g03naAPF5lgz7oTc2LqRGoGDsSIB81PYX+qoCC7EgEZEczJ6dEVqEPoE/bbuYEFscwpIANMKZgUla0LIJ+y4S13Ij1XmhcCPaFO0KJgVhoXHHN+0QwVkKg3W07RU8FY97clY3EfxL2Upuan0RlOe1LRGVpw8FKXkL8KtTUcGjJJha6q80QGMMjYnz5geyg7GWfd0n1nAyTDNtgMmTsEI47xYlzBloEuzuTqwB5R8ZQuW6GxiMveJuEsbvUMYPQc/cRKrDizqQc1zAdI1Oz13k/dEY67pbG2dVyNmkuk8ycgfFPfQgVG7lzSdRGS4TsOg2XdkG4tEthxxpjXpEbAF2nVvjacRkdEQ/6g1wGNGcCAD/crn3/AObUe8wMg7DaJ2HnhTWF65hg4ydRdktOx8PlCJkJHTbWuTLoggRE/MgbBWLdrsBrxA3DQA3PkFmOEXwAw6cctz6krTcNvGSCaYJ680SkQ4sKUaD6jiGwGsaS4mZO/wAeeyV/aE0HCk1j3aftOnIiJGN0y+7SMDfDRIbgl7i6DEH7HT+iyF92q119bRBB5HdvkeXuitEODXk69aObcUAWgaTuIyJ5x6oLcWppvc07g/LqrHYniwqtA2JAMGAevJX+0VOXMdzgj16IrEvQIYFM0JjQpmNXHHPe0exWMdutl2jOCsc7dYvF/wAl7IQVAkobp9RJbjM8gtSBTkjo1s7TY0yRgMJg4JwTn4LC6HXt5pGWuEk9AImfl8FtuIkusm/kaAPINQ7/AE+4RpFWq7cu0j0G/wA0ubouceHZpGhteDBjGMAgc/SMSg/GeGBzonkfXGRn1WxpNQi/spMxPLy3mVVUmaTxIwzOHBxyDPPp7qy/gIeZjO3LbqtAzheZVujw4AynKQCwIE8L7HwRBxhbjg3Z0NG/yVe0bEAdVq+G08J2NWJz1jWgTxfgzTTcCBkdOa47Xt/2a+DHZDjHiAgSdl9A3lPU0z0XH+2nDQb+h0eQCfPkiapiIz/pB35Nx2Y4IxoD2gjfHXG08uqK3zv3ZZ9oNyHTkbb+kpvCaZbRacameF3tsZ6xlTXDBV16cO3PqMEH2ATSi/IHaFM0KNqmaFIJzTtE7BWRcVq+0hwsm5Y/FXxL2TyRVEtvkxyKSoE+zZmNgSJPktGJUkdJ4tQ/2zKY37qD5HGVZ7MW4bQAjEk/FNrkGk52zRSIHpEyrXZt+q1Y78Un5pOVF/if6CMwqdd2Ve0qpcsEpdaNNOyuHZUgYq9R2cKxRcuSGUXrJ+VorK4wFn7OnKLUsKxB0ijyUpBV9WRHVYPtjaj9poHo4R/yE/KVs6blle2LfHScdg+J6SQP1Rt2UYqrDv7V3bQ77lR5Y4eW7Xjy3x0Vik0NOob4kj7wiAY+HwQs3wfSqARLXTk/gfgfJEeFPbUY0tO2rSDsMGW+ycVXooDdStCjAgn1KmauAOVdpSsvU3Wj7S1MrNvOVk8VfEuZfIgCdTEFNBSgq6hDNlc8X1WAIie77s+sRt6LQ9knhnD6BO2gLn1Gp/tqzfyuH0PyXReB0gLC3B5Mb6c0GUucW9i1O0AHL5qqOMMqEgcjlCuMd87WWNaxrWkgvBl8fhashacWuA+XNGSBhpByY2QqGrLKyuMqOid4PZOFy0c4ScGt++pNc4QZghRdo+Gmi3wCT5qEWXkZLR7TsaYEkDnI3Rmw7UtdGPbmuXh9ZznQ4U4GPAPEZyASjfZyrekajTZUA3bGh0TyI5wmJOrTK05dpdWdetqzajQWnfkgnbKw127o5CU3hF9Olwa5pOHMdgg88I5fUg6kR1BRp9kVHF45/hzXgt6XMdJJ1EE7bwW+8GD7rX9k3ljHMdykgHzByOo3XP2u7ms5nIkkeR6+mFr+zAOkueTLeWeYxjmITIy9CcmN7YYdkk+akaExoUrQmlU4rx2tLygrirl/Vlx9VSKz8Maii3N7HBeJSNT4TxTH06mC3kV1ns8AbOhO2gfELkoaus9mTFnQ/IP1QZVot8N/Kh/E7nU0gsmNsLOM4E6s8Od4GCD/ADOgzC0d7X0qtYXut5AGwknkkI1OlF7hVPTAG0yr9/w9tUQcqgx4FRree+NslHn08HTBnfOyfCOhGVqLRg6vZ11N00zLZ2wSM9OaL8KuX0zH6AKnW4qe8c0xIMSMYlGLKHQUCXosOK62w1bODyNQyibmeGEMpUcAhEbYy1WYqkZGb7RhuNdl3d6H4DXPcfOIGPqjVu3Lz17sf8WCY+KvX1p3ziDJ7sAtaDEncyoCyIB3EkxyJ5fRdGO7OyZF/P8ARzQpgFE0KdgTiifPdZyhT6iYqqVIc2OapAmNUjUSBY9oXROxl4X2had6by0flIBH6rnjVrOw93pfUpn77dQ9W/2JUSVodx59Zhfi1UucGN3KsMsi2m4U3FryPtQD8iqvFHGk/U0ajUwPIqS0vXaf3jHMdnGCIHMH9EqkavdsoPuH03sLi5xb94QJ9UZ4c+s86+/cAd2Q0g9IxKC3F/SLjqLhHIj4Kxw7jTdWhlOq4/yjHxTEyesn5CPEeHDTPPcnn5le4Je6Todvy6eyk4lUrGme7pEuOwc4ADzJQWxrPfUYx7ND2/5hQ9Mju/B0G3q48kWtB4Vnrep4W+qP2rsJkSjyI6KN1eRUOIIBHvyPwVVpU3E2/vndIb9OahYE5FCUrJWKekoWqxQ3UgHzq5Rp7kwKshzHtUgTGp7URBKxXeH3JpVGvbu0g+vUe4kKiwqzSYTsCfQE/RFQPajf3bxWpse3bDh9UQDvAPiPWFnOy9Utb3dTw63E0muBBOPFAPJaPT4SOX+bJUlRp4cloz9/xJwcRH0U3C78l2xHyCt3VuzopLCmyeSiy4nL7DVCrLf6IDc2pF1qHRaGixsYVa5aJ811CpSJ7R2otHRH6LogfFA+HtDRq5ojbVslxOBkk7R1TY6K+VdkDrRzqnGb2kf4YtbV3o8uqQfg1XXMIJB3BhWuz1pNS4uXCDcOaGSM9zTbpZ8Tqd7qfittDtQ54PqnGU/JSarNsM+39FXaFZtt/b+i4k+cXJqc5EOBcCqXlUU6Y/M4iWsHmkRi34Dk6K1lZPrPDKbHPe4wGtE+/kPNdF4J/pmxgDrpxc7B7pphg8i7clabgXAKNkzRSHiiH1D9px/QeSvVuSv4+OluQiWS/BTocMtqY0soUmj8oJ+JVzW1owGtA6NaMc+Sp3roqNHoouP37aFF0ua0lpDdRAlxwAJT+i+gEzl/bLj7n3L60maTgWeQYZ+eVuRX1NDhs5rXfESuWce2eDOxC3XZC+76woOkFwZoPq3Czs5qYvwmurnKho32kypLunuqR9EtRQ3+klo0FpxXw+akZcFx+qB0q8Kb9vAG8Rv1XMmNt7ND+2ADfAVvgTDfEnItWEAnbvnjJaD+AHc89lk+C8Pq8TraGkstmfxagkSP+20/iPyBXSbqu22ptpUgG6QGtA2ACZjxOTK/K5KhHpEMNam1qYcIOyjt3nQ3VvGVTF93lR2nZnzKYoNtmc5pIbccOLcty35qOiiDbnbfKc62aTO3ooaomM7PmnhnDX3NZlGkJc//ANRzJ8guydnuFUrSmWUstp5c/m9/Mz0VDhPZ2nw2hLYdXqgBzzuBvDegyi1Rnd0WtG5yVZwYeu35InkvSLVpnJ55Tt3eifRZpYkoN5qyKB9y2bgLN/6sWeu1pVBnuqzHH8oIn6LSH+JKk7Q2gqWrmOyHCPP1U+0ccW7W2xaap5EEj0if1VzsDf6aXde49wr11ZCpSdTdmpQOgg/eZ9x3uPohHC7I0KsctweoKz+Zj6u/RqcSfbRtLpxjAQupUV6jUkQU+nwwuOAqsW29FtxrbBL6hGZ2Rfs/2Mq3zg+rqpW877PeOjQdh/MrXZCpbVrytSLe9FBgcak/u2vLo0AfeON1vK3Eg1siIjACtQ48m9mfn5dfGArBSsqApUmhjWjwtH1PU+aE0H66mp2yq3NyajjJ/wA6JtWpp3Omm3JP3j/KPJakMCxx/TKcm3sMcb4udIZS+/4AepOMeQ5qelbijTaxuHBoBd1xmQgnCJqP79whoEUh06ujzRG5up9Ur+VfFE2XWXbQILgY3zB+ClpXreT4HT/6gtKmJVgEKHhQaB1/W7yuB91mFfrU9T2j0QrhbdVSTzKP0G+InpsmS+JyHXOBCR3hYmfacluXThL+iSrbUpOoqe+bqZHkvMZATqgkIvZxz7iVrF447B1Bus+YqFoPpt8VV4pw/SA6Msz/AOPl81tBwhtR7nv3DHsHLwvj9WhBb22c2lpLZc0gRIGppwSCTE80WWCyxcQ8WR45KQPsGBwEZlJ2q4j+z0DTp/xKvhkmJc7who9yEnCdNmHGs9pILtFNh1uIkhuo7NQa4quuL2jUqDw97S0s5Na149lW4fG6Jymi1zeT3qMHr2bfsx2fZYW4YPtO8dV3NzzvPkNh6KS8vwN9tgrXErun3Q8JFWYO+R0HWUPoWuddT7Q2b+H+60Me9szGjzQY1Pw7kPwjl6lLb2xruDcimDJ8yp2WxfvsilpTDBgbKZv6OQ+q4M8IHKFCcr0klKRhAtBIQFKHpsJZhQwiDglKGajz290Zb4WjzVSxt4a1vQCfVWqxkwkydslHqAgFx57KJmSpbgwITaYgIUSeOSmPcntwCfgq+uSiRxHd3AYyYydh+pQRtFtYvNaJwAJiGxOpsHrPwRG9cXuPQYCZTstid+Sc4XD6YF7M1T4NAc6NUai2cT+EEfBWafACQJ3lrp9CDHpIWgp0Zqkn7LYa0ecS53rmPZWXNhF21QNA9trB1OOp309ApqNtqycBWqVtOSnvcNgocvQVERbyGyeR4YT6dNeIQ2dQwNhRjJTnlI86R6ojkJKZpkpSYbPVS0qePmoOCNMQPQJtsNyvLyrBkZMuKkdskXkTOIrh0NVMPiT5FIvI4kMipCSPNXneEE/hEpF5MyMBCW1GB5nJ9Tn9U9tPUYPqvLyW2EJWqcgvMakXlPo4V7uS9USLylHEbVXrukry8jIJCPEB0CrcV4gaTRpwSd/IDb5ry8uStkM//9k="/>
          <p:cNvSpPr>
            <a:spLocks noChangeAspect="1" noChangeArrowheads="1"/>
          </p:cNvSpPr>
          <p:nvPr/>
        </p:nvSpPr>
        <p:spPr bwMode="auto">
          <a:xfrm>
            <a:off x="155575" y="-1127125"/>
            <a:ext cx="1695450" cy="23622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0178" name="Picture 2" descr="The Organization of PROV"/>
          <p:cNvPicPr>
            <a:picLocks noChangeAspect="1" noChangeArrowheads="1"/>
          </p:cNvPicPr>
          <p:nvPr/>
        </p:nvPicPr>
        <p:blipFill>
          <a:blip r:embed="rId5" cstate="print"/>
          <a:srcRect/>
          <a:stretch>
            <a:fillRect/>
          </a:stretch>
        </p:blipFill>
        <p:spPr bwMode="auto">
          <a:xfrm>
            <a:off x="467544" y="1556792"/>
            <a:ext cx="7847847" cy="3528392"/>
          </a:xfrm>
          <a:prstGeom prst="rect">
            <a:avLst/>
          </a:prstGeom>
          <a:noFill/>
        </p:spPr>
      </p:pic>
      <p:sp>
        <p:nvSpPr>
          <p:cNvPr id="25" name="24 Marcador de número de diapositiva"/>
          <p:cNvSpPr>
            <a:spLocks noGrp="1"/>
          </p:cNvSpPr>
          <p:nvPr>
            <p:ph type="sldNum" sz="quarter" idx="12"/>
          </p:nvPr>
        </p:nvSpPr>
        <p:spPr/>
        <p:txBody>
          <a:bodyPr/>
          <a:lstStyle/>
          <a:p>
            <a:fld id="{132FADFE-3B8F-471C-ABF0-DBC7717ECBBC}" type="slidenum">
              <a:rPr lang="es-ES" smtClean="0"/>
              <a:pPr/>
              <a:t>21</a:t>
            </a:fld>
            <a:endParaRPr lang="es-E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Working Group Status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196752"/>
            <a:ext cx="8820472" cy="4536504"/>
          </a:xfrm>
        </p:spPr>
        <p:txBody>
          <a:bodyPr>
            <a:normAutofit/>
          </a:bodyPr>
          <a:lstStyle/>
          <a:p>
            <a:r>
              <a:rPr lang="en-US" sz="2600" dirty="0" smtClean="0">
                <a:solidFill>
                  <a:srgbClr val="4D4D4D"/>
                </a:solidFill>
                <a:ea typeface="ＭＳ Ｐゴシック" pitchFamily="-80" charset="-128"/>
                <a:cs typeface="Arial" pitchFamily="34" charset="0"/>
                <a:sym typeface="Arial" pitchFamily="34" charset="0"/>
              </a:rPr>
              <a:t>The </a:t>
            </a:r>
            <a:r>
              <a:rPr lang="en-US" sz="2600" dirty="0" err="1" smtClean="0">
                <a:solidFill>
                  <a:srgbClr val="4D4D4D"/>
                </a:solidFill>
                <a:ea typeface="ＭＳ Ｐゴシック" pitchFamily="-80" charset="-128"/>
                <a:cs typeface="Arial" pitchFamily="34" charset="0"/>
                <a:sym typeface="Arial" pitchFamily="34" charset="0"/>
              </a:rPr>
              <a:t>Rec</a:t>
            </a:r>
            <a:r>
              <a:rPr lang="en-US" sz="2600" dirty="0" smtClean="0">
                <a:solidFill>
                  <a:srgbClr val="4D4D4D"/>
                </a:solidFill>
                <a:ea typeface="ＭＳ Ｐゴシック" pitchFamily="-80" charset="-128"/>
                <a:cs typeface="Arial" pitchFamily="34" charset="0"/>
                <a:sym typeface="Arial" pitchFamily="34" charset="0"/>
              </a:rPr>
              <a:t> Track documents have been released as  CR (candidate recommendations)</a:t>
            </a:r>
          </a:p>
          <a:p>
            <a:endParaRPr lang="en-US" sz="2600" dirty="0" smtClean="0">
              <a:solidFill>
                <a:srgbClr val="4D4D4D"/>
              </a:solidFill>
              <a:ea typeface="ＭＳ Ｐゴシック" pitchFamily="-80" charset="-128"/>
              <a:cs typeface="Arial" pitchFamily="34" charset="0"/>
              <a:sym typeface="Arial" pitchFamily="34" charset="0"/>
            </a:endParaRPr>
          </a:p>
          <a:p>
            <a:r>
              <a:rPr lang="en-US" sz="2600" dirty="0" smtClean="0">
                <a:solidFill>
                  <a:srgbClr val="4D4D4D"/>
                </a:solidFill>
                <a:ea typeface="ＭＳ Ｐゴシック" pitchFamily="-80" charset="-128"/>
                <a:cs typeface="Arial" pitchFamily="34" charset="0"/>
                <a:sym typeface="Arial" pitchFamily="34" charset="0"/>
              </a:rPr>
              <a:t>Group has finished:</a:t>
            </a:r>
          </a:p>
          <a:p>
            <a:pPr lvl="1"/>
            <a:r>
              <a:rPr lang="en-US" sz="2200" dirty="0" smtClean="0">
                <a:solidFill>
                  <a:srgbClr val="4D4D4D"/>
                </a:solidFill>
                <a:ea typeface="ＭＳ Ｐゴシック" pitchFamily="-80" charset="-128"/>
                <a:cs typeface="Arial" pitchFamily="34" charset="0"/>
                <a:sym typeface="Arial" pitchFamily="34" charset="0"/>
              </a:rPr>
              <a:t>Official Wiki (frozen): </a:t>
            </a:r>
            <a:r>
              <a:rPr lang="en-US" sz="2200" dirty="0" smtClean="0">
                <a:solidFill>
                  <a:srgbClr val="4D4D4D"/>
                </a:solidFill>
                <a:ea typeface="ＭＳ Ｐゴシック" pitchFamily="-80" charset="-128"/>
                <a:cs typeface="Arial" pitchFamily="34" charset="0"/>
                <a:sym typeface="Arial" pitchFamily="34" charset="0"/>
                <a:hlinkClick r:id="rId6"/>
              </a:rPr>
              <a:t>http://www.w3.org/2011/prov/wiki/Main_Page</a:t>
            </a:r>
            <a:r>
              <a:rPr lang="en-US" sz="2200" dirty="0" smtClean="0">
                <a:solidFill>
                  <a:srgbClr val="4D4D4D"/>
                </a:solidFill>
                <a:ea typeface="ＭＳ Ｐゴシック" pitchFamily="-80" charset="-128"/>
                <a:cs typeface="Arial" pitchFamily="34" charset="0"/>
                <a:sym typeface="Arial" pitchFamily="34" charset="0"/>
              </a:rPr>
              <a:t/>
            </a:r>
            <a:br>
              <a:rPr lang="en-US" sz="2200" dirty="0" smtClean="0">
                <a:solidFill>
                  <a:srgbClr val="4D4D4D"/>
                </a:solidFill>
                <a:ea typeface="ＭＳ Ｐゴシック" pitchFamily="-80" charset="-128"/>
                <a:cs typeface="Arial" pitchFamily="34" charset="0"/>
                <a:sym typeface="Arial" pitchFamily="34" charset="0"/>
              </a:rPr>
            </a:br>
            <a:endParaRPr lang="en-US" sz="2200" dirty="0" smtClean="0">
              <a:solidFill>
                <a:srgbClr val="4D4D4D"/>
              </a:solidFill>
              <a:ea typeface="ＭＳ Ｐゴシック" pitchFamily="-80" charset="-128"/>
              <a:cs typeface="Arial" pitchFamily="34" charset="0"/>
              <a:sym typeface="Arial" pitchFamily="34" charset="0"/>
            </a:endParaRPr>
          </a:p>
          <a:p>
            <a:pPr lvl="1"/>
            <a:r>
              <a:rPr lang="en-US" sz="2200" dirty="0" smtClean="0">
                <a:solidFill>
                  <a:srgbClr val="4D4D4D"/>
                </a:solidFill>
                <a:ea typeface="ＭＳ Ｐゴシック" pitchFamily="-80" charset="-128"/>
                <a:cs typeface="Arial" pitchFamily="34" charset="0"/>
                <a:sym typeface="Arial" pitchFamily="34" charset="0"/>
              </a:rPr>
              <a:t>Active Semantic Wiki: </a:t>
            </a:r>
            <a:r>
              <a:rPr lang="en-US" sz="2200" dirty="0" smtClean="0">
                <a:solidFill>
                  <a:srgbClr val="4D4D4D"/>
                </a:solidFill>
                <a:ea typeface="ＭＳ Ｐゴシック" pitchFamily="-80" charset="-128"/>
                <a:cs typeface="Arial" pitchFamily="34" charset="0"/>
                <a:sym typeface="Arial" pitchFamily="34" charset="0"/>
                <a:hlinkClick r:id="rId7"/>
              </a:rPr>
              <a:t>http://www.w3.org/2001/sw/wiki/PROV</a:t>
            </a:r>
            <a:r>
              <a:rPr lang="en-US" sz="2200" dirty="0" smtClean="0">
                <a:solidFill>
                  <a:srgbClr val="4D4D4D"/>
                </a:solidFill>
                <a:ea typeface="ＭＳ Ｐゴシック" pitchFamily="-80" charset="-128"/>
                <a:cs typeface="Arial" pitchFamily="34" charset="0"/>
                <a:sym typeface="Arial" pitchFamily="34" charset="0"/>
              </a:rPr>
              <a:t/>
            </a:r>
            <a:br>
              <a:rPr lang="en-US" sz="2200" dirty="0" smtClean="0">
                <a:solidFill>
                  <a:srgbClr val="4D4D4D"/>
                </a:solidFill>
                <a:ea typeface="ＭＳ Ｐゴシック" pitchFamily="-80" charset="-128"/>
                <a:cs typeface="Arial" pitchFamily="34" charset="0"/>
                <a:sym typeface="Arial" pitchFamily="34" charset="0"/>
              </a:rPr>
            </a:br>
            <a:endParaRPr lang="en-US" sz="2200" dirty="0" smtClean="0">
              <a:solidFill>
                <a:srgbClr val="4D4D4D"/>
              </a:solidFill>
              <a:ea typeface="ＭＳ Ｐゴシック" pitchFamily="-80" charset="-128"/>
              <a:cs typeface="Arial" pitchFamily="34" charset="0"/>
              <a:sym typeface="Arial" pitchFamily="34" charset="0"/>
            </a:endParaRPr>
          </a:p>
          <a:p>
            <a:pPr lvl="1"/>
            <a:r>
              <a:rPr lang="en-US" sz="2200" dirty="0" smtClean="0">
                <a:solidFill>
                  <a:srgbClr val="4D4D4D"/>
                </a:solidFill>
                <a:ea typeface="ＭＳ Ｐゴシック" pitchFamily="-80" charset="-128"/>
                <a:cs typeface="Arial" pitchFamily="34" charset="0"/>
                <a:sym typeface="Arial" pitchFamily="34" charset="0"/>
              </a:rPr>
              <a:t>FAQ: </a:t>
            </a:r>
            <a:r>
              <a:rPr lang="en-US" sz="2200" dirty="0" smtClean="0">
                <a:solidFill>
                  <a:srgbClr val="4D4D4D"/>
                </a:solidFill>
                <a:ea typeface="ＭＳ Ｐゴシック" pitchFamily="-80" charset="-128"/>
                <a:cs typeface="Arial" pitchFamily="34" charset="0"/>
                <a:sym typeface="Arial" pitchFamily="34" charset="0"/>
                <a:hlinkClick r:id="rId8"/>
              </a:rPr>
              <a:t>http://www.w3.org/2001/sw/wiki/PROV-FAQ</a:t>
            </a:r>
            <a:endParaRPr lang="en-US" sz="2200" dirty="0" smtClean="0">
              <a:solidFill>
                <a:srgbClr val="4D4D4D"/>
              </a:solidFill>
              <a:ea typeface="ＭＳ Ｐゴシック" pitchFamily="-80" charset="-128"/>
              <a:cs typeface="Arial" pitchFamily="34" charset="0"/>
              <a:sym typeface="Arial" pitchFamily="34" charset="0"/>
            </a:endParaRPr>
          </a:p>
          <a:p>
            <a:pPr lvl="1">
              <a:buNone/>
            </a:pPr>
            <a:endParaRPr lang="en-US" sz="2200" dirty="0" smtClean="0">
              <a:solidFill>
                <a:srgbClr val="4D4D4D"/>
              </a:solidFill>
              <a:ea typeface="ＭＳ Ｐゴシック" pitchFamily="-80" charset="-128"/>
              <a:cs typeface="Arial" pitchFamily="34" charset="0"/>
              <a:sym typeface="Arial" pitchFamily="34" charset="0"/>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22</a:t>
            </a:fld>
            <a:endParaRPr lang="es-E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Introduction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1288943"/>
          </a:xfrm>
          <a:prstGeom prst="rect">
            <a:avLst/>
          </a:prstGeom>
        </p:spPr>
        <p:txBody>
          <a:bodyPr wrap="square">
            <a:spAutoFit/>
          </a:bodyPr>
          <a:lstStyle/>
          <a:p>
            <a:pPr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sym typeface="Arial" pitchFamily="34" charset="0"/>
              </a:rPr>
              <a:t>From Dublin Core to PROV-O</a:t>
            </a:r>
            <a:br>
              <a:rPr lang="en-US" sz="4800" dirty="0" smtClean="0">
                <a:ea typeface="ＭＳ Ｐゴシック" pitchFamily="-80" charset="-128"/>
                <a:sym typeface="Arial" pitchFamily="34" charset="0"/>
              </a:rPr>
            </a:br>
            <a:r>
              <a:rPr lang="en-US" sz="4800" dirty="0" smtClean="0">
                <a:ea typeface="ＭＳ Ｐゴシック" pitchFamily="-80" charset="-128"/>
                <a:sym typeface="Arial" pitchFamily="34" charset="0"/>
              </a:rPr>
              <a:t>An example</a:t>
            </a:r>
            <a:endParaRPr lang="en-US" sz="4800"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n-US" sz="1400" dirty="0" smtClean="0">
                <a:solidFill>
                  <a:schemeClr val="bg1"/>
                </a:solidFill>
              </a:rPr>
              <a:t>K-CAP 2013. Banff, Canada</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23</a:t>
            </a:fld>
            <a:endParaRPr lang="es-E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052736"/>
            <a:ext cx="8820472" cy="4536504"/>
          </a:xfrm>
        </p:spPr>
        <p:txBody>
          <a:bodyPr>
            <a:normAutofit/>
          </a:bodyPr>
          <a:lstStyle/>
          <a:p>
            <a:r>
              <a:rPr lang="en-US" sz="2600" dirty="0" smtClean="0">
                <a:solidFill>
                  <a:srgbClr val="4D4D4D"/>
                </a:solidFill>
                <a:ea typeface="ＭＳ Ｐゴシック" pitchFamily="-80" charset="-128"/>
                <a:cs typeface="Arial" pitchFamily="34" charset="0"/>
                <a:sym typeface="Arial" pitchFamily="34" charset="0"/>
              </a:rPr>
              <a:t>This presentation</a:t>
            </a:r>
          </a:p>
          <a:p>
            <a:pPr lvl="1"/>
            <a:r>
              <a:rPr lang="en-US" sz="1800" dirty="0" smtClean="0">
                <a:solidFill>
                  <a:srgbClr val="4D4D4D"/>
                </a:solidFill>
                <a:ea typeface="ＭＳ Ｐゴシック" pitchFamily="-80" charset="-128"/>
                <a:cs typeface="Arial" pitchFamily="34" charset="0"/>
                <a:sym typeface="Arial" pitchFamily="34" charset="0"/>
              </a:rPr>
              <a:t>Created by Daniel.</a:t>
            </a:r>
          </a:p>
          <a:p>
            <a:pPr lvl="1"/>
            <a:r>
              <a:rPr lang="en-US" sz="1800" dirty="0" smtClean="0">
                <a:solidFill>
                  <a:srgbClr val="4D4D4D"/>
                </a:solidFill>
                <a:ea typeface="ＭＳ Ｐゴシック" pitchFamily="-80" charset="-128"/>
                <a:cs typeface="Arial" pitchFamily="34" charset="0"/>
                <a:sym typeface="Arial" pitchFamily="34" charset="0"/>
              </a:rPr>
              <a:t>Kai contributed with feedback.</a:t>
            </a:r>
          </a:p>
          <a:p>
            <a:pPr lvl="1"/>
            <a:r>
              <a:rPr lang="en-US" sz="1800" dirty="0" smtClean="0">
                <a:solidFill>
                  <a:srgbClr val="4D4D4D"/>
                </a:solidFill>
                <a:ea typeface="ＭＳ Ｐゴシック" pitchFamily="-80" charset="-128"/>
                <a:cs typeface="Arial" pitchFamily="34" charset="0"/>
                <a:sym typeface="Arial" pitchFamily="34" charset="0"/>
              </a:rPr>
              <a:t>Used previous tutorials as references.</a:t>
            </a:r>
          </a:p>
          <a:p>
            <a:pPr lvl="1"/>
            <a:r>
              <a:rPr lang="en-US" sz="1800" dirty="0" smtClean="0">
                <a:solidFill>
                  <a:srgbClr val="4D4D4D"/>
                </a:solidFill>
                <a:ea typeface="ＭＳ Ｐゴシック" pitchFamily="-80" charset="-128"/>
                <a:cs typeface="Arial" pitchFamily="34" charset="0"/>
                <a:sym typeface="Arial" pitchFamily="34" charset="0"/>
              </a:rPr>
              <a:t>Refinement of previous presentation draft.</a:t>
            </a: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6" name="Picture 2"/>
          <p:cNvPicPr>
            <a:picLocks noChangeAspect="1" noChangeArrowheads="1"/>
          </p:cNvPicPr>
          <p:nvPr/>
        </p:nvPicPr>
        <p:blipFill>
          <a:blip r:embed="rId6" cstate="print"/>
          <a:srcRect l="31265" t="19313" r="16159" b="10797"/>
          <a:stretch>
            <a:fillRect/>
          </a:stretch>
        </p:blipFill>
        <p:spPr bwMode="auto">
          <a:xfrm>
            <a:off x="1619672" y="3731546"/>
            <a:ext cx="1800200" cy="1345412"/>
          </a:xfrm>
          <a:prstGeom prst="rect">
            <a:avLst/>
          </a:prstGeom>
          <a:noFill/>
          <a:ln w="38100">
            <a:solidFill>
              <a:schemeClr val="tx1"/>
            </a:solidFill>
            <a:miter lim="800000"/>
            <a:headEnd/>
            <a:tailEnd/>
          </a:ln>
        </p:spPr>
      </p:pic>
      <p:pic>
        <p:nvPicPr>
          <p:cNvPr id="1027" name="Picture 3"/>
          <p:cNvPicPr>
            <a:picLocks noChangeAspect="1" noChangeArrowheads="1"/>
          </p:cNvPicPr>
          <p:nvPr/>
        </p:nvPicPr>
        <p:blipFill>
          <a:blip r:embed="rId7" cstate="print">
            <a:lum contrast="-40000"/>
          </a:blip>
          <a:srcRect l="34586" t="18703" r="19479" b="20267"/>
          <a:stretch>
            <a:fillRect/>
          </a:stretch>
        </p:blipFill>
        <p:spPr bwMode="auto">
          <a:xfrm>
            <a:off x="3995936" y="3717032"/>
            <a:ext cx="1831558" cy="1368152"/>
          </a:xfrm>
          <a:prstGeom prst="rect">
            <a:avLst/>
          </a:prstGeom>
          <a:noFill/>
          <a:ln w="38100">
            <a:solidFill>
              <a:schemeClr val="tx1"/>
            </a:solidFill>
            <a:miter lim="800000"/>
            <a:headEnd/>
            <a:tailEnd/>
          </a:ln>
        </p:spPr>
      </p:pic>
      <p:pic>
        <p:nvPicPr>
          <p:cNvPr id="18" name="Picture 3"/>
          <p:cNvPicPr>
            <a:picLocks noChangeAspect="1" noChangeArrowheads="1"/>
          </p:cNvPicPr>
          <p:nvPr/>
        </p:nvPicPr>
        <p:blipFill>
          <a:blip r:embed="rId7" cstate="print"/>
          <a:srcRect l="34586" t="18703" r="19479" b="20267"/>
          <a:stretch>
            <a:fillRect/>
          </a:stretch>
        </p:blipFill>
        <p:spPr bwMode="auto">
          <a:xfrm>
            <a:off x="6300192" y="3717032"/>
            <a:ext cx="1831558" cy="1368152"/>
          </a:xfrm>
          <a:prstGeom prst="rect">
            <a:avLst/>
          </a:prstGeom>
          <a:noFill/>
          <a:ln w="38100">
            <a:solidFill>
              <a:schemeClr val="tx1"/>
            </a:solidFill>
            <a:miter lim="800000"/>
            <a:headEnd/>
            <a:tailEnd/>
          </a:ln>
        </p:spPr>
      </p:pic>
      <p:sp>
        <p:nvSpPr>
          <p:cNvPr id="19" name="18 CuadroTexto"/>
          <p:cNvSpPr txBox="1"/>
          <p:nvPr/>
        </p:nvSpPr>
        <p:spPr>
          <a:xfrm>
            <a:off x="4860032" y="3717032"/>
            <a:ext cx="651269" cy="369332"/>
          </a:xfrm>
          <a:prstGeom prst="rect">
            <a:avLst/>
          </a:prstGeom>
          <a:noFill/>
        </p:spPr>
        <p:txBody>
          <a:bodyPr wrap="none" rtlCol="0">
            <a:spAutoFit/>
          </a:bodyPr>
          <a:lstStyle/>
          <a:p>
            <a:r>
              <a:rPr lang="es-ES" b="1" dirty="0" err="1" smtClean="0"/>
              <a:t>draft</a:t>
            </a:r>
            <a:endParaRPr lang="es-ES" b="1" dirty="0"/>
          </a:p>
        </p:txBody>
      </p:sp>
      <p:cxnSp>
        <p:nvCxnSpPr>
          <p:cNvPr id="21" name="20 Conector recto de flecha"/>
          <p:cNvCxnSpPr>
            <a:stCxn id="1026" idx="3"/>
            <a:endCxn id="1027" idx="1"/>
          </p:cNvCxnSpPr>
          <p:nvPr/>
        </p:nvCxnSpPr>
        <p:spPr>
          <a:xfrm flipV="1">
            <a:off x="3419872" y="4401108"/>
            <a:ext cx="576064" cy="31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21 Conector recto de flecha"/>
          <p:cNvCxnSpPr>
            <a:stCxn id="1027" idx="3"/>
            <a:endCxn id="18" idx="1"/>
          </p:cNvCxnSpPr>
          <p:nvPr/>
        </p:nvCxnSpPr>
        <p:spPr>
          <a:xfrm>
            <a:off x="5827494" y="4401108"/>
            <a:ext cx="47269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8" name="Picture 4"/>
          <p:cNvPicPr>
            <a:picLocks noChangeAspect="1" noChangeArrowheads="1"/>
          </p:cNvPicPr>
          <p:nvPr/>
        </p:nvPicPr>
        <p:blipFill>
          <a:blip r:embed="rId8" cstate="print"/>
          <a:srcRect l="22882" t="17516" r="21775" b="10626"/>
          <a:stretch>
            <a:fillRect/>
          </a:stretch>
        </p:blipFill>
        <p:spPr bwMode="auto">
          <a:xfrm>
            <a:off x="1619672" y="5229200"/>
            <a:ext cx="1775540" cy="1296144"/>
          </a:xfrm>
          <a:prstGeom prst="rect">
            <a:avLst/>
          </a:prstGeom>
          <a:noFill/>
          <a:ln w="38100">
            <a:solidFill>
              <a:schemeClr val="tx1"/>
            </a:solidFill>
            <a:miter lim="800000"/>
            <a:headEnd/>
            <a:tailEnd/>
          </a:ln>
        </p:spPr>
      </p:pic>
      <p:cxnSp>
        <p:nvCxnSpPr>
          <p:cNvPr id="25" name="24 Conector recto de flecha"/>
          <p:cNvCxnSpPr>
            <a:stCxn id="1028" idx="3"/>
          </p:cNvCxnSpPr>
          <p:nvPr/>
        </p:nvCxnSpPr>
        <p:spPr>
          <a:xfrm flipV="1">
            <a:off x="3395212" y="5085184"/>
            <a:ext cx="528716" cy="7920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8" name="Picture 26" descr="http://tw.rpi.edu/media/latest/LucMoreau.png"/>
          <p:cNvPicPr>
            <a:picLocks noChangeAspect="1" noChangeArrowheads="1"/>
          </p:cNvPicPr>
          <p:nvPr/>
        </p:nvPicPr>
        <p:blipFill>
          <a:blip r:embed="rId9" cstate="print"/>
          <a:srcRect l="16293" r="25053"/>
          <a:stretch>
            <a:fillRect/>
          </a:stretch>
        </p:blipFill>
        <p:spPr bwMode="auto">
          <a:xfrm>
            <a:off x="539552" y="3933056"/>
            <a:ext cx="648072" cy="681037"/>
          </a:xfrm>
          <a:prstGeom prst="rect">
            <a:avLst/>
          </a:prstGeom>
          <a:noFill/>
          <a:ln w="28575">
            <a:solidFill>
              <a:schemeClr val="tx1"/>
            </a:solidFill>
          </a:ln>
        </p:spPr>
      </p:pic>
      <p:pic>
        <p:nvPicPr>
          <p:cNvPr id="29" name="Picture 28" descr="http://www.bcr.org/sites/default/files/u6/d_paul-groth-head.jpg"/>
          <p:cNvPicPr>
            <a:picLocks noChangeAspect="1" noChangeArrowheads="1"/>
          </p:cNvPicPr>
          <p:nvPr/>
        </p:nvPicPr>
        <p:blipFill>
          <a:blip r:embed="rId10" cstate="print"/>
          <a:srcRect/>
          <a:stretch>
            <a:fillRect/>
          </a:stretch>
        </p:blipFill>
        <p:spPr bwMode="auto">
          <a:xfrm>
            <a:off x="539552" y="3140968"/>
            <a:ext cx="619606" cy="693536"/>
          </a:xfrm>
          <a:prstGeom prst="rect">
            <a:avLst/>
          </a:prstGeom>
          <a:noFill/>
          <a:ln w="28575">
            <a:solidFill>
              <a:schemeClr val="tx1"/>
            </a:solidFill>
          </a:ln>
        </p:spPr>
      </p:pic>
      <p:pic>
        <p:nvPicPr>
          <p:cNvPr id="30" name="Picture 2" descr="Photo of Daniel Garijo"/>
          <p:cNvPicPr>
            <a:picLocks noChangeAspect="1" noChangeArrowheads="1"/>
          </p:cNvPicPr>
          <p:nvPr/>
        </p:nvPicPr>
        <p:blipFill>
          <a:blip r:embed="rId11" cstate="print"/>
          <a:srcRect r="9677" b="10484"/>
          <a:stretch>
            <a:fillRect/>
          </a:stretch>
        </p:blipFill>
        <p:spPr bwMode="auto">
          <a:xfrm>
            <a:off x="4644008" y="5517232"/>
            <a:ext cx="576064" cy="761227"/>
          </a:xfrm>
          <a:prstGeom prst="rect">
            <a:avLst/>
          </a:prstGeom>
          <a:noFill/>
          <a:ln w="28575">
            <a:solidFill>
              <a:schemeClr val="tx1"/>
            </a:solidFill>
          </a:ln>
        </p:spPr>
      </p:pic>
      <p:pic>
        <p:nvPicPr>
          <p:cNvPr id="1030" name="Picture 6" descr="http://www.semantic-media-web.de/downloads/images/referenten/kai_eckert.jpg"/>
          <p:cNvPicPr>
            <a:picLocks noChangeAspect="1" noChangeArrowheads="1"/>
          </p:cNvPicPr>
          <p:nvPr/>
        </p:nvPicPr>
        <p:blipFill>
          <a:blip r:embed="rId12" cstate="print"/>
          <a:srcRect/>
          <a:stretch>
            <a:fillRect/>
          </a:stretch>
        </p:blipFill>
        <p:spPr bwMode="auto">
          <a:xfrm>
            <a:off x="6444208" y="5373216"/>
            <a:ext cx="648072" cy="802375"/>
          </a:xfrm>
          <a:prstGeom prst="rect">
            <a:avLst/>
          </a:prstGeom>
          <a:noFill/>
          <a:ln w="28575">
            <a:solidFill>
              <a:schemeClr val="tx1"/>
            </a:solidFill>
          </a:ln>
        </p:spPr>
      </p:pic>
      <p:pic>
        <p:nvPicPr>
          <p:cNvPr id="32" name="Picture 2" descr="Photo of Daniel Garijo"/>
          <p:cNvPicPr>
            <a:picLocks noChangeAspect="1" noChangeArrowheads="1"/>
          </p:cNvPicPr>
          <p:nvPr/>
        </p:nvPicPr>
        <p:blipFill>
          <a:blip r:embed="rId11" cstate="print"/>
          <a:srcRect r="9677" b="10484"/>
          <a:stretch>
            <a:fillRect/>
          </a:stretch>
        </p:blipFill>
        <p:spPr bwMode="auto">
          <a:xfrm>
            <a:off x="7236296" y="5373216"/>
            <a:ext cx="576064" cy="761227"/>
          </a:xfrm>
          <a:prstGeom prst="rect">
            <a:avLst/>
          </a:prstGeom>
          <a:noFill/>
          <a:ln w="28575">
            <a:solidFill>
              <a:schemeClr val="tx1"/>
            </a:solidFill>
          </a:ln>
        </p:spPr>
      </p:pic>
      <p:pic>
        <p:nvPicPr>
          <p:cNvPr id="1032" name="Picture 8" descr="http://tw.rpi.edu/img_avtrs/Lebo_AVTR.JPG"/>
          <p:cNvPicPr>
            <a:picLocks noChangeAspect="1" noChangeArrowheads="1"/>
          </p:cNvPicPr>
          <p:nvPr/>
        </p:nvPicPr>
        <p:blipFill>
          <a:blip r:embed="rId13" cstate="print"/>
          <a:srcRect/>
          <a:stretch>
            <a:fillRect/>
          </a:stretch>
        </p:blipFill>
        <p:spPr bwMode="auto">
          <a:xfrm>
            <a:off x="467544" y="5805264"/>
            <a:ext cx="720080" cy="720080"/>
          </a:xfrm>
          <a:prstGeom prst="rect">
            <a:avLst/>
          </a:prstGeom>
          <a:noFill/>
          <a:ln w="28575">
            <a:solidFill>
              <a:schemeClr val="tx1"/>
            </a:solidFill>
          </a:ln>
        </p:spPr>
      </p:pic>
      <p:pic>
        <p:nvPicPr>
          <p:cNvPr id="1034" name="Picture 10" descr="http://semtechbizsf2013.semanticweb.com/uploads/ConfSiteAssets/62/image/Herman_Ivan_large.jpg"/>
          <p:cNvPicPr>
            <a:picLocks noChangeAspect="1" noChangeArrowheads="1"/>
          </p:cNvPicPr>
          <p:nvPr/>
        </p:nvPicPr>
        <p:blipFill>
          <a:blip r:embed="rId14" cstate="print"/>
          <a:srcRect/>
          <a:stretch>
            <a:fillRect/>
          </a:stretch>
        </p:blipFill>
        <p:spPr bwMode="auto">
          <a:xfrm>
            <a:off x="539552" y="4725144"/>
            <a:ext cx="579577" cy="792088"/>
          </a:xfrm>
          <a:prstGeom prst="rect">
            <a:avLst/>
          </a:prstGeom>
          <a:noFill/>
          <a:ln w="28575">
            <a:solidFill>
              <a:schemeClr val="tx1"/>
            </a:solidFill>
          </a:ln>
        </p:spPr>
      </p:pic>
      <p:cxnSp>
        <p:nvCxnSpPr>
          <p:cNvPr id="37" name="36 Conector recto de flecha"/>
          <p:cNvCxnSpPr>
            <a:stCxn id="29" idx="3"/>
          </p:cNvCxnSpPr>
          <p:nvPr/>
        </p:nvCxnSpPr>
        <p:spPr>
          <a:xfrm>
            <a:off x="1159158" y="3487736"/>
            <a:ext cx="460514" cy="2292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0" name="39 Conector recto de flecha"/>
          <p:cNvCxnSpPr>
            <a:stCxn id="28" idx="3"/>
            <a:endCxn id="1026" idx="1"/>
          </p:cNvCxnSpPr>
          <p:nvPr/>
        </p:nvCxnSpPr>
        <p:spPr>
          <a:xfrm>
            <a:off x="1187624" y="4273575"/>
            <a:ext cx="432048" cy="1306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42 Conector recto de flecha"/>
          <p:cNvCxnSpPr>
            <a:stCxn id="1034" idx="3"/>
          </p:cNvCxnSpPr>
          <p:nvPr/>
        </p:nvCxnSpPr>
        <p:spPr>
          <a:xfrm flipV="1">
            <a:off x="1119129" y="4725144"/>
            <a:ext cx="500543" cy="39604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45 Conector recto de flecha"/>
          <p:cNvCxnSpPr>
            <a:stCxn id="1032" idx="3"/>
            <a:endCxn id="1028" idx="1"/>
          </p:cNvCxnSpPr>
          <p:nvPr/>
        </p:nvCxnSpPr>
        <p:spPr>
          <a:xfrm flipV="1">
            <a:off x="1187624" y="5877272"/>
            <a:ext cx="432048"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48 Conector recto de flecha"/>
          <p:cNvCxnSpPr>
            <a:stCxn id="30" idx="0"/>
            <a:endCxn id="1027" idx="2"/>
          </p:cNvCxnSpPr>
          <p:nvPr/>
        </p:nvCxnSpPr>
        <p:spPr>
          <a:xfrm flipH="1" flipV="1">
            <a:off x="4911715" y="5085184"/>
            <a:ext cx="20325"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52 Conector recto de flecha"/>
          <p:cNvCxnSpPr>
            <a:stCxn id="1030" idx="0"/>
            <a:endCxn id="18" idx="2"/>
          </p:cNvCxnSpPr>
          <p:nvPr/>
        </p:nvCxnSpPr>
        <p:spPr>
          <a:xfrm flipV="1">
            <a:off x="6768244" y="5085184"/>
            <a:ext cx="447727"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6" name="55 Conector recto de flecha"/>
          <p:cNvCxnSpPr>
            <a:stCxn id="32" idx="0"/>
            <a:endCxn id="18" idx="2"/>
          </p:cNvCxnSpPr>
          <p:nvPr/>
        </p:nvCxnSpPr>
        <p:spPr>
          <a:xfrm flipH="1" flipV="1">
            <a:off x="7215971" y="5085184"/>
            <a:ext cx="308357"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8" name="37 Marcador de número de diapositiva"/>
          <p:cNvSpPr>
            <a:spLocks noGrp="1"/>
          </p:cNvSpPr>
          <p:nvPr>
            <p:ph type="sldNum" sz="quarter" idx="12"/>
          </p:nvPr>
        </p:nvSpPr>
        <p:spPr/>
        <p:txBody>
          <a:bodyPr/>
          <a:lstStyle/>
          <a:p>
            <a:fld id="{132FADFE-3B8F-471C-ABF0-DBC7717ECBBC}" type="slidenum">
              <a:rPr lang="es-ES" smtClean="0"/>
              <a:pPr/>
              <a:t>24</a:t>
            </a:fld>
            <a:endParaRPr lang="es-E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example using Dublin Core Terms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9" name="38 CuadroTexto"/>
          <p:cNvSpPr txBox="1"/>
          <p:nvPr/>
        </p:nvSpPr>
        <p:spPr>
          <a:xfrm>
            <a:off x="683568" y="1052736"/>
            <a:ext cx="7920880" cy="5112568"/>
          </a:xfrm>
          <a:prstGeom prst="rect">
            <a:avLst/>
          </a:prstGeom>
          <a:solidFill>
            <a:srgbClr val="E6E6FF"/>
          </a:solidFill>
          <a:ln>
            <a:noFill/>
          </a:ln>
        </p:spPr>
        <p:txBody>
          <a:bodyPr vert="horz" wrap="none"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a:t>
            </a:r>
            <a:r>
              <a:rPr lang="en-GB" sz="2000" b="0" i="0" u="none" strike="noStrike" kern="1200" dirty="0" err="1" smtClean="0">
                <a:ln>
                  <a:noFill/>
                </a:ln>
                <a:latin typeface="Arial" pitchFamily="18"/>
                <a:ea typeface="Andale Sans UI" pitchFamily="2"/>
                <a:cs typeface="Tahoma" pitchFamily="2"/>
              </a:rPr>
              <a:t>dcProvTutorial</a:t>
            </a:r>
            <a:r>
              <a:rPr lang="en-GB" sz="2000" b="0" i="0" u="none" strike="noStrike" kern="1200" dirty="0" smtClean="0">
                <a:ln>
                  <a:noFill/>
                </a:ln>
                <a:latin typeface="Arial" pitchFamily="18"/>
                <a:ea typeface="Andale Sans UI" pitchFamily="2"/>
                <a:cs typeface="Tahoma" pitchFamily="2"/>
              </a:rPr>
              <a:t> a </a:t>
            </a:r>
            <a:r>
              <a:rPr lang="en-GB" sz="2000" b="0" i="0" u="none" strike="noStrike" kern="1200" dirty="0" err="1" smtClean="0">
                <a:ln>
                  <a:noFill/>
                </a:ln>
                <a:latin typeface="Arial" pitchFamily="18"/>
                <a:ea typeface="Andale Sans UI" pitchFamily="2"/>
                <a:cs typeface="Tahoma" pitchFamily="2"/>
              </a:rPr>
              <a:t>foaf:Document</a:t>
            </a:r>
            <a:r>
              <a:rPr lang="en-GB" sz="2000" b="0" i="0" u="none" strike="noStrike" kern="1200" dirty="0" smtClean="0">
                <a:ln>
                  <a:noFill/>
                </a:ln>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dct:title</a:t>
            </a:r>
            <a:r>
              <a:rPr lang="en-GB" sz="2000" b="0" i="0" u="none" strike="noStrike" kern="1200" dirty="0" smtClean="0">
                <a:ln>
                  <a:noFill/>
                </a:ln>
                <a:latin typeface="Arial" pitchFamily="18"/>
                <a:ea typeface="Andale Sans UI" pitchFamily="2"/>
                <a:cs typeface="Tahoma" pitchFamily="2"/>
              </a:rPr>
              <a:t> “PROV-O Tutorial" </a:t>
            </a:r>
            <a:r>
              <a:rPr lang="en-GB" sz="2000" dirty="0">
                <a:latin typeface="Arial" pitchFamily="18"/>
                <a:ea typeface="Andale Sans UI" pitchFamily="2"/>
                <a:cs typeface="Tahoma" pitchFamily="2"/>
              </a:rPr>
              <a:t>;</a:t>
            </a:r>
            <a:endParaRPr lang="en-GB" sz="2000" b="0" i="0" u="none" strike="noStrike" kern="1200" dirty="0">
              <a:ln>
                <a:noFill/>
              </a:ln>
              <a:latin typeface="Arial" pitchFamily="18"/>
              <a:ea typeface="Andale Sans UI" pitchFamily="2"/>
              <a:cs typeface="Tahoma" pitchFamily="2"/>
            </a:endParaRP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dct:creator</a:t>
            </a: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daniel</a:t>
            </a:r>
            <a:r>
              <a:rPr lang="en-GB" sz="2000" b="0" i="0" u="none" strike="noStrike" kern="1200" dirty="0" smtClean="0">
                <a:ln>
                  <a:noFill/>
                </a:ln>
                <a:latin typeface="Arial" pitchFamily="18"/>
                <a:ea typeface="Andale Sans UI" pitchFamily="2"/>
                <a:cs typeface="Tahoma" pitchFamily="2"/>
              </a:rPr>
              <a:t> </a:t>
            </a:r>
            <a:r>
              <a:rPr lang="en-GB" sz="2000" dirty="0" smtClean="0">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dct:contributor</a:t>
            </a: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kai</a:t>
            </a:r>
            <a:r>
              <a:rPr lang="en-GB" sz="2000" b="0" i="0" u="none" strike="noStrike" kern="1200" dirty="0" smtClean="0">
                <a:ln>
                  <a:noFill/>
                </a:ln>
                <a:latin typeface="Arial" pitchFamily="18"/>
                <a:ea typeface="Andale Sans UI" pitchFamily="2"/>
                <a:cs typeface="Tahoma" pitchFamily="2"/>
              </a:rPr>
              <a:t>;</a:t>
            </a:r>
            <a:endParaRPr lang="en-GB" sz="2000" b="0" i="0" u="none" strike="noStrike" kern="1200" dirty="0">
              <a:ln>
                <a:noFill/>
              </a:ln>
              <a:latin typeface="Arial" pitchFamily="18"/>
              <a:ea typeface="Andale Sans UI" pitchFamily="2"/>
              <a:cs typeface="Tahoma" pitchFamily="2"/>
            </a:endParaRPr>
          </a:p>
          <a:p>
            <a:pPr lvl="1" hangingPunct="0">
              <a:buNone/>
            </a:pP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dct:created</a:t>
            </a: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a:ln>
                  <a:noFill/>
                </a:ln>
                <a:latin typeface="Arial" pitchFamily="18"/>
                <a:ea typeface="Andale Sans UI" pitchFamily="2"/>
                <a:cs typeface="Tahoma" pitchFamily="2"/>
              </a:rPr>
              <a:t>"</a:t>
            </a:r>
            <a:r>
              <a:rPr lang="en-GB" sz="2000" b="0" i="0" u="none" strike="noStrike" kern="1200" dirty="0" smtClean="0">
                <a:ln>
                  <a:noFill/>
                </a:ln>
                <a:latin typeface="Arial" pitchFamily="18"/>
                <a:ea typeface="Andale Sans UI" pitchFamily="2"/>
                <a:cs typeface="Tahoma" pitchFamily="2"/>
              </a:rPr>
              <a:t>2013-08-25" ;</a:t>
            </a: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dct:replaces</a:t>
            </a: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tutorialDraft</a:t>
            </a:r>
            <a:r>
              <a:rPr lang="en-GB" sz="2000" dirty="0" smtClean="0">
                <a:latin typeface="Arial" pitchFamily="18"/>
                <a:ea typeface="Andale Sans UI" pitchFamily="2"/>
                <a:cs typeface="Tahoma" pitchFamily="2"/>
              </a:rPr>
              <a:t>;</a:t>
            </a:r>
            <a:endParaRPr lang="en-GB" sz="2000" b="0" i="0" u="none" strike="noStrike" kern="1200" dirty="0">
              <a:ln>
                <a:noFill/>
              </a:ln>
              <a:latin typeface="Arial" pitchFamily="18"/>
              <a:ea typeface="Andale Sans UI" pitchFamily="2"/>
              <a:cs typeface="Tahoma" pitchFamily="2"/>
            </a:endParaRP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dct:references</a:t>
            </a: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iswcProvTutorial</a:t>
            </a:r>
            <a:r>
              <a:rPr lang="en-GB" sz="2000" b="0" i="0" u="none" strike="noStrike" kern="1200" dirty="0" smtClean="0">
                <a:ln>
                  <a:noFill/>
                </a:ln>
                <a:latin typeface="Arial" pitchFamily="18"/>
                <a:ea typeface="Andale Sans UI" pitchFamily="2"/>
                <a:cs typeface="Tahoma" pitchFamily="2"/>
              </a:rPr>
              <a:t>, :</a:t>
            </a:r>
            <a:r>
              <a:rPr lang="en-GB" sz="2000" b="0" i="0" u="none" strike="noStrike" kern="1200" dirty="0" err="1" smtClean="0">
                <a:ln>
                  <a:noFill/>
                </a:ln>
                <a:latin typeface="Arial" pitchFamily="18"/>
                <a:ea typeface="Andale Sans UI" pitchFamily="2"/>
                <a:cs typeface="Tahoma" pitchFamily="2"/>
              </a:rPr>
              <a:t>iswcProvIntro</a:t>
            </a:r>
            <a:r>
              <a:rPr lang="en-GB" sz="2000" b="0" i="0" u="none" strike="noStrike" kern="1200" dirty="0" smtClean="0">
                <a:ln>
                  <a:noFill/>
                </a:ln>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endParaRPr lang="en-GB" sz="2000" dirty="0" smtClean="0">
              <a:latin typeface="Arial" pitchFamily="18"/>
              <a:ea typeface="Andale Sans UI" pitchFamily="2"/>
              <a:cs typeface="Tahoma" pitchFamily="2"/>
            </a:endParaRP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a:t>
            </a:r>
            <a:r>
              <a:rPr lang="en-GB" sz="2000" b="0" i="0" u="none" strike="noStrike" kern="1200" dirty="0" err="1" smtClean="0">
                <a:ln>
                  <a:noFill/>
                </a:ln>
                <a:latin typeface="Arial" pitchFamily="18"/>
                <a:ea typeface="Andale Sans UI" pitchFamily="2"/>
                <a:cs typeface="Tahoma" pitchFamily="2"/>
              </a:rPr>
              <a:t>kai</a:t>
            </a:r>
            <a:r>
              <a:rPr lang="en-GB" sz="2000" b="0" i="0" u="none" strike="noStrike" kern="1200" dirty="0" smtClean="0">
                <a:ln>
                  <a:noFill/>
                </a:ln>
                <a:latin typeface="Arial" pitchFamily="18"/>
                <a:ea typeface="Andale Sans UI" pitchFamily="2"/>
                <a:cs typeface="Tahoma" pitchFamily="2"/>
              </a:rPr>
              <a:t> a </a:t>
            </a:r>
            <a:r>
              <a:rPr lang="en-GB" sz="2000" b="0" i="0" u="none" strike="noStrike" kern="1200" dirty="0" err="1" smtClean="0">
                <a:ln>
                  <a:noFill/>
                </a:ln>
                <a:latin typeface="Arial" pitchFamily="18"/>
                <a:ea typeface="Andale Sans UI" pitchFamily="2"/>
                <a:cs typeface="Tahoma" pitchFamily="2"/>
              </a:rPr>
              <a:t>dct:Agent</a:t>
            </a:r>
            <a:r>
              <a:rPr lang="en-GB" sz="2000" b="0" i="0" u="none" strike="noStrike" kern="1200" dirty="0" smtClean="0">
                <a:ln>
                  <a:noFill/>
                </a:ln>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endParaRPr lang="en-GB" sz="2000" b="0" i="0" u="none" strike="noStrike" kern="1200" dirty="0" smtClean="0">
              <a:ln>
                <a:noFill/>
              </a:ln>
              <a:latin typeface="Arial" pitchFamily="18"/>
              <a:ea typeface="Andale Sans UI" pitchFamily="2"/>
              <a:cs typeface="Tahoma" pitchFamily="2"/>
            </a:endParaRPr>
          </a:p>
          <a:p>
            <a:pPr marL="0" marR="0" lvl="0" indent="0" rtl="0" hangingPunct="0">
              <a:lnSpc>
                <a:spcPct val="100000"/>
              </a:lnSpc>
              <a:spcBef>
                <a:spcPts val="0"/>
              </a:spcBef>
              <a:spcAft>
                <a:spcPts val="0"/>
              </a:spcAft>
              <a:buNone/>
              <a:tabLst/>
            </a:pPr>
            <a:r>
              <a:rPr lang="en-GB" sz="2000" dirty="0" smtClean="0">
                <a:latin typeface="Arial" pitchFamily="18"/>
                <a:ea typeface="Andale Sans UI" pitchFamily="2"/>
                <a:cs typeface="Tahoma" pitchFamily="2"/>
              </a:rPr>
              <a:t>:</a:t>
            </a:r>
            <a:r>
              <a:rPr lang="en-GB" sz="2000" dirty="0" err="1" smtClean="0">
                <a:latin typeface="Arial" pitchFamily="18"/>
                <a:ea typeface="Andale Sans UI" pitchFamily="2"/>
                <a:cs typeface="Tahoma" pitchFamily="2"/>
              </a:rPr>
              <a:t>daniel</a:t>
            </a:r>
            <a:r>
              <a:rPr lang="en-GB" sz="2000" dirty="0" smtClean="0">
                <a:latin typeface="Arial" pitchFamily="18"/>
                <a:ea typeface="Andale Sans UI" pitchFamily="2"/>
                <a:cs typeface="Tahoma" pitchFamily="2"/>
              </a:rPr>
              <a:t> a </a:t>
            </a:r>
            <a:r>
              <a:rPr lang="en-GB" sz="2000" dirty="0" err="1" smtClean="0">
                <a:latin typeface="Arial" pitchFamily="18"/>
                <a:ea typeface="Andale Sans UI" pitchFamily="2"/>
                <a:cs typeface="Tahoma" pitchFamily="2"/>
              </a:rPr>
              <a:t>dct:Agent</a:t>
            </a:r>
            <a:r>
              <a:rPr lang="en-GB" sz="2000" dirty="0" smtClean="0">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endParaRPr lang="en-GB" sz="2000" dirty="0" smtClean="0">
              <a:latin typeface="Arial" pitchFamily="18"/>
              <a:ea typeface="Andale Sans UI" pitchFamily="2"/>
              <a:cs typeface="Tahoma" pitchFamily="2"/>
            </a:endParaRP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a:t>
            </a:r>
            <a:r>
              <a:rPr lang="en-GB" sz="2000" b="0" i="0" u="none" strike="noStrike" kern="1200" dirty="0" err="1" smtClean="0">
                <a:ln>
                  <a:noFill/>
                </a:ln>
                <a:latin typeface="Arial" pitchFamily="18"/>
                <a:ea typeface="Andale Sans UI" pitchFamily="2"/>
                <a:cs typeface="Tahoma" pitchFamily="2"/>
              </a:rPr>
              <a:t>tutorialDraft</a:t>
            </a:r>
            <a:r>
              <a:rPr lang="en-GB" sz="2000" b="0" i="0" u="none" strike="noStrike" kern="1200" dirty="0" smtClean="0">
                <a:ln>
                  <a:noFill/>
                </a:ln>
                <a:latin typeface="Arial" pitchFamily="18"/>
                <a:ea typeface="Andale Sans UI" pitchFamily="2"/>
                <a:cs typeface="Tahoma" pitchFamily="2"/>
              </a:rPr>
              <a:t> a </a:t>
            </a:r>
            <a:r>
              <a:rPr lang="en-GB" sz="2000" b="0" i="0" u="none" strike="noStrike" kern="1200" dirty="0" err="1" smtClean="0">
                <a:ln>
                  <a:noFill/>
                </a:ln>
                <a:latin typeface="Arial" pitchFamily="18"/>
                <a:ea typeface="Andale Sans UI" pitchFamily="2"/>
                <a:cs typeface="Tahoma" pitchFamily="2"/>
              </a:rPr>
              <a:t>foaf:Document</a:t>
            </a:r>
            <a:r>
              <a:rPr lang="en-GB" sz="2000" b="0" i="0" u="none" strike="noStrike" kern="1200" dirty="0" smtClean="0">
                <a:ln>
                  <a:noFill/>
                </a:ln>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r>
              <a:rPr lang="en-GB" sz="2000" dirty="0" smtClean="0">
                <a:latin typeface="Arial" pitchFamily="18"/>
                <a:ea typeface="Andale Sans UI" pitchFamily="2"/>
                <a:cs typeface="Tahoma" pitchFamily="2"/>
              </a:rPr>
              <a:t>	</a:t>
            </a:r>
            <a:r>
              <a:rPr lang="en-GB" sz="2000" dirty="0" err="1" smtClean="0">
                <a:latin typeface="Arial" pitchFamily="18"/>
                <a:ea typeface="Andale Sans UI" pitchFamily="2"/>
                <a:cs typeface="Tahoma" pitchFamily="2"/>
              </a:rPr>
              <a:t>dct:creator</a:t>
            </a:r>
            <a:r>
              <a:rPr lang="en-GB" sz="2000" dirty="0" smtClean="0">
                <a:latin typeface="Arial" pitchFamily="18"/>
                <a:ea typeface="Andale Sans UI" pitchFamily="2"/>
                <a:cs typeface="Tahoma" pitchFamily="2"/>
              </a:rPr>
              <a:t> :</a:t>
            </a:r>
            <a:r>
              <a:rPr lang="en-GB" sz="2000" dirty="0" err="1" smtClean="0">
                <a:latin typeface="Arial" pitchFamily="18"/>
                <a:ea typeface="Andale Sans UI" pitchFamily="2"/>
                <a:cs typeface="Tahoma" pitchFamily="2"/>
              </a:rPr>
              <a:t>daniel</a:t>
            </a:r>
            <a:r>
              <a:rPr lang="en-GB" sz="2000" dirty="0" smtClean="0">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endParaRPr lang="en-GB" sz="2000" dirty="0">
              <a:latin typeface="Arial" pitchFamily="18"/>
              <a:ea typeface="Andale Sans UI" pitchFamily="2"/>
              <a:cs typeface="Tahoma" pitchFamily="2"/>
            </a:endParaRP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a:t>
            </a:r>
            <a:r>
              <a:rPr lang="en-GB" sz="2000" b="0" i="0" u="none" strike="noStrike" kern="1200" dirty="0" err="1" smtClean="0">
                <a:ln>
                  <a:noFill/>
                </a:ln>
                <a:latin typeface="Arial" pitchFamily="18"/>
                <a:ea typeface="Andale Sans UI" pitchFamily="2"/>
                <a:cs typeface="Tahoma" pitchFamily="2"/>
              </a:rPr>
              <a:t>iswcProvTutorial</a:t>
            </a:r>
            <a:r>
              <a:rPr lang="en-GB" sz="2000" b="0" i="0" u="none" strike="noStrike" kern="1200" dirty="0" smtClean="0">
                <a:ln>
                  <a:noFill/>
                </a:ln>
                <a:latin typeface="Arial" pitchFamily="18"/>
                <a:ea typeface="Andale Sans UI" pitchFamily="2"/>
                <a:cs typeface="Tahoma" pitchFamily="2"/>
              </a:rPr>
              <a:t> a </a:t>
            </a:r>
            <a:r>
              <a:rPr lang="en-GB" sz="2000" b="0" i="0" u="none" strike="noStrike" kern="1200" dirty="0" err="1" smtClean="0">
                <a:ln>
                  <a:noFill/>
                </a:ln>
                <a:latin typeface="Arial" pitchFamily="18"/>
                <a:ea typeface="Andale Sans UI" pitchFamily="2"/>
                <a:cs typeface="Tahoma" pitchFamily="2"/>
              </a:rPr>
              <a:t>foaf</a:t>
            </a:r>
            <a:r>
              <a:rPr lang="en-GB" sz="2000" dirty="0" err="1" smtClean="0">
                <a:latin typeface="Arial" pitchFamily="18"/>
                <a:ea typeface="Andale Sans UI" pitchFamily="2"/>
                <a:cs typeface="Tahoma" pitchFamily="2"/>
              </a:rPr>
              <a:t>:Document</a:t>
            </a:r>
            <a:r>
              <a:rPr lang="en-GB" sz="2000" dirty="0" smtClean="0">
                <a:latin typeface="Arial" pitchFamily="18"/>
                <a:ea typeface="Andale Sans UI" pitchFamily="2"/>
                <a:cs typeface="Tahoma" pitchFamily="2"/>
              </a:rPr>
              <a:t>;</a:t>
            </a:r>
          </a:p>
          <a:p>
            <a:pPr marL="0" marR="0" lvl="0" indent="0" rtl="0" hangingPunct="0">
              <a:lnSpc>
                <a:spcPct val="100000"/>
              </a:lnSpc>
              <a:spcBef>
                <a:spcPts val="0"/>
              </a:spcBef>
              <a:spcAft>
                <a:spcPts val="0"/>
              </a:spcAft>
              <a:buNone/>
              <a:tabLst/>
            </a:pPr>
            <a:r>
              <a:rPr lang="en-GB" sz="2000" b="0" i="0" u="none" strike="noStrike" kern="1200" dirty="0" smtClean="0">
                <a:ln>
                  <a:noFill/>
                </a:ln>
                <a:latin typeface="Arial" pitchFamily="18"/>
                <a:ea typeface="Andale Sans UI" pitchFamily="2"/>
                <a:cs typeface="Tahoma" pitchFamily="2"/>
              </a:rPr>
              <a:t>...</a:t>
            </a:r>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25</a:t>
            </a:fld>
            <a:endParaRPr lang="es-E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Graphical representation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4" name="Straight Arrow Connector 7"/>
          <p:cNvCxnSpPr>
            <a:stCxn id="16" idx="2"/>
            <a:endCxn id="18" idx="0"/>
          </p:cNvCxnSpPr>
          <p:nvPr/>
        </p:nvCxnSpPr>
        <p:spPr>
          <a:xfrm flipH="1" flipV="1">
            <a:off x="1979712" y="1023781"/>
            <a:ext cx="3623644" cy="934875"/>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15" name="Rectangle 8"/>
          <p:cNvSpPr/>
          <p:nvPr/>
        </p:nvSpPr>
        <p:spPr>
          <a:xfrm>
            <a:off x="3491880" y="1628800"/>
            <a:ext cx="1120932" cy="338518"/>
          </a:xfrm>
          <a:prstGeom prst="rect">
            <a:avLst/>
          </a:prstGeom>
        </p:spPr>
        <p:txBody>
          <a:bodyPr wrap="none" lIns="91400" tIns="45702" rIns="91400" bIns="45702">
            <a:spAutoFit/>
          </a:bodyPr>
          <a:lstStyle/>
          <a:p>
            <a:r>
              <a:rPr lang="en-US" sz="1600" b="1" noProof="1" smtClean="0">
                <a:solidFill>
                  <a:srgbClr val="0D0D0D"/>
                </a:solidFill>
              </a:rPr>
              <a:t>dct:creator</a:t>
            </a:r>
            <a:endParaRPr lang="en-US" sz="1600" b="1" noProof="1">
              <a:solidFill>
                <a:srgbClr val="0D0D0D"/>
              </a:solidFill>
            </a:endParaRPr>
          </a:p>
        </p:txBody>
      </p:sp>
      <p:sp>
        <p:nvSpPr>
          <p:cNvPr id="16" name="Oval 9"/>
          <p:cNvSpPr/>
          <p:nvPr/>
        </p:nvSpPr>
        <p:spPr>
          <a:xfrm>
            <a:off x="5603356" y="161484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dcProvTutorial</a:t>
            </a:r>
            <a:endParaRPr lang="en-US" sz="1400" dirty="0">
              <a:solidFill>
                <a:schemeClr val="tx1"/>
              </a:solidFill>
            </a:endParaRPr>
          </a:p>
        </p:txBody>
      </p:sp>
      <p:sp>
        <p:nvSpPr>
          <p:cNvPr id="18" name="Snip Same Side Corner Rectangle 11"/>
          <p:cNvSpPr/>
          <p:nvPr/>
        </p:nvSpPr>
        <p:spPr>
          <a:xfrm>
            <a:off x="827584" y="692696"/>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sp>
        <p:nvSpPr>
          <p:cNvPr id="19" name="Oval 9"/>
          <p:cNvSpPr/>
          <p:nvPr/>
        </p:nvSpPr>
        <p:spPr>
          <a:xfrm>
            <a:off x="395536" y="3068960"/>
            <a:ext cx="3441763" cy="687623"/>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US" sz="1400" dirty="0" smtClean="0">
                <a:solidFill>
                  <a:schemeClr val="tx1"/>
                </a:solidFill>
              </a:rPr>
              <a:t>“</a:t>
            </a:r>
            <a:r>
              <a:rPr lang="en-GB" sz="1400" dirty="0" smtClean="0">
                <a:solidFill>
                  <a:schemeClr val="tx1"/>
                </a:solidFill>
                <a:latin typeface="Arial" pitchFamily="18"/>
                <a:ea typeface="Andale Sans UI" pitchFamily="2"/>
                <a:cs typeface="Tahoma" pitchFamily="2"/>
              </a:rPr>
              <a:t>2013-02-28</a:t>
            </a:r>
            <a:r>
              <a:rPr lang="en-US" sz="1400" dirty="0" smtClean="0">
                <a:solidFill>
                  <a:schemeClr val="tx1"/>
                </a:solidFill>
              </a:rPr>
              <a:t>”</a:t>
            </a:r>
            <a:endParaRPr lang="en-US" sz="1400" dirty="0">
              <a:solidFill>
                <a:schemeClr val="tx1"/>
              </a:solidFill>
            </a:endParaRPr>
          </a:p>
        </p:txBody>
      </p:sp>
      <p:cxnSp>
        <p:nvCxnSpPr>
          <p:cNvPr id="20" name="Straight Arrow Connector 7"/>
          <p:cNvCxnSpPr>
            <a:endCxn id="19" idx="7"/>
          </p:cNvCxnSpPr>
          <p:nvPr/>
        </p:nvCxnSpPr>
        <p:spPr>
          <a:xfrm flipH="1">
            <a:off x="3333264" y="2111056"/>
            <a:ext cx="2422492" cy="1058604"/>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21" name="Rectangle 8"/>
          <p:cNvSpPr/>
          <p:nvPr/>
        </p:nvSpPr>
        <p:spPr>
          <a:xfrm>
            <a:off x="3707904" y="2348880"/>
            <a:ext cx="1149273" cy="338518"/>
          </a:xfrm>
          <a:prstGeom prst="rect">
            <a:avLst/>
          </a:prstGeom>
        </p:spPr>
        <p:txBody>
          <a:bodyPr wrap="none" lIns="91400" tIns="45702" rIns="91400" bIns="45702">
            <a:spAutoFit/>
          </a:bodyPr>
          <a:lstStyle/>
          <a:p>
            <a:r>
              <a:rPr lang="en-US" sz="1600" b="1" noProof="1" smtClean="0">
                <a:solidFill>
                  <a:srgbClr val="0D0D0D"/>
                </a:solidFill>
              </a:rPr>
              <a:t>dct:created</a:t>
            </a:r>
            <a:endParaRPr lang="en-US" sz="1600" b="1" noProof="1">
              <a:solidFill>
                <a:srgbClr val="0D0D0D"/>
              </a:solidFill>
            </a:endParaRPr>
          </a:p>
        </p:txBody>
      </p:sp>
      <p:sp>
        <p:nvSpPr>
          <p:cNvPr id="22" name="Oval 9"/>
          <p:cNvSpPr/>
          <p:nvPr/>
        </p:nvSpPr>
        <p:spPr>
          <a:xfrm>
            <a:off x="323528" y="4221088"/>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tutorialDraft</a:t>
            </a:r>
            <a:endParaRPr lang="en-US" sz="1400" dirty="0">
              <a:solidFill>
                <a:schemeClr val="tx1"/>
              </a:solidFill>
            </a:endParaRPr>
          </a:p>
        </p:txBody>
      </p:sp>
      <p:cxnSp>
        <p:nvCxnSpPr>
          <p:cNvPr id="23" name="Straight Arrow Connector 7"/>
          <p:cNvCxnSpPr>
            <a:stCxn id="16" idx="3"/>
            <a:endCxn id="22" idx="6"/>
          </p:cNvCxnSpPr>
          <p:nvPr/>
        </p:nvCxnSpPr>
        <p:spPr>
          <a:xfrm flipH="1">
            <a:off x="3765291" y="2201767"/>
            <a:ext cx="2342100" cy="2363133"/>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24" name="Rectangle 8"/>
          <p:cNvSpPr/>
          <p:nvPr/>
        </p:nvSpPr>
        <p:spPr>
          <a:xfrm>
            <a:off x="3923928" y="3356992"/>
            <a:ext cx="1214611" cy="338518"/>
          </a:xfrm>
          <a:prstGeom prst="rect">
            <a:avLst/>
          </a:prstGeom>
        </p:spPr>
        <p:txBody>
          <a:bodyPr wrap="none" lIns="91400" tIns="45702" rIns="91400" bIns="45702">
            <a:spAutoFit/>
          </a:bodyPr>
          <a:lstStyle/>
          <a:p>
            <a:r>
              <a:rPr lang="en-US" sz="1600" b="1" noProof="1" smtClean="0">
                <a:solidFill>
                  <a:srgbClr val="0D0D0D"/>
                </a:solidFill>
              </a:rPr>
              <a:t>dct:replaces</a:t>
            </a:r>
            <a:endParaRPr lang="en-US" sz="1600" b="1" noProof="1">
              <a:solidFill>
                <a:srgbClr val="0D0D0D"/>
              </a:solidFill>
            </a:endParaRPr>
          </a:p>
        </p:txBody>
      </p:sp>
      <p:sp>
        <p:nvSpPr>
          <p:cNvPr id="26" name="Snip Same Side Corner Rectangle 11"/>
          <p:cNvSpPr/>
          <p:nvPr/>
        </p:nvSpPr>
        <p:spPr>
          <a:xfrm>
            <a:off x="827584" y="1556792"/>
            <a:ext cx="1143744" cy="653786"/>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kai</a:t>
            </a:r>
            <a:endParaRPr lang="en-US" sz="1600" dirty="0">
              <a:solidFill>
                <a:srgbClr val="000000"/>
              </a:solidFill>
            </a:endParaRPr>
          </a:p>
        </p:txBody>
      </p:sp>
      <p:cxnSp>
        <p:nvCxnSpPr>
          <p:cNvPr id="30" name="Straight Arrow Connector 7"/>
          <p:cNvCxnSpPr>
            <a:endCxn id="26" idx="0"/>
          </p:cNvCxnSpPr>
          <p:nvPr/>
        </p:nvCxnSpPr>
        <p:spPr>
          <a:xfrm flipH="1" flipV="1">
            <a:off x="1971328" y="1883685"/>
            <a:ext cx="3784428" cy="22737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32" name="Rectangle 8"/>
          <p:cNvSpPr/>
          <p:nvPr/>
        </p:nvSpPr>
        <p:spPr>
          <a:xfrm>
            <a:off x="3491880" y="1988840"/>
            <a:ext cx="1481287" cy="338518"/>
          </a:xfrm>
          <a:prstGeom prst="rect">
            <a:avLst/>
          </a:prstGeom>
        </p:spPr>
        <p:txBody>
          <a:bodyPr wrap="none" lIns="91400" tIns="45702" rIns="91400" bIns="45702">
            <a:spAutoFit/>
          </a:bodyPr>
          <a:lstStyle/>
          <a:p>
            <a:r>
              <a:rPr lang="en-US" sz="1600" b="1" noProof="1" smtClean="0">
                <a:solidFill>
                  <a:srgbClr val="0D0D0D"/>
                </a:solidFill>
              </a:rPr>
              <a:t>dct:contributor</a:t>
            </a:r>
            <a:endParaRPr lang="en-US" sz="1600" b="1" noProof="1">
              <a:solidFill>
                <a:srgbClr val="0D0D0D"/>
              </a:solidFill>
            </a:endParaRPr>
          </a:p>
        </p:txBody>
      </p:sp>
      <p:sp>
        <p:nvSpPr>
          <p:cNvPr id="33" name="Oval 9"/>
          <p:cNvSpPr/>
          <p:nvPr/>
        </p:nvSpPr>
        <p:spPr>
          <a:xfrm>
            <a:off x="395536" y="508518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iswcProvTutorial</a:t>
            </a:r>
            <a:endParaRPr lang="en-US" sz="1400" dirty="0">
              <a:solidFill>
                <a:schemeClr val="tx1"/>
              </a:solidFill>
            </a:endParaRPr>
          </a:p>
        </p:txBody>
      </p:sp>
      <p:sp>
        <p:nvSpPr>
          <p:cNvPr id="34" name="Oval 9"/>
          <p:cNvSpPr/>
          <p:nvPr/>
        </p:nvSpPr>
        <p:spPr>
          <a:xfrm>
            <a:off x="410157" y="5877272"/>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iswcProvIntro</a:t>
            </a:r>
            <a:endParaRPr lang="en-US" sz="1400" dirty="0">
              <a:solidFill>
                <a:schemeClr val="tx1"/>
              </a:solidFill>
            </a:endParaRPr>
          </a:p>
        </p:txBody>
      </p:sp>
      <p:cxnSp>
        <p:nvCxnSpPr>
          <p:cNvPr id="35" name="Straight Arrow Connector 7"/>
          <p:cNvCxnSpPr>
            <a:endCxn id="33" idx="6"/>
          </p:cNvCxnSpPr>
          <p:nvPr/>
        </p:nvCxnSpPr>
        <p:spPr>
          <a:xfrm flipH="1">
            <a:off x="3837299" y="2276872"/>
            <a:ext cx="2894941" cy="3152124"/>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7"/>
          <p:cNvCxnSpPr>
            <a:stCxn id="16" idx="4"/>
            <a:endCxn id="34" idx="6"/>
          </p:cNvCxnSpPr>
          <p:nvPr/>
        </p:nvCxnSpPr>
        <p:spPr>
          <a:xfrm flipH="1">
            <a:off x="3851920" y="2302467"/>
            <a:ext cx="3472318" cy="3918617"/>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41" name="Rectangle 8"/>
          <p:cNvSpPr/>
          <p:nvPr/>
        </p:nvSpPr>
        <p:spPr>
          <a:xfrm>
            <a:off x="4427984" y="3861048"/>
            <a:ext cx="1401200" cy="338518"/>
          </a:xfrm>
          <a:prstGeom prst="rect">
            <a:avLst/>
          </a:prstGeom>
        </p:spPr>
        <p:txBody>
          <a:bodyPr wrap="none" lIns="91400" tIns="45702" rIns="91400" bIns="45702">
            <a:spAutoFit/>
          </a:bodyPr>
          <a:lstStyle/>
          <a:p>
            <a:r>
              <a:rPr lang="en-US" sz="1600" b="1" noProof="1" smtClean="0">
                <a:solidFill>
                  <a:srgbClr val="0D0D0D"/>
                </a:solidFill>
              </a:rPr>
              <a:t>dct:references</a:t>
            </a:r>
            <a:endParaRPr lang="en-US" sz="1600" b="1" noProof="1">
              <a:solidFill>
                <a:srgbClr val="0D0D0D"/>
              </a:solidFill>
            </a:endParaRPr>
          </a:p>
        </p:txBody>
      </p:sp>
      <p:sp>
        <p:nvSpPr>
          <p:cNvPr id="43" name="Rectangle 8"/>
          <p:cNvSpPr/>
          <p:nvPr/>
        </p:nvSpPr>
        <p:spPr>
          <a:xfrm>
            <a:off x="4572000" y="4797152"/>
            <a:ext cx="1401200" cy="338518"/>
          </a:xfrm>
          <a:prstGeom prst="rect">
            <a:avLst/>
          </a:prstGeom>
        </p:spPr>
        <p:txBody>
          <a:bodyPr wrap="none" lIns="91400" tIns="45702" rIns="91400" bIns="45702">
            <a:spAutoFit/>
          </a:bodyPr>
          <a:lstStyle/>
          <a:p>
            <a:r>
              <a:rPr lang="en-US" sz="1600" b="1" noProof="1" smtClean="0">
                <a:solidFill>
                  <a:srgbClr val="0D0D0D"/>
                </a:solidFill>
              </a:rPr>
              <a:t>dct:references</a:t>
            </a:r>
            <a:endParaRPr lang="en-US" sz="1600" b="1" noProof="1">
              <a:solidFill>
                <a:srgbClr val="0D0D0D"/>
              </a:solidFill>
            </a:endParaRPr>
          </a:p>
        </p:txBody>
      </p:sp>
      <p:sp>
        <p:nvSpPr>
          <p:cNvPr id="36" name="35 Marcador de número de diapositiva"/>
          <p:cNvSpPr>
            <a:spLocks noGrp="1"/>
          </p:cNvSpPr>
          <p:nvPr>
            <p:ph type="sldNum" sz="quarter" idx="12"/>
          </p:nvPr>
        </p:nvSpPr>
        <p:spPr/>
        <p:txBody>
          <a:bodyPr/>
          <a:lstStyle/>
          <a:p>
            <a:fld id="{132FADFE-3B8F-471C-ABF0-DBC7717ECBBC}" type="slidenum">
              <a:rPr lang="es-ES" smtClean="0"/>
              <a:pPr/>
              <a:t>26</a:t>
            </a:fld>
            <a:endParaRPr lang="es-E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A very simple attribution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5" name="Straight Arrow Connector 7"/>
          <p:cNvCxnSpPr>
            <a:stCxn id="16" idx="2"/>
            <a:endCxn id="18" idx="0"/>
          </p:cNvCxnSpPr>
          <p:nvPr/>
        </p:nvCxnSpPr>
        <p:spPr>
          <a:xfrm flipH="1">
            <a:off x="2483768" y="1670066"/>
            <a:ext cx="2664296" cy="1787"/>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16" name="Oval 9"/>
          <p:cNvSpPr/>
          <p:nvPr/>
        </p:nvSpPr>
        <p:spPr>
          <a:xfrm>
            <a:off x="5148064" y="132625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dcProvTutorial</a:t>
            </a:r>
            <a:endParaRPr lang="en-US" sz="1400" dirty="0">
              <a:solidFill>
                <a:schemeClr val="tx1"/>
              </a:solidFill>
            </a:endParaRPr>
          </a:p>
        </p:txBody>
      </p:sp>
      <p:sp>
        <p:nvSpPr>
          <p:cNvPr id="18" name="Snip Same Side Corner Rectangle 11"/>
          <p:cNvSpPr/>
          <p:nvPr/>
        </p:nvSpPr>
        <p:spPr>
          <a:xfrm>
            <a:off x="1331640" y="1340768"/>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sp>
        <p:nvSpPr>
          <p:cNvPr id="21" name="Rectangle 8"/>
          <p:cNvSpPr/>
          <p:nvPr/>
        </p:nvSpPr>
        <p:spPr>
          <a:xfrm>
            <a:off x="3347864" y="1362290"/>
            <a:ext cx="1120932" cy="338518"/>
          </a:xfrm>
          <a:prstGeom prst="rect">
            <a:avLst/>
          </a:prstGeom>
        </p:spPr>
        <p:txBody>
          <a:bodyPr wrap="none" lIns="91400" tIns="45702" rIns="91400" bIns="45702">
            <a:spAutoFit/>
          </a:bodyPr>
          <a:lstStyle/>
          <a:p>
            <a:r>
              <a:rPr lang="en-US" sz="1600" b="1" noProof="1" smtClean="0">
                <a:solidFill>
                  <a:srgbClr val="0D0D0D"/>
                </a:solidFill>
              </a:rPr>
              <a:t>dct:creator</a:t>
            </a:r>
            <a:endParaRPr lang="en-US" sz="1600" b="1" noProof="1">
              <a:solidFill>
                <a:srgbClr val="0D0D0D"/>
              </a:solidFill>
            </a:endParaRPr>
          </a:p>
        </p:txBody>
      </p:sp>
      <p:sp>
        <p:nvSpPr>
          <p:cNvPr id="19" name="18 Marcador de número de diapositiva"/>
          <p:cNvSpPr>
            <a:spLocks noGrp="1"/>
          </p:cNvSpPr>
          <p:nvPr>
            <p:ph type="sldNum" sz="quarter" idx="12"/>
          </p:nvPr>
        </p:nvSpPr>
        <p:spPr/>
        <p:txBody>
          <a:bodyPr/>
          <a:lstStyle/>
          <a:p>
            <a:fld id="{132FADFE-3B8F-471C-ABF0-DBC7717ECBBC}" type="slidenum">
              <a:rPr lang="es-ES" smtClean="0"/>
              <a:pPr/>
              <a:t>27</a:t>
            </a:fld>
            <a:endParaRPr lang="es-E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A very simple attribution (2)</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5" name="Straight Arrow Connector 7"/>
          <p:cNvCxnSpPr>
            <a:stCxn id="16" idx="2"/>
            <a:endCxn id="18" idx="0"/>
          </p:cNvCxnSpPr>
          <p:nvPr/>
        </p:nvCxnSpPr>
        <p:spPr>
          <a:xfrm flipH="1">
            <a:off x="2483768" y="1670066"/>
            <a:ext cx="2664296" cy="1787"/>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16" name="Oval 9"/>
          <p:cNvSpPr/>
          <p:nvPr/>
        </p:nvSpPr>
        <p:spPr>
          <a:xfrm>
            <a:off x="5148064" y="132625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dcProvTutorial</a:t>
            </a:r>
            <a:endParaRPr lang="en-US" sz="1400" dirty="0">
              <a:solidFill>
                <a:schemeClr val="tx1"/>
              </a:solidFill>
            </a:endParaRPr>
          </a:p>
        </p:txBody>
      </p:sp>
      <p:sp>
        <p:nvSpPr>
          <p:cNvPr id="18" name="Snip Same Side Corner Rectangle 11"/>
          <p:cNvSpPr/>
          <p:nvPr/>
        </p:nvSpPr>
        <p:spPr>
          <a:xfrm>
            <a:off x="1331640" y="1340768"/>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sp>
        <p:nvSpPr>
          <p:cNvPr id="21" name="Rectangle 8"/>
          <p:cNvSpPr/>
          <p:nvPr/>
        </p:nvSpPr>
        <p:spPr>
          <a:xfrm>
            <a:off x="3347864" y="1362290"/>
            <a:ext cx="1120932" cy="338518"/>
          </a:xfrm>
          <a:prstGeom prst="rect">
            <a:avLst/>
          </a:prstGeom>
        </p:spPr>
        <p:txBody>
          <a:bodyPr wrap="none" lIns="91400" tIns="45702" rIns="91400" bIns="45702">
            <a:spAutoFit/>
          </a:bodyPr>
          <a:lstStyle/>
          <a:p>
            <a:r>
              <a:rPr lang="en-US" sz="1600" b="1" noProof="1" smtClean="0">
                <a:solidFill>
                  <a:srgbClr val="0D0D0D"/>
                </a:solidFill>
              </a:rPr>
              <a:t>dct:creator</a:t>
            </a:r>
            <a:endParaRPr lang="en-US" sz="1600" b="1" noProof="1">
              <a:solidFill>
                <a:srgbClr val="0D0D0D"/>
              </a:solidFill>
            </a:endParaRPr>
          </a:p>
        </p:txBody>
      </p:sp>
      <p:sp>
        <p:nvSpPr>
          <p:cNvPr id="22" name="21 Elipse"/>
          <p:cNvSpPr/>
          <p:nvPr/>
        </p:nvSpPr>
        <p:spPr>
          <a:xfrm>
            <a:off x="395536" y="764704"/>
            <a:ext cx="2843808" cy="194421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5508104" y="764704"/>
            <a:ext cx="2843808" cy="194421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719064" y="1988840"/>
            <a:ext cx="2304256" cy="646331"/>
          </a:xfrm>
          <a:prstGeom prst="rect">
            <a:avLst/>
          </a:prstGeom>
          <a:noFill/>
        </p:spPr>
        <p:txBody>
          <a:bodyPr wrap="square" rtlCol="0">
            <a:spAutoFit/>
          </a:bodyPr>
          <a:lstStyle/>
          <a:p>
            <a:r>
              <a:rPr lang="es-ES" sz="3600" dirty="0" err="1" smtClean="0"/>
              <a:t>prov:Agent</a:t>
            </a:r>
            <a:endParaRPr lang="es-ES" sz="3600" dirty="0"/>
          </a:p>
        </p:txBody>
      </p:sp>
      <p:sp>
        <p:nvSpPr>
          <p:cNvPr id="25" name="24 CuadroTexto"/>
          <p:cNvSpPr txBox="1"/>
          <p:nvPr/>
        </p:nvSpPr>
        <p:spPr>
          <a:xfrm>
            <a:off x="5796136" y="1916832"/>
            <a:ext cx="2304256" cy="646331"/>
          </a:xfrm>
          <a:prstGeom prst="rect">
            <a:avLst/>
          </a:prstGeom>
          <a:noFill/>
        </p:spPr>
        <p:txBody>
          <a:bodyPr wrap="square" rtlCol="0">
            <a:spAutoFit/>
          </a:bodyPr>
          <a:lstStyle/>
          <a:p>
            <a:r>
              <a:rPr lang="es-ES" sz="3600" dirty="0" err="1" smtClean="0"/>
              <a:t>prov:Entity</a:t>
            </a:r>
            <a:endParaRPr lang="es-ES" sz="3600" dirty="0"/>
          </a:p>
        </p:txBody>
      </p:sp>
      <p:sp>
        <p:nvSpPr>
          <p:cNvPr id="26" name="Rectangle 8"/>
          <p:cNvSpPr/>
          <p:nvPr/>
        </p:nvSpPr>
        <p:spPr>
          <a:xfrm>
            <a:off x="3325406" y="1722330"/>
            <a:ext cx="2038682" cy="338518"/>
          </a:xfrm>
          <a:prstGeom prst="rect">
            <a:avLst/>
          </a:prstGeom>
        </p:spPr>
        <p:txBody>
          <a:bodyPr wrap="none" lIns="91400" tIns="45702" rIns="91400" bIns="45702">
            <a:spAutoFit/>
          </a:bodyPr>
          <a:lstStyle/>
          <a:p>
            <a:r>
              <a:rPr lang="en-US" sz="1600" b="1" noProof="1" smtClean="0">
                <a:solidFill>
                  <a:srgbClr val="0D0D0D"/>
                </a:solidFill>
              </a:rPr>
              <a:t>prov:wasAttributedTo</a:t>
            </a:r>
            <a:endParaRPr lang="en-US" sz="1600" b="1" noProof="1">
              <a:solidFill>
                <a:srgbClr val="0D0D0D"/>
              </a:solidFill>
            </a:endParaRPr>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28</a:t>
            </a:fld>
            <a:endParaRPr lang="es-E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Making the activity explicit</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5" name="Straight Arrow Connector 7"/>
          <p:cNvCxnSpPr>
            <a:stCxn id="16" idx="2"/>
            <a:endCxn id="18" idx="0"/>
          </p:cNvCxnSpPr>
          <p:nvPr/>
        </p:nvCxnSpPr>
        <p:spPr>
          <a:xfrm flipH="1">
            <a:off x="2483768" y="1670066"/>
            <a:ext cx="2664296" cy="1787"/>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16" name="Oval 9"/>
          <p:cNvSpPr/>
          <p:nvPr/>
        </p:nvSpPr>
        <p:spPr>
          <a:xfrm>
            <a:off x="5148064" y="132625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dcProvTutorial</a:t>
            </a:r>
            <a:endParaRPr lang="en-US" sz="1400" dirty="0">
              <a:solidFill>
                <a:schemeClr val="tx1"/>
              </a:solidFill>
            </a:endParaRPr>
          </a:p>
        </p:txBody>
      </p:sp>
      <p:sp>
        <p:nvSpPr>
          <p:cNvPr id="18" name="Snip Same Side Corner Rectangle 11"/>
          <p:cNvSpPr/>
          <p:nvPr/>
        </p:nvSpPr>
        <p:spPr>
          <a:xfrm>
            <a:off x="1331640" y="1340768"/>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sp>
        <p:nvSpPr>
          <p:cNvPr id="21" name="Rectangle 8"/>
          <p:cNvSpPr/>
          <p:nvPr/>
        </p:nvSpPr>
        <p:spPr>
          <a:xfrm>
            <a:off x="3347864" y="1362290"/>
            <a:ext cx="1120932" cy="338518"/>
          </a:xfrm>
          <a:prstGeom prst="rect">
            <a:avLst/>
          </a:prstGeom>
        </p:spPr>
        <p:txBody>
          <a:bodyPr wrap="none" lIns="91400" tIns="45702" rIns="91400" bIns="45702">
            <a:spAutoFit/>
          </a:bodyPr>
          <a:lstStyle/>
          <a:p>
            <a:r>
              <a:rPr lang="en-US" sz="1600" b="1" noProof="1" smtClean="0">
                <a:solidFill>
                  <a:srgbClr val="0D0D0D"/>
                </a:solidFill>
              </a:rPr>
              <a:t>dct:creator</a:t>
            </a:r>
            <a:endParaRPr lang="en-US" sz="1600" b="1" noProof="1">
              <a:solidFill>
                <a:srgbClr val="0D0D0D"/>
              </a:solidFill>
            </a:endParaRPr>
          </a:p>
        </p:txBody>
      </p:sp>
      <p:sp>
        <p:nvSpPr>
          <p:cNvPr id="22" name="21 Elipse"/>
          <p:cNvSpPr/>
          <p:nvPr/>
        </p:nvSpPr>
        <p:spPr>
          <a:xfrm>
            <a:off x="395536" y="764704"/>
            <a:ext cx="2843808" cy="194421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Elipse"/>
          <p:cNvSpPr/>
          <p:nvPr/>
        </p:nvSpPr>
        <p:spPr>
          <a:xfrm>
            <a:off x="5508104" y="764704"/>
            <a:ext cx="2843808" cy="194421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719064" y="1988840"/>
            <a:ext cx="2304256" cy="646331"/>
          </a:xfrm>
          <a:prstGeom prst="rect">
            <a:avLst/>
          </a:prstGeom>
          <a:noFill/>
        </p:spPr>
        <p:txBody>
          <a:bodyPr wrap="square" rtlCol="0">
            <a:spAutoFit/>
          </a:bodyPr>
          <a:lstStyle/>
          <a:p>
            <a:r>
              <a:rPr lang="es-ES" sz="3600" dirty="0" err="1" smtClean="0"/>
              <a:t>prov:Agent</a:t>
            </a:r>
            <a:endParaRPr lang="es-ES" sz="3600" dirty="0"/>
          </a:p>
        </p:txBody>
      </p:sp>
      <p:sp>
        <p:nvSpPr>
          <p:cNvPr id="25" name="24 CuadroTexto"/>
          <p:cNvSpPr txBox="1"/>
          <p:nvPr/>
        </p:nvSpPr>
        <p:spPr>
          <a:xfrm>
            <a:off x="5796136" y="1916832"/>
            <a:ext cx="2304256" cy="646331"/>
          </a:xfrm>
          <a:prstGeom prst="rect">
            <a:avLst/>
          </a:prstGeom>
          <a:noFill/>
        </p:spPr>
        <p:txBody>
          <a:bodyPr wrap="square" rtlCol="0">
            <a:spAutoFit/>
          </a:bodyPr>
          <a:lstStyle/>
          <a:p>
            <a:r>
              <a:rPr lang="es-ES" sz="3600" dirty="0" err="1" smtClean="0"/>
              <a:t>prov:Entity</a:t>
            </a:r>
            <a:endParaRPr lang="es-ES" sz="3600" dirty="0"/>
          </a:p>
        </p:txBody>
      </p:sp>
      <p:sp>
        <p:nvSpPr>
          <p:cNvPr id="26" name="Rectangle 8"/>
          <p:cNvSpPr/>
          <p:nvPr/>
        </p:nvSpPr>
        <p:spPr>
          <a:xfrm>
            <a:off x="3325406" y="1722330"/>
            <a:ext cx="2038682" cy="338518"/>
          </a:xfrm>
          <a:prstGeom prst="rect">
            <a:avLst/>
          </a:prstGeom>
        </p:spPr>
        <p:txBody>
          <a:bodyPr wrap="none" lIns="91400" tIns="45702" rIns="91400" bIns="45702">
            <a:spAutoFit/>
          </a:bodyPr>
          <a:lstStyle/>
          <a:p>
            <a:r>
              <a:rPr lang="en-US" sz="1600" b="1" noProof="1" smtClean="0">
                <a:solidFill>
                  <a:srgbClr val="0D0D0D"/>
                </a:solidFill>
              </a:rPr>
              <a:t>prov:wasAttributedTo</a:t>
            </a:r>
            <a:endParaRPr lang="en-US" sz="1600" b="1" noProof="1">
              <a:solidFill>
                <a:srgbClr val="0D0D0D"/>
              </a:solidFill>
            </a:endParaRPr>
          </a:p>
        </p:txBody>
      </p:sp>
      <p:cxnSp>
        <p:nvCxnSpPr>
          <p:cNvPr id="27" name="Straight Arrow Connector 13"/>
          <p:cNvCxnSpPr>
            <a:endCxn id="18" idx="1"/>
          </p:cNvCxnSpPr>
          <p:nvPr/>
        </p:nvCxnSpPr>
        <p:spPr>
          <a:xfrm flipH="1" flipV="1">
            <a:off x="1907704" y="2002938"/>
            <a:ext cx="1576484" cy="214642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7"/>
          <p:cNvCxnSpPr>
            <a:stCxn id="29" idx="3"/>
          </p:cNvCxnSpPr>
          <p:nvPr/>
        </p:nvCxnSpPr>
        <p:spPr>
          <a:xfrm flipV="1">
            <a:off x="5508103" y="2060848"/>
            <a:ext cx="1440161" cy="2088512"/>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29" name="Rectangle 1"/>
          <p:cNvSpPr/>
          <p:nvPr/>
        </p:nvSpPr>
        <p:spPr>
          <a:xfrm>
            <a:off x="3428522" y="3717312"/>
            <a:ext cx="2079581" cy="86409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t>
            </a:r>
            <a:r>
              <a:rPr lang="en-US" dirty="0" err="1" smtClean="0"/>
              <a:t>makingTheTutorial</a:t>
            </a:r>
            <a:endParaRPr lang="en-US" dirty="0"/>
          </a:p>
        </p:txBody>
      </p:sp>
      <p:sp>
        <p:nvSpPr>
          <p:cNvPr id="35" name="Rectangle 8"/>
          <p:cNvSpPr/>
          <p:nvPr/>
        </p:nvSpPr>
        <p:spPr>
          <a:xfrm>
            <a:off x="2411760" y="2924944"/>
            <a:ext cx="2295676" cy="338518"/>
          </a:xfrm>
          <a:prstGeom prst="rect">
            <a:avLst/>
          </a:prstGeom>
        </p:spPr>
        <p:txBody>
          <a:bodyPr wrap="none" lIns="91400" tIns="45702" rIns="91400" bIns="45702">
            <a:spAutoFit/>
          </a:bodyPr>
          <a:lstStyle/>
          <a:p>
            <a:r>
              <a:rPr lang="en-US" sz="1600" b="1" noProof="1" smtClean="0">
                <a:solidFill>
                  <a:srgbClr val="0D0D0D"/>
                </a:solidFill>
              </a:rPr>
              <a:t>prov:wasAssociatedWith</a:t>
            </a:r>
            <a:endParaRPr lang="en-US" sz="1600" b="1" noProof="1">
              <a:solidFill>
                <a:srgbClr val="0D0D0D"/>
              </a:solidFill>
            </a:endParaRPr>
          </a:p>
        </p:txBody>
      </p:sp>
      <p:sp>
        <p:nvSpPr>
          <p:cNvPr id="36" name="Rectangle 8"/>
          <p:cNvSpPr/>
          <p:nvPr/>
        </p:nvSpPr>
        <p:spPr>
          <a:xfrm>
            <a:off x="5436096" y="3068960"/>
            <a:ext cx="2071192" cy="338518"/>
          </a:xfrm>
          <a:prstGeom prst="rect">
            <a:avLst/>
          </a:prstGeom>
        </p:spPr>
        <p:txBody>
          <a:bodyPr wrap="none" lIns="91400" tIns="45702" rIns="91400" bIns="45702">
            <a:spAutoFit/>
          </a:bodyPr>
          <a:lstStyle/>
          <a:p>
            <a:r>
              <a:rPr lang="en-US" sz="1600" b="1" noProof="1" smtClean="0">
                <a:solidFill>
                  <a:srgbClr val="0D0D0D"/>
                </a:solidFill>
              </a:rPr>
              <a:t>prov:wasGeneratedBy</a:t>
            </a:r>
            <a:endParaRPr lang="en-US" sz="1600" b="1" noProof="1">
              <a:solidFill>
                <a:srgbClr val="0D0D0D"/>
              </a:solidFill>
            </a:endParaRPr>
          </a:p>
        </p:txBody>
      </p:sp>
      <p:sp>
        <p:nvSpPr>
          <p:cNvPr id="37" name="36 Elipse"/>
          <p:cNvSpPr/>
          <p:nvPr/>
        </p:nvSpPr>
        <p:spPr>
          <a:xfrm>
            <a:off x="3059832" y="3429000"/>
            <a:ext cx="2843808" cy="194421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CuadroTexto"/>
          <p:cNvSpPr txBox="1"/>
          <p:nvPr/>
        </p:nvSpPr>
        <p:spPr>
          <a:xfrm>
            <a:off x="3217238" y="4479530"/>
            <a:ext cx="2592288" cy="646331"/>
          </a:xfrm>
          <a:prstGeom prst="rect">
            <a:avLst/>
          </a:prstGeom>
          <a:noFill/>
        </p:spPr>
        <p:txBody>
          <a:bodyPr wrap="square" rtlCol="0">
            <a:spAutoFit/>
          </a:bodyPr>
          <a:lstStyle/>
          <a:p>
            <a:r>
              <a:rPr lang="es-ES" sz="3600" dirty="0" err="1" smtClean="0"/>
              <a:t>prov:Activity</a:t>
            </a:r>
            <a:endParaRPr lang="es-ES" sz="3600" dirty="0"/>
          </a:p>
        </p:txBody>
      </p:sp>
      <p:sp>
        <p:nvSpPr>
          <p:cNvPr id="30" name="29 Marcador de número de diapositiva"/>
          <p:cNvSpPr>
            <a:spLocks noGrp="1"/>
          </p:cNvSpPr>
          <p:nvPr>
            <p:ph type="sldNum" sz="quarter" idx="12"/>
          </p:nvPr>
        </p:nvSpPr>
        <p:spPr/>
        <p:txBody>
          <a:bodyPr/>
          <a:lstStyle/>
          <a:p>
            <a:fld id="{132FADFE-3B8F-471C-ABF0-DBC7717ECBBC}" type="slidenum">
              <a:rPr lang="es-ES" smtClean="0"/>
              <a:pPr/>
              <a:t>29</a:t>
            </a:fld>
            <a:endParaRPr lang="es-E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Agenda</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124744"/>
            <a:ext cx="8496944" cy="4500719"/>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3600" dirty="0" smtClean="0">
                <a:solidFill>
                  <a:srgbClr val="4D4D4D"/>
                </a:solidFill>
                <a:ea typeface="ＭＳ Ｐゴシック" pitchFamily="-80" charset="-128"/>
                <a:cs typeface="Arial" pitchFamily="34" charset="0"/>
                <a:sym typeface="Arial" pitchFamily="34" charset="0"/>
              </a:rPr>
              <a:t>Plan for the afternoon</a:t>
            </a:r>
            <a:r>
              <a:rPr lang="en-US" sz="2000" dirty="0" smtClean="0">
                <a:solidFill>
                  <a:srgbClr val="4D4D4D"/>
                </a:solidFill>
                <a:ea typeface="ＭＳ Ｐゴシック" pitchFamily="-80" charset="-128"/>
                <a:cs typeface="Arial" pitchFamily="34" charset="0"/>
                <a:sym typeface="Arial" pitchFamily="34" charset="0"/>
              </a:rPr>
              <a:t/>
            </a:r>
            <a:br>
              <a:rPr lang="en-US" sz="2000" dirty="0" smtClean="0">
                <a:solidFill>
                  <a:srgbClr val="4D4D4D"/>
                </a:solidFill>
                <a:ea typeface="ＭＳ Ｐゴシック" pitchFamily="-80" charset="-128"/>
                <a:cs typeface="Arial" pitchFamily="34" charset="0"/>
                <a:sym typeface="Arial" pitchFamily="34" charset="0"/>
              </a:rPr>
            </a:br>
            <a:endParaRPr lang="en-US" sz="20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Introduction: The Provenance Working Group</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From DC to PROV: An example</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PROV-O: An Overview</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PROV-O part 1</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Coffee Break</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PROV-O part 2</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Mapping PROV-O to Dublin Core</a:t>
            </a: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solidFill>
                  <a:schemeClr val="tx1"/>
                </a:solidFill>
              </a:rPr>
              <a:pPr/>
              <a:t>3</a:t>
            </a:fld>
            <a:endParaRPr lang="es-ES" dirty="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Adding metadata of the activity</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5" name="Straight Arrow Connector 7"/>
          <p:cNvCxnSpPr>
            <a:stCxn id="16" idx="2"/>
            <a:endCxn id="18" idx="0"/>
          </p:cNvCxnSpPr>
          <p:nvPr/>
        </p:nvCxnSpPr>
        <p:spPr>
          <a:xfrm flipH="1">
            <a:off x="2483768" y="1670066"/>
            <a:ext cx="2664296" cy="1787"/>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16" name="Oval 9"/>
          <p:cNvSpPr/>
          <p:nvPr/>
        </p:nvSpPr>
        <p:spPr>
          <a:xfrm>
            <a:off x="5148064" y="132625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dcProvTutorial</a:t>
            </a:r>
            <a:endParaRPr lang="en-US" sz="1400" dirty="0">
              <a:solidFill>
                <a:schemeClr val="tx1"/>
              </a:solidFill>
            </a:endParaRPr>
          </a:p>
        </p:txBody>
      </p:sp>
      <p:sp>
        <p:nvSpPr>
          <p:cNvPr id="18" name="Snip Same Side Corner Rectangle 11"/>
          <p:cNvSpPr/>
          <p:nvPr/>
        </p:nvSpPr>
        <p:spPr>
          <a:xfrm>
            <a:off x="1331640" y="1340768"/>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sp>
        <p:nvSpPr>
          <p:cNvPr id="21" name="Rectangle 8"/>
          <p:cNvSpPr/>
          <p:nvPr/>
        </p:nvSpPr>
        <p:spPr>
          <a:xfrm>
            <a:off x="3347864" y="1362290"/>
            <a:ext cx="1120932" cy="338518"/>
          </a:xfrm>
          <a:prstGeom prst="rect">
            <a:avLst/>
          </a:prstGeom>
        </p:spPr>
        <p:txBody>
          <a:bodyPr wrap="none" lIns="91400" tIns="45702" rIns="91400" bIns="45702">
            <a:spAutoFit/>
          </a:bodyPr>
          <a:lstStyle/>
          <a:p>
            <a:r>
              <a:rPr lang="en-US" sz="1600" b="1" noProof="1" smtClean="0">
                <a:solidFill>
                  <a:srgbClr val="0D0D0D"/>
                </a:solidFill>
              </a:rPr>
              <a:t>dct:creator</a:t>
            </a:r>
            <a:endParaRPr lang="en-US" sz="1600" b="1" noProof="1">
              <a:solidFill>
                <a:srgbClr val="0D0D0D"/>
              </a:solidFill>
            </a:endParaRPr>
          </a:p>
        </p:txBody>
      </p:sp>
      <p:sp>
        <p:nvSpPr>
          <p:cNvPr id="24" name="23 CuadroTexto"/>
          <p:cNvSpPr txBox="1"/>
          <p:nvPr/>
        </p:nvSpPr>
        <p:spPr>
          <a:xfrm>
            <a:off x="719064" y="1988840"/>
            <a:ext cx="2304256" cy="646331"/>
          </a:xfrm>
          <a:prstGeom prst="rect">
            <a:avLst/>
          </a:prstGeom>
          <a:noFill/>
        </p:spPr>
        <p:txBody>
          <a:bodyPr wrap="square" rtlCol="0">
            <a:spAutoFit/>
          </a:bodyPr>
          <a:lstStyle/>
          <a:p>
            <a:r>
              <a:rPr lang="es-ES" sz="3600" dirty="0" err="1" smtClean="0"/>
              <a:t>prov:Agent</a:t>
            </a:r>
            <a:endParaRPr lang="es-ES" sz="3600" dirty="0"/>
          </a:p>
        </p:txBody>
      </p:sp>
      <p:sp>
        <p:nvSpPr>
          <p:cNvPr id="25" name="24 CuadroTexto"/>
          <p:cNvSpPr txBox="1"/>
          <p:nvPr/>
        </p:nvSpPr>
        <p:spPr>
          <a:xfrm>
            <a:off x="5796136" y="1916832"/>
            <a:ext cx="2304256" cy="646331"/>
          </a:xfrm>
          <a:prstGeom prst="rect">
            <a:avLst/>
          </a:prstGeom>
          <a:noFill/>
        </p:spPr>
        <p:txBody>
          <a:bodyPr wrap="square" rtlCol="0">
            <a:spAutoFit/>
          </a:bodyPr>
          <a:lstStyle/>
          <a:p>
            <a:r>
              <a:rPr lang="es-ES" sz="3600" dirty="0" err="1" smtClean="0"/>
              <a:t>prov:Entity</a:t>
            </a:r>
            <a:endParaRPr lang="es-ES" sz="3600" dirty="0"/>
          </a:p>
        </p:txBody>
      </p:sp>
      <p:sp>
        <p:nvSpPr>
          <p:cNvPr id="26" name="Rectangle 8"/>
          <p:cNvSpPr/>
          <p:nvPr/>
        </p:nvSpPr>
        <p:spPr>
          <a:xfrm>
            <a:off x="3325406" y="1722330"/>
            <a:ext cx="2038682" cy="338518"/>
          </a:xfrm>
          <a:prstGeom prst="rect">
            <a:avLst/>
          </a:prstGeom>
        </p:spPr>
        <p:txBody>
          <a:bodyPr wrap="none" lIns="91400" tIns="45702" rIns="91400" bIns="45702">
            <a:spAutoFit/>
          </a:bodyPr>
          <a:lstStyle/>
          <a:p>
            <a:r>
              <a:rPr lang="en-US" sz="1600" b="1" noProof="1" smtClean="0">
                <a:solidFill>
                  <a:srgbClr val="0D0D0D"/>
                </a:solidFill>
              </a:rPr>
              <a:t>prov:wasAttributedTo</a:t>
            </a:r>
            <a:endParaRPr lang="en-US" sz="1600" b="1" noProof="1">
              <a:solidFill>
                <a:srgbClr val="0D0D0D"/>
              </a:solidFill>
            </a:endParaRPr>
          </a:p>
        </p:txBody>
      </p:sp>
      <p:cxnSp>
        <p:nvCxnSpPr>
          <p:cNvPr id="27" name="Straight Arrow Connector 13"/>
          <p:cNvCxnSpPr>
            <a:endCxn id="18" idx="1"/>
          </p:cNvCxnSpPr>
          <p:nvPr/>
        </p:nvCxnSpPr>
        <p:spPr>
          <a:xfrm flipH="1" flipV="1">
            <a:off x="1907704" y="2002938"/>
            <a:ext cx="1576484" cy="214642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7"/>
          <p:cNvCxnSpPr>
            <a:stCxn id="29" idx="3"/>
          </p:cNvCxnSpPr>
          <p:nvPr/>
        </p:nvCxnSpPr>
        <p:spPr>
          <a:xfrm flipV="1">
            <a:off x="5508103" y="2060848"/>
            <a:ext cx="1440161" cy="2088512"/>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29" name="Rectangle 1"/>
          <p:cNvSpPr/>
          <p:nvPr/>
        </p:nvSpPr>
        <p:spPr>
          <a:xfrm>
            <a:off x="3428522" y="3717312"/>
            <a:ext cx="2079581" cy="86409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t>
            </a:r>
            <a:r>
              <a:rPr lang="en-US" dirty="0" err="1" smtClean="0"/>
              <a:t>makingTheTutorial</a:t>
            </a:r>
            <a:endParaRPr lang="en-US" dirty="0"/>
          </a:p>
        </p:txBody>
      </p:sp>
      <p:sp>
        <p:nvSpPr>
          <p:cNvPr id="35" name="Rectangle 8"/>
          <p:cNvSpPr/>
          <p:nvPr/>
        </p:nvSpPr>
        <p:spPr>
          <a:xfrm>
            <a:off x="2411760" y="2924944"/>
            <a:ext cx="2295676" cy="338518"/>
          </a:xfrm>
          <a:prstGeom prst="rect">
            <a:avLst/>
          </a:prstGeom>
        </p:spPr>
        <p:txBody>
          <a:bodyPr wrap="none" lIns="91400" tIns="45702" rIns="91400" bIns="45702">
            <a:spAutoFit/>
          </a:bodyPr>
          <a:lstStyle/>
          <a:p>
            <a:r>
              <a:rPr lang="en-US" sz="1600" b="1" noProof="1" smtClean="0">
                <a:solidFill>
                  <a:srgbClr val="0D0D0D"/>
                </a:solidFill>
              </a:rPr>
              <a:t>prov:wasAssociatedWith</a:t>
            </a:r>
            <a:endParaRPr lang="en-US" sz="1600" b="1" noProof="1">
              <a:solidFill>
                <a:srgbClr val="0D0D0D"/>
              </a:solidFill>
            </a:endParaRPr>
          </a:p>
        </p:txBody>
      </p:sp>
      <p:sp>
        <p:nvSpPr>
          <p:cNvPr id="36" name="Rectangle 8"/>
          <p:cNvSpPr/>
          <p:nvPr/>
        </p:nvSpPr>
        <p:spPr>
          <a:xfrm>
            <a:off x="5436096" y="3068960"/>
            <a:ext cx="2071192" cy="338518"/>
          </a:xfrm>
          <a:prstGeom prst="rect">
            <a:avLst/>
          </a:prstGeom>
        </p:spPr>
        <p:txBody>
          <a:bodyPr wrap="none" lIns="91400" tIns="45702" rIns="91400" bIns="45702">
            <a:spAutoFit/>
          </a:bodyPr>
          <a:lstStyle/>
          <a:p>
            <a:r>
              <a:rPr lang="en-US" sz="1600" b="1" noProof="1" smtClean="0">
                <a:solidFill>
                  <a:srgbClr val="0D0D0D"/>
                </a:solidFill>
              </a:rPr>
              <a:t>prov:wasGeneratedBy</a:t>
            </a:r>
            <a:endParaRPr lang="en-US" sz="1600" b="1" noProof="1">
              <a:solidFill>
                <a:srgbClr val="0D0D0D"/>
              </a:solidFill>
            </a:endParaRPr>
          </a:p>
        </p:txBody>
      </p:sp>
      <p:sp>
        <p:nvSpPr>
          <p:cNvPr id="38" name="37 CuadroTexto"/>
          <p:cNvSpPr txBox="1"/>
          <p:nvPr/>
        </p:nvSpPr>
        <p:spPr>
          <a:xfrm>
            <a:off x="3217238" y="4479530"/>
            <a:ext cx="2592288" cy="646331"/>
          </a:xfrm>
          <a:prstGeom prst="rect">
            <a:avLst/>
          </a:prstGeom>
          <a:noFill/>
        </p:spPr>
        <p:txBody>
          <a:bodyPr wrap="square" rtlCol="0">
            <a:spAutoFit/>
          </a:bodyPr>
          <a:lstStyle/>
          <a:p>
            <a:r>
              <a:rPr lang="es-ES" sz="3600" dirty="0" err="1" smtClean="0"/>
              <a:t>prov:Activity</a:t>
            </a:r>
            <a:endParaRPr lang="es-ES" sz="3600" dirty="0"/>
          </a:p>
        </p:txBody>
      </p:sp>
      <p:sp>
        <p:nvSpPr>
          <p:cNvPr id="30" name="Oval 9"/>
          <p:cNvSpPr/>
          <p:nvPr/>
        </p:nvSpPr>
        <p:spPr>
          <a:xfrm>
            <a:off x="7199784" y="3861049"/>
            <a:ext cx="1692696"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“2013-08-1"”</a:t>
            </a:r>
            <a:endParaRPr lang="en-US" sz="1400" dirty="0">
              <a:solidFill>
                <a:schemeClr val="tx1"/>
              </a:solidFill>
            </a:endParaRPr>
          </a:p>
        </p:txBody>
      </p:sp>
      <p:sp>
        <p:nvSpPr>
          <p:cNvPr id="31" name="Oval 9"/>
          <p:cNvSpPr/>
          <p:nvPr/>
        </p:nvSpPr>
        <p:spPr>
          <a:xfrm>
            <a:off x="7092280" y="4725145"/>
            <a:ext cx="1872208" cy="504056"/>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“2013-08-25"”</a:t>
            </a:r>
            <a:endParaRPr lang="en-US" sz="1400" dirty="0">
              <a:solidFill>
                <a:schemeClr val="tx1"/>
              </a:solidFill>
            </a:endParaRPr>
          </a:p>
        </p:txBody>
      </p:sp>
      <p:cxnSp>
        <p:nvCxnSpPr>
          <p:cNvPr id="32" name="Straight Arrow Connector 13"/>
          <p:cNvCxnSpPr>
            <a:stCxn id="29" idx="3"/>
            <a:endCxn id="30" idx="2"/>
          </p:cNvCxnSpPr>
          <p:nvPr/>
        </p:nvCxnSpPr>
        <p:spPr>
          <a:xfrm flipV="1">
            <a:off x="5508103" y="4149081"/>
            <a:ext cx="1691681" cy="279"/>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13"/>
          <p:cNvCxnSpPr>
            <a:stCxn id="29" idx="3"/>
            <a:endCxn id="31" idx="2"/>
          </p:cNvCxnSpPr>
          <p:nvPr/>
        </p:nvCxnSpPr>
        <p:spPr>
          <a:xfrm>
            <a:off x="5508103" y="4149360"/>
            <a:ext cx="1584177" cy="827813"/>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44" name="Rectangle 8"/>
          <p:cNvSpPr/>
          <p:nvPr/>
        </p:nvSpPr>
        <p:spPr>
          <a:xfrm>
            <a:off x="5508104" y="3861048"/>
            <a:ext cx="1801631" cy="338518"/>
          </a:xfrm>
          <a:prstGeom prst="rect">
            <a:avLst/>
          </a:prstGeom>
        </p:spPr>
        <p:txBody>
          <a:bodyPr wrap="none" lIns="91400" tIns="45702" rIns="91400" bIns="45702">
            <a:spAutoFit/>
          </a:bodyPr>
          <a:lstStyle/>
          <a:p>
            <a:r>
              <a:rPr lang="en-US" sz="1600" dirty="0" err="1" smtClean="0"/>
              <a:t>prov:startedAtTime</a:t>
            </a:r>
            <a:endParaRPr lang="es-ES" sz="1600" dirty="0"/>
          </a:p>
        </p:txBody>
      </p:sp>
      <p:sp>
        <p:nvSpPr>
          <p:cNvPr id="47" name="Rectangle 8"/>
          <p:cNvSpPr/>
          <p:nvPr/>
        </p:nvSpPr>
        <p:spPr>
          <a:xfrm>
            <a:off x="5631476" y="4458634"/>
            <a:ext cx="1738087" cy="338518"/>
          </a:xfrm>
          <a:prstGeom prst="rect">
            <a:avLst/>
          </a:prstGeom>
        </p:spPr>
        <p:txBody>
          <a:bodyPr wrap="none" lIns="91400" tIns="45702" rIns="91400" bIns="45702">
            <a:spAutoFit/>
          </a:bodyPr>
          <a:lstStyle/>
          <a:p>
            <a:r>
              <a:rPr lang="en-US" sz="1600" dirty="0" err="1" smtClean="0"/>
              <a:t>prov:endedAtTime</a:t>
            </a:r>
            <a:endParaRPr lang="es-ES" sz="1600" dirty="0"/>
          </a:p>
        </p:txBody>
      </p:sp>
      <p:cxnSp>
        <p:nvCxnSpPr>
          <p:cNvPr id="60" name="59 Forma"/>
          <p:cNvCxnSpPr>
            <a:stCxn id="16" idx="6"/>
            <a:endCxn id="31" idx="6"/>
          </p:cNvCxnSpPr>
          <p:nvPr/>
        </p:nvCxnSpPr>
        <p:spPr>
          <a:xfrm>
            <a:off x="8589827" y="1670066"/>
            <a:ext cx="374661" cy="3307107"/>
          </a:xfrm>
          <a:prstGeom prst="curvedConnector3">
            <a:avLst>
              <a:gd name="adj1" fmla="val 130023"/>
            </a:avLst>
          </a:prstGeom>
          <a:ln w="25400" cmpd="sng">
            <a:headEnd type="none"/>
            <a:tailEnd type="arrow"/>
          </a:ln>
        </p:spPr>
        <p:style>
          <a:lnRef idx="2">
            <a:schemeClr val="accent1"/>
          </a:lnRef>
          <a:fillRef idx="0">
            <a:schemeClr val="accent1"/>
          </a:fillRef>
          <a:effectRef idx="1">
            <a:schemeClr val="accent1"/>
          </a:effectRef>
          <a:fontRef idx="minor">
            <a:schemeClr val="tx1"/>
          </a:fontRef>
        </p:style>
      </p:cxnSp>
      <p:sp>
        <p:nvSpPr>
          <p:cNvPr id="67" name="Rectangle 8"/>
          <p:cNvSpPr/>
          <p:nvPr/>
        </p:nvSpPr>
        <p:spPr>
          <a:xfrm>
            <a:off x="8023068" y="2708920"/>
            <a:ext cx="1149273" cy="338518"/>
          </a:xfrm>
          <a:prstGeom prst="rect">
            <a:avLst/>
          </a:prstGeom>
        </p:spPr>
        <p:txBody>
          <a:bodyPr wrap="none" lIns="91400" tIns="45702" rIns="91400" bIns="45702">
            <a:spAutoFit/>
          </a:bodyPr>
          <a:lstStyle/>
          <a:p>
            <a:r>
              <a:rPr lang="en-US" sz="1600" b="1" noProof="1" smtClean="0">
                <a:solidFill>
                  <a:srgbClr val="0D0D0D"/>
                </a:solidFill>
              </a:rPr>
              <a:t>dct:created</a:t>
            </a:r>
            <a:endParaRPr lang="en-US" sz="1600" b="1" noProof="1">
              <a:solidFill>
                <a:srgbClr val="0D0D0D"/>
              </a:solidFill>
            </a:endParaRPr>
          </a:p>
        </p:txBody>
      </p:sp>
      <p:sp>
        <p:nvSpPr>
          <p:cNvPr id="37" name="36 Marcador de número de diapositiva"/>
          <p:cNvSpPr>
            <a:spLocks noGrp="1"/>
          </p:cNvSpPr>
          <p:nvPr>
            <p:ph type="sldNum" sz="quarter" idx="12"/>
          </p:nvPr>
        </p:nvSpPr>
        <p:spPr/>
        <p:txBody>
          <a:bodyPr/>
          <a:lstStyle/>
          <a:p>
            <a:fld id="{132FADFE-3B8F-471C-ABF0-DBC7717ECBBC}" type="slidenum">
              <a:rPr lang="es-ES" smtClean="0"/>
              <a:pPr/>
              <a:t>30</a:t>
            </a:fld>
            <a:endParaRPr lang="es-E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Adding metadata of the activity</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15" name="Straight Arrow Connector 7"/>
          <p:cNvCxnSpPr>
            <a:stCxn id="16" idx="2"/>
            <a:endCxn id="18" idx="0"/>
          </p:cNvCxnSpPr>
          <p:nvPr/>
        </p:nvCxnSpPr>
        <p:spPr>
          <a:xfrm flipH="1">
            <a:off x="2483768" y="1670066"/>
            <a:ext cx="2664296" cy="1787"/>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16" name="Oval 9"/>
          <p:cNvSpPr/>
          <p:nvPr/>
        </p:nvSpPr>
        <p:spPr>
          <a:xfrm>
            <a:off x="5148064" y="132625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dcProvTutorial</a:t>
            </a:r>
            <a:endParaRPr lang="en-US" sz="1400" dirty="0">
              <a:solidFill>
                <a:schemeClr val="tx1"/>
              </a:solidFill>
            </a:endParaRPr>
          </a:p>
        </p:txBody>
      </p:sp>
      <p:sp>
        <p:nvSpPr>
          <p:cNvPr id="18" name="Snip Same Side Corner Rectangle 11"/>
          <p:cNvSpPr/>
          <p:nvPr/>
        </p:nvSpPr>
        <p:spPr>
          <a:xfrm>
            <a:off x="1331640" y="1340768"/>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sp>
        <p:nvSpPr>
          <p:cNvPr id="21" name="Rectangle 8"/>
          <p:cNvSpPr/>
          <p:nvPr/>
        </p:nvSpPr>
        <p:spPr>
          <a:xfrm>
            <a:off x="3347864" y="1362290"/>
            <a:ext cx="1120932" cy="338518"/>
          </a:xfrm>
          <a:prstGeom prst="rect">
            <a:avLst/>
          </a:prstGeom>
        </p:spPr>
        <p:txBody>
          <a:bodyPr wrap="none" lIns="91400" tIns="45702" rIns="91400" bIns="45702">
            <a:spAutoFit/>
          </a:bodyPr>
          <a:lstStyle/>
          <a:p>
            <a:r>
              <a:rPr lang="en-US" sz="1600" b="1" noProof="1" smtClean="0">
                <a:solidFill>
                  <a:srgbClr val="0D0D0D"/>
                </a:solidFill>
              </a:rPr>
              <a:t>dct:creator</a:t>
            </a:r>
            <a:endParaRPr lang="en-US" sz="1600" b="1" noProof="1">
              <a:solidFill>
                <a:srgbClr val="0D0D0D"/>
              </a:solidFill>
            </a:endParaRPr>
          </a:p>
        </p:txBody>
      </p:sp>
      <p:sp>
        <p:nvSpPr>
          <p:cNvPr id="24" name="23 CuadroTexto"/>
          <p:cNvSpPr txBox="1"/>
          <p:nvPr/>
        </p:nvSpPr>
        <p:spPr>
          <a:xfrm>
            <a:off x="719064" y="1988840"/>
            <a:ext cx="2304256" cy="646331"/>
          </a:xfrm>
          <a:prstGeom prst="rect">
            <a:avLst/>
          </a:prstGeom>
          <a:noFill/>
        </p:spPr>
        <p:txBody>
          <a:bodyPr wrap="square" rtlCol="0">
            <a:spAutoFit/>
          </a:bodyPr>
          <a:lstStyle/>
          <a:p>
            <a:r>
              <a:rPr lang="es-ES" sz="3600" dirty="0" err="1" smtClean="0"/>
              <a:t>prov:Agent</a:t>
            </a:r>
            <a:endParaRPr lang="es-ES" sz="3600" dirty="0"/>
          </a:p>
        </p:txBody>
      </p:sp>
      <p:sp>
        <p:nvSpPr>
          <p:cNvPr id="25" name="24 CuadroTexto"/>
          <p:cNvSpPr txBox="1"/>
          <p:nvPr/>
        </p:nvSpPr>
        <p:spPr>
          <a:xfrm>
            <a:off x="5796136" y="1916832"/>
            <a:ext cx="2304256" cy="646331"/>
          </a:xfrm>
          <a:prstGeom prst="rect">
            <a:avLst/>
          </a:prstGeom>
          <a:noFill/>
        </p:spPr>
        <p:txBody>
          <a:bodyPr wrap="square" rtlCol="0">
            <a:spAutoFit/>
          </a:bodyPr>
          <a:lstStyle/>
          <a:p>
            <a:r>
              <a:rPr lang="es-ES" sz="3600" dirty="0" err="1" smtClean="0"/>
              <a:t>prov:Entity</a:t>
            </a:r>
            <a:endParaRPr lang="es-ES" sz="3600" dirty="0"/>
          </a:p>
        </p:txBody>
      </p:sp>
      <p:sp>
        <p:nvSpPr>
          <p:cNvPr id="26" name="Rectangle 8"/>
          <p:cNvSpPr/>
          <p:nvPr/>
        </p:nvSpPr>
        <p:spPr>
          <a:xfrm>
            <a:off x="3325406" y="1722330"/>
            <a:ext cx="2038682" cy="338518"/>
          </a:xfrm>
          <a:prstGeom prst="rect">
            <a:avLst/>
          </a:prstGeom>
        </p:spPr>
        <p:txBody>
          <a:bodyPr wrap="none" lIns="91400" tIns="45702" rIns="91400" bIns="45702">
            <a:spAutoFit/>
          </a:bodyPr>
          <a:lstStyle/>
          <a:p>
            <a:r>
              <a:rPr lang="en-US" sz="1600" b="1" noProof="1" smtClean="0">
                <a:solidFill>
                  <a:srgbClr val="0D0D0D"/>
                </a:solidFill>
              </a:rPr>
              <a:t>prov:wasAttributedTo</a:t>
            </a:r>
            <a:endParaRPr lang="en-US" sz="1600" b="1" noProof="1">
              <a:solidFill>
                <a:srgbClr val="0D0D0D"/>
              </a:solidFill>
            </a:endParaRPr>
          </a:p>
        </p:txBody>
      </p:sp>
      <p:cxnSp>
        <p:nvCxnSpPr>
          <p:cNvPr id="27" name="Straight Arrow Connector 13"/>
          <p:cNvCxnSpPr>
            <a:endCxn id="18" idx="1"/>
          </p:cNvCxnSpPr>
          <p:nvPr/>
        </p:nvCxnSpPr>
        <p:spPr>
          <a:xfrm flipH="1" flipV="1">
            <a:off x="1907704" y="2002938"/>
            <a:ext cx="1576484" cy="214642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7"/>
          <p:cNvCxnSpPr>
            <a:stCxn id="29" idx="3"/>
          </p:cNvCxnSpPr>
          <p:nvPr/>
        </p:nvCxnSpPr>
        <p:spPr>
          <a:xfrm flipV="1">
            <a:off x="5508103" y="2060848"/>
            <a:ext cx="1440161" cy="2088512"/>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29" name="Rectangle 1"/>
          <p:cNvSpPr/>
          <p:nvPr/>
        </p:nvSpPr>
        <p:spPr>
          <a:xfrm>
            <a:off x="3428522" y="3717312"/>
            <a:ext cx="2079581" cy="86409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t>
            </a:r>
            <a:r>
              <a:rPr lang="en-US" dirty="0" err="1" smtClean="0"/>
              <a:t>makingTheTutorial</a:t>
            </a:r>
            <a:endParaRPr lang="en-US" dirty="0"/>
          </a:p>
        </p:txBody>
      </p:sp>
      <p:sp>
        <p:nvSpPr>
          <p:cNvPr id="35" name="Rectangle 8"/>
          <p:cNvSpPr/>
          <p:nvPr/>
        </p:nvSpPr>
        <p:spPr>
          <a:xfrm>
            <a:off x="2411760" y="2924944"/>
            <a:ext cx="2295676" cy="338518"/>
          </a:xfrm>
          <a:prstGeom prst="rect">
            <a:avLst/>
          </a:prstGeom>
        </p:spPr>
        <p:txBody>
          <a:bodyPr wrap="none" lIns="91400" tIns="45702" rIns="91400" bIns="45702">
            <a:spAutoFit/>
          </a:bodyPr>
          <a:lstStyle/>
          <a:p>
            <a:r>
              <a:rPr lang="en-US" sz="1600" b="1" noProof="1" smtClean="0">
                <a:solidFill>
                  <a:srgbClr val="0D0D0D"/>
                </a:solidFill>
              </a:rPr>
              <a:t>prov:wasAssociatedWith</a:t>
            </a:r>
            <a:endParaRPr lang="en-US" sz="1600" b="1" noProof="1">
              <a:solidFill>
                <a:srgbClr val="0D0D0D"/>
              </a:solidFill>
            </a:endParaRPr>
          </a:p>
        </p:txBody>
      </p:sp>
      <p:sp>
        <p:nvSpPr>
          <p:cNvPr id="36" name="Rectangle 8"/>
          <p:cNvSpPr/>
          <p:nvPr/>
        </p:nvSpPr>
        <p:spPr>
          <a:xfrm>
            <a:off x="5436096" y="3068960"/>
            <a:ext cx="2071192" cy="338518"/>
          </a:xfrm>
          <a:prstGeom prst="rect">
            <a:avLst/>
          </a:prstGeom>
        </p:spPr>
        <p:txBody>
          <a:bodyPr wrap="none" lIns="91400" tIns="45702" rIns="91400" bIns="45702">
            <a:spAutoFit/>
          </a:bodyPr>
          <a:lstStyle/>
          <a:p>
            <a:r>
              <a:rPr lang="en-US" sz="1600" b="1" noProof="1" smtClean="0">
                <a:solidFill>
                  <a:srgbClr val="0D0D0D"/>
                </a:solidFill>
              </a:rPr>
              <a:t>prov:wasGeneratedBy</a:t>
            </a:r>
            <a:endParaRPr lang="en-US" sz="1600" b="1" noProof="1">
              <a:solidFill>
                <a:srgbClr val="0D0D0D"/>
              </a:solidFill>
            </a:endParaRPr>
          </a:p>
        </p:txBody>
      </p:sp>
      <p:sp>
        <p:nvSpPr>
          <p:cNvPr id="38" name="37 CuadroTexto"/>
          <p:cNvSpPr txBox="1"/>
          <p:nvPr/>
        </p:nvSpPr>
        <p:spPr>
          <a:xfrm>
            <a:off x="3217238" y="4479530"/>
            <a:ext cx="2592288" cy="646331"/>
          </a:xfrm>
          <a:prstGeom prst="rect">
            <a:avLst/>
          </a:prstGeom>
          <a:noFill/>
        </p:spPr>
        <p:txBody>
          <a:bodyPr wrap="square" rtlCol="0">
            <a:spAutoFit/>
          </a:bodyPr>
          <a:lstStyle/>
          <a:p>
            <a:r>
              <a:rPr lang="es-ES" sz="3600" dirty="0" err="1" smtClean="0"/>
              <a:t>prov:Activity</a:t>
            </a:r>
            <a:endParaRPr lang="es-ES" sz="3600" dirty="0"/>
          </a:p>
        </p:txBody>
      </p:sp>
      <p:sp>
        <p:nvSpPr>
          <p:cNvPr id="30" name="Oval 9"/>
          <p:cNvSpPr/>
          <p:nvPr/>
        </p:nvSpPr>
        <p:spPr>
          <a:xfrm>
            <a:off x="7199784" y="3861049"/>
            <a:ext cx="1692696"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“2013-08-1"”</a:t>
            </a:r>
            <a:endParaRPr lang="en-US" sz="1400" dirty="0">
              <a:solidFill>
                <a:schemeClr val="tx1"/>
              </a:solidFill>
            </a:endParaRPr>
          </a:p>
        </p:txBody>
      </p:sp>
      <p:sp>
        <p:nvSpPr>
          <p:cNvPr id="31" name="Oval 9"/>
          <p:cNvSpPr/>
          <p:nvPr/>
        </p:nvSpPr>
        <p:spPr>
          <a:xfrm>
            <a:off x="7092280" y="4725145"/>
            <a:ext cx="1872208" cy="504056"/>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“2013-08-25"”</a:t>
            </a:r>
            <a:endParaRPr lang="en-US" sz="1400" dirty="0">
              <a:solidFill>
                <a:schemeClr val="tx1"/>
              </a:solidFill>
            </a:endParaRPr>
          </a:p>
        </p:txBody>
      </p:sp>
      <p:cxnSp>
        <p:nvCxnSpPr>
          <p:cNvPr id="32" name="Straight Arrow Connector 13"/>
          <p:cNvCxnSpPr>
            <a:stCxn id="29" idx="3"/>
            <a:endCxn id="30" idx="2"/>
          </p:cNvCxnSpPr>
          <p:nvPr/>
        </p:nvCxnSpPr>
        <p:spPr>
          <a:xfrm flipV="1">
            <a:off x="5508103" y="4149081"/>
            <a:ext cx="1691681" cy="279"/>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13"/>
          <p:cNvCxnSpPr>
            <a:stCxn id="29" idx="3"/>
            <a:endCxn id="31" idx="2"/>
          </p:cNvCxnSpPr>
          <p:nvPr/>
        </p:nvCxnSpPr>
        <p:spPr>
          <a:xfrm>
            <a:off x="5508103" y="4149360"/>
            <a:ext cx="1584177" cy="827813"/>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44" name="Rectangle 8"/>
          <p:cNvSpPr/>
          <p:nvPr/>
        </p:nvSpPr>
        <p:spPr>
          <a:xfrm>
            <a:off x="5508104" y="3861048"/>
            <a:ext cx="1801631" cy="338518"/>
          </a:xfrm>
          <a:prstGeom prst="rect">
            <a:avLst/>
          </a:prstGeom>
        </p:spPr>
        <p:txBody>
          <a:bodyPr wrap="none" lIns="91400" tIns="45702" rIns="91400" bIns="45702">
            <a:spAutoFit/>
          </a:bodyPr>
          <a:lstStyle/>
          <a:p>
            <a:r>
              <a:rPr lang="en-US" sz="1600" dirty="0" err="1" smtClean="0"/>
              <a:t>prov:startedAtTime</a:t>
            </a:r>
            <a:endParaRPr lang="es-ES" sz="1600" dirty="0"/>
          </a:p>
        </p:txBody>
      </p:sp>
      <p:sp>
        <p:nvSpPr>
          <p:cNvPr id="47" name="Rectangle 8"/>
          <p:cNvSpPr/>
          <p:nvPr/>
        </p:nvSpPr>
        <p:spPr>
          <a:xfrm>
            <a:off x="5631476" y="4458634"/>
            <a:ext cx="1738087" cy="338518"/>
          </a:xfrm>
          <a:prstGeom prst="rect">
            <a:avLst/>
          </a:prstGeom>
        </p:spPr>
        <p:txBody>
          <a:bodyPr wrap="none" lIns="91400" tIns="45702" rIns="91400" bIns="45702">
            <a:spAutoFit/>
          </a:bodyPr>
          <a:lstStyle/>
          <a:p>
            <a:r>
              <a:rPr lang="en-US" sz="1600" dirty="0" err="1" smtClean="0"/>
              <a:t>prov:endedAtTime</a:t>
            </a:r>
            <a:endParaRPr lang="es-ES" sz="1600" dirty="0"/>
          </a:p>
        </p:txBody>
      </p:sp>
      <p:cxnSp>
        <p:nvCxnSpPr>
          <p:cNvPr id="60" name="59 Forma"/>
          <p:cNvCxnSpPr>
            <a:stCxn id="16" idx="6"/>
            <a:endCxn id="31" idx="6"/>
          </p:cNvCxnSpPr>
          <p:nvPr/>
        </p:nvCxnSpPr>
        <p:spPr>
          <a:xfrm>
            <a:off x="8589827" y="1670066"/>
            <a:ext cx="374661" cy="3307107"/>
          </a:xfrm>
          <a:prstGeom prst="curvedConnector3">
            <a:avLst>
              <a:gd name="adj1" fmla="val 130023"/>
            </a:avLst>
          </a:prstGeom>
          <a:ln w="25400" cmpd="sng">
            <a:headEnd type="none"/>
            <a:tailEnd type="arrow"/>
          </a:ln>
        </p:spPr>
        <p:style>
          <a:lnRef idx="2">
            <a:schemeClr val="accent1"/>
          </a:lnRef>
          <a:fillRef idx="0">
            <a:schemeClr val="accent1"/>
          </a:fillRef>
          <a:effectRef idx="1">
            <a:schemeClr val="accent1"/>
          </a:effectRef>
          <a:fontRef idx="minor">
            <a:schemeClr val="tx1"/>
          </a:fontRef>
        </p:style>
      </p:cxnSp>
      <p:sp>
        <p:nvSpPr>
          <p:cNvPr id="67" name="Rectangle 8"/>
          <p:cNvSpPr/>
          <p:nvPr/>
        </p:nvSpPr>
        <p:spPr>
          <a:xfrm>
            <a:off x="8023068" y="2708920"/>
            <a:ext cx="1149273" cy="338518"/>
          </a:xfrm>
          <a:prstGeom prst="rect">
            <a:avLst/>
          </a:prstGeom>
        </p:spPr>
        <p:txBody>
          <a:bodyPr wrap="none" lIns="91400" tIns="45702" rIns="91400" bIns="45702">
            <a:spAutoFit/>
          </a:bodyPr>
          <a:lstStyle/>
          <a:p>
            <a:r>
              <a:rPr lang="en-US" sz="1600" b="1" noProof="1" smtClean="0">
                <a:solidFill>
                  <a:srgbClr val="0D0D0D"/>
                </a:solidFill>
              </a:rPr>
              <a:t>dct:created</a:t>
            </a:r>
            <a:endParaRPr lang="en-US" sz="1600" b="1" noProof="1">
              <a:solidFill>
                <a:srgbClr val="0D0D0D"/>
              </a:solidFill>
            </a:endParaRPr>
          </a:p>
        </p:txBody>
      </p:sp>
      <p:sp>
        <p:nvSpPr>
          <p:cNvPr id="37" name="Snip Same Side Corner Rectangle 11"/>
          <p:cNvSpPr/>
          <p:nvPr/>
        </p:nvSpPr>
        <p:spPr>
          <a:xfrm>
            <a:off x="395536" y="335699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kai</a:t>
            </a:r>
            <a:endParaRPr lang="en-US" sz="1600" dirty="0">
              <a:solidFill>
                <a:srgbClr val="000000"/>
              </a:solidFill>
            </a:endParaRPr>
          </a:p>
        </p:txBody>
      </p:sp>
      <p:sp>
        <p:nvSpPr>
          <p:cNvPr id="40" name="Oval 9"/>
          <p:cNvSpPr/>
          <p:nvPr/>
        </p:nvSpPr>
        <p:spPr>
          <a:xfrm>
            <a:off x="683568" y="5157192"/>
            <a:ext cx="230425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tutorialDraft</a:t>
            </a:r>
            <a:endParaRPr lang="en-US" sz="1400" dirty="0">
              <a:solidFill>
                <a:schemeClr val="tx1"/>
              </a:solidFill>
            </a:endParaRPr>
          </a:p>
        </p:txBody>
      </p:sp>
      <p:cxnSp>
        <p:nvCxnSpPr>
          <p:cNvPr id="41" name="Straight Arrow Connector 13"/>
          <p:cNvCxnSpPr>
            <a:stCxn id="29" idx="1"/>
            <a:endCxn id="37" idx="0"/>
          </p:cNvCxnSpPr>
          <p:nvPr/>
        </p:nvCxnSpPr>
        <p:spPr>
          <a:xfrm flipH="1" flipV="1">
            <a:off x="1547664" y="3688077"/>
            <a:ext cx="1880858" cy="461283"/>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13"/>
          <p:cNvCxnSpPr>
            <a:stCxn id="29" idx="1"/>
            <a:endCxn id="40" idx="7"/>
          </p:cNvCxnSpPr>
          <p:nvPr/>
        </p:nvCxnSpPr>
        <p:spPr>
          <a:xfrm flipH="1">
            <a:off x="2650373" y="4149360"/>
            <a:ext cx="778149" cy="110853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49" name="Rectangle 8"/>
          <p:cNvSpPr/>
          <p:nvPr/>
        </p:nvSpPr>
        <p:spPr>
          <a:xfrm>
            <a:off x="1115616" y="4077072"/>
            <a:ext cx="2295676" cy="338518"/>
          </a:xfrm>
          <a:prstGeom prst="rect">
            <a:avLst/>
          </a:prstGeom>
        </p:spPr>
        <p:txBody>
          <a:bodyPr wrap="none" lIns="91400" tIns="45702" rIns="91400" bIns="45702">
            <a:spAutoFit/>
          </a:bodyPr>
          <a:lstStyle/>
          <a:p>
            <a:r>
              <a:rPr lang="en-US" sz="1600" b="1" noProof="1" smtClean="0">
                <a:solidFill>
                  <a:srgbClr val="0D0D0D"/>
                </a:solidFill>
              </a:rPr>
              <a:t>prov:wasAssociatedWith</a:t>
            </a:r>
            <a:endParaRPr lang="en-US" sz="1600" b="1" noProof="1">
              <a:solidFill>
                <a:srgbClr val="0D0D0D"/>
              </a:solidFill>
            </a:endParaRPr>
          </a:p>
        </p:txBody>
      </p:sp>
      <p:sp>
        <p:nvSpPr>
          <p:cNvPr id="51" name="Rectangle 8"/>
          <p:cNvSpPr/>
          <p:nvPr/>
        </p:nvSpPr>
        <p:spPr>
          <a:xfrm>
            <a:off x="1835696" y="4725144"/>
            <a:ext cx="1035908" cy="338518"/>
          </a:xfrm>
          <a:prstGeom prst="rect">
            <a:avLst/>
          </a:prstGeom>
        </p:spPr>
        <p:txBody>
          <a:bodyPr wrap="none" lIns="91400" tIns="45702" rIns="91400" bIns="45702">
            <a:spAutoFit/>
          </a:bodyPr>
          <a:lstStyle/>
          <a:p>
            <a:r>
              <a:rPr lang="en-US" sz="1600" b="1" noProof="1" smtClean="0">
                <a:solidFill>
                  <a:srgbClr val="0D0D0D"/>
                </a:solidFill>
              </a:rPr>
              <a:t>prov:used</a:t>
            </a:r>
            <a:endParaRPr lang="en-US" sz="1600" b="1" noProof="1">
              <a:solidFill>
                <a:srgbClr val="0D0D0D"/>
              </a:solidFill>
            </a:endParaRPr>
          </a:p>
        </p:txBody>
      </p:sp>
      <p:cxnSp>
        <p:nvCxnSpPr>
          <p:cNvPr id="52" name="59 Forma"/>
          <p:cNvCxnSpPr>
            <a:stCxn id="16" idx="0"/>
            <a:endCxn id="37" idx="2"/>
          </p:cNvCxnSpPr>
          <p:nvPr/>
        </p:nvCxnSpPr>
        <p:spPr>
          <a:xfrm rot="16200000" flipH="1" flipV="1">
            <a:off x="2451329" y="-729540"/>
            <a:ext cx="2361823" cy="6473410"/>
          </a:xfrm>
          <a:prstGeom prst="curvedConnector4">
            <a:avLst>
              <a:gd name="adj1" fmla="val -17053"/>
              <a:gd name="adj2" fmla="val 99719"/>
            </a:avLst>
          </a:prstGeom>
          <a:ln w="25400" cmpd="sng">
            <a:headEnd type="none"/>
            <a:tailEnd type="arrow"/>
          </a:ln>
        </p:spPr>
        <p:style>
          <a:lnRef idx="2">
            <a:schemeClr val="accent1"/>
          </a:lnRef>
          <a:fillRef idx="0">
            <a:schemeClr val="accent1"/>
          </a:fillRef>
          <a:effectRef idx="1">
            <a:schemeClr val="accent1"/>
          </a:effectRef>
          <a:fontRef idx="minor">
            <a:schemeClr val="tx1"/>
          </a:fontRef>
        </p:style>
      </p:cxnSp>
      <p:cxnSp>
        <p:nvCxnSpPr>
          <p:cNvPr id="59" name="59 Forma"/>
          <p:cNvCxnSpPr>
            <a:stCxn id="16" idx="0"/>
            <a:endCxn id="40" idx="2"/>
          </p:cNvCxnSpPr>
          <p:nvPr/>
        </p:nvCxnSpPr>
        <p:spPr>
          <a:xfrm rot="16200000" flipH="1" flipV="1">
            <a:off x="1688882" y="320940"/>
            <a:ext cx="4174750" cy="6185378"/>
          </a:xfrm>
          <a:prstGeom prst="curvedConnector4">
            <a:avLst>
              <a:gd name="adj1" fmla="val -16949"/>
              <a:gd name="adj2" fmla="val 110736"/>
            </a:avLst>
          </a:prstGeom>
          <a:ln w="25400" cmpd="sng">
            <a:headEnd type="none"/>
            <a:tailEnd type="arrow"/>
          </a:ln>
        </p:spPr>
        <p:style>
          <a:lnRef idx="2">
            <a:schemeClr val="accent1"/>
          </a:lnRef>
          <a:fillRef idx="0">
            <a:schemeClr val="accent1"/>
          </a:fillRef>
          <a:effectRef idx="1">
            <a:schemeClr val="accent1"/>
          </a:effectRef>
          <a:fontRef idx="minor">
            <a:schemeClr val="tx1"/>
          </a:fontRef>
        </p:style>
      </p:cxnSp>
      <p:sp>
        <p:nvSpPr>
          <p:cNvPr id="66" name="Rectangle 8"/>
          <p:cNvSpPr/>
          <p:nvPr/>
        </p:nvSpPr>
        <p:spPr>
          <a:xfrm>
            <a:off x="3347864" y="836712"/>
            <a:ext cx="1481287" cy="338518"/>
          </a:xfrm>
          <a:prstGeom prst="rect">
            <a:avLst/>
          </a:prstGeom>
        </p:spPr>
        <p:txBody>
          <a:bodyPr wrap="none" lIns="91400" tIns="45702" rIns="91400" bIns="45702">
            <a:spAutoFit/>
          </a:bodyPr>
          <a:lstStyle/>
          <a:p>
            <a:r>
              <a:rPr lang="en-US" sz="1600" b="1" noProof="1" smtClean="0">
                <a:solidFill>
                  <a:srgbClr val="0D0D0D"/>
                </a:solidFill>
              </a:rPr>
              <a:t>dct:contributor</a:t>
            </a:r>
            <a:endParaRPr lang="en-US" sz="1600" b="1" noProof="1">
              <a:solidFill>
                <a:srgbClr val="0D0D0D"/>
              </a:solidFill>
            </a:endParaRPr>
          </a:p>
        </p:txBody>
      </p:sp>
      <p:sp>
        <p:nvSpPr>
          <p:cNvPr id="68" name="Rectangle 8"/>
          <p:cNvSpPr/>
          <p:nvPr/>
        </p:nvSpPr>
        <p:spPr>
          <a:xfrm>
            <a:off x="5796136" y="692696"/>
            <a:ext cx="1214611" cy="338518"/>
          </a:xfrm>
          <a:prstGeom prst="rect">
            <a:avLst/>
          </a:prstGeom>
        </p:spPr>
        <p:txBody>
          <a:bodyPr wrap="none" lIns="91400" tIns="45702" rIns="91400" bIns="45702">
            <a:spAutoFit/>
          </a:bodyPr>
          <a:lstStyle/>
          <a:p>
            <a:r>
              <a:rPr lang="en-US" sz="1600" b="1" noProof="1" smtClean="0">
                <a:solidFill>
                  <a:srgbClr val="0D0D0D"/>
                </a:solidFill>
              </a:rPr>
              <a:t>dct:replaces</a:t>
            </a:r>
            <a:endParaRPr lang="en-US" sz="1600" b="1" noProof="1">
              <a:solidFill>
                <a:srgbClr val="0D0D0D"/>
              </a:solidFill>
            </a:endParaRPr>
          </a:p>
        </p:txBody>
      </p:sp>
      <p:sp>
        <p:nvSpPr>
          <p:cNvPr id="46" name="45 Marcador de número de diapositiva"/>
          <p:cNvSpPr>
            <a:spLocks noGrp="1"/>
          </p:cNvSpPr>
          <p:nvPr>
            <p:ph type="sldNum" sz="quarter" idx="12"/>
          </p:nvPr>
        </p:nvSpPr>
        <p:spPr/>
        <p:txBody>
          <a:bodyPr/>
          <a:lstStyle/>
          <a:p>
            <a:fld id="{132FADFE-3B8F-471C-ABF0-DBC7717ECBBC}" type="slidenum">
              <a:rPr lang="es-ES" smtClean="0"/>
              <a:pPr/>
              <a:t>31</a:t>
            </a:fld>
            <a:endParaRPr lang="es-E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Basics</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052736"/>
            <a:ext cx="8820472" cy="4536504"/>
          </a:xfrm>
        </p:spPr>
        <p:txBody>
          <a:bodyPr>
            <a:normAutofit/>
          </a:bodyPr>
          <a:lstStyle/>
          <a:p>
            <a:r>
              <a:rPr lang="en-US" sz="2600" dirty="0" smtClean="0">
                <a:solidFill>
                  <a:srgbClr val="4D4D4D"/>
                </a:solidFill>
                <a:ea typeface="ＭＳ Ｐゴシック" pitchFamily="-80" charset="-128"/>
                <a:cs typeface="Arial" pitchFamily="34" charset="0"/>
                <a:sym typeface="Arial" pitchFamily="34" charset="0"/>
              </a:rPr>
              <a:t>This example shows the fundamental notions of PROV-O</a:t>
            </a:r>
          </a:p>
          <a:p>
            <a:pPr lvl="1"/>
            <a:r>
              <a:rPr lang="en-US" sz="2200" dirty="0" smtClean="0">
                <a:solidFill>
                  <a:srgbClr val="4D4D4D"/>
                </a:solidFill>
                <a:ea typeface="ＭＳ Ｐゴシック" pitchFamily="-80" charset="-128"/>
                <a:cs typeface="Arial" pitchFamily="34" charset="0"/>
                <a:sym typeface="Arial" pitchFamily="34" charset="0"/>
              </a:rPr>
              <a:t>Entity :</a:t>
            </a:r>
          </a:p>
          <a:p>
            <a:pPr lvl="2"/>
            <a:r>
              <a:rPr lang="en-US" sz="2200" dirty="0" smtClean="0">
                <a:solidFill>
                  <a:srgbClr val="4D4D4D"/>
                </a:solidFill>
                <a:ea typeface="ＭＳ Ｐゴシック" pitchFamily="-80" charset="-128"/>
                <a:cs typeface="Arial" pitchFamily="34" charset="0"/>
                <a:sym typeface="Arial" pitchFamily="34" charset="0"/>
              </a:rPr>
              <a:t>the resources whose provenance we want to describe</a:t>
            </a:r>
          </a:p>
          <a:p>
            <a:pPr lvl="1"/>
            <a:r>
              <a:rPr lang="en-US" sz="2200" dirty="0" smtClean="0">
                <a:solidFill>
                  <a:srgbClr val="4D4D4D"/>
                </a:solidFill>
                <a:ea typeface="ＭＳ Ｐゴシック" pitchFamily="-80" charset="-128"/>
                <a:cs typeface="Arial" pitchFamily="34" charset="0"/>
                <a:sym typeface="Arial" pitchFamily="34" charset="0"/>
              </a:rPr>
              <a:t>Activity:</a:t>
            </a:r>
          </a:p>
          <a:p>
            <a:pPr lvl="2"/>
            <a:r>
              <a:rPr lang="en-US" sz="2200" dirty="0" smtClean="0">
                <a:solidFill>
                  <a:srgbClr val="4D4D4D"/>
                </a:solidFill>
                <a:ea typeface="ＭＳ Ｐゴシック" pitchFamily="-80" charset="-128"/>
                <a:cs typeface="Arial" pitchFamily="34" charset="0"/>
                <a:sym typeface="Arial" pitchFamily="34" charset="0"/>
              </a:rPr>
              <a:t>describes how entities are created and how they changed. </a:t>
            </a:r>
          </a:p>
          <a:p>
            <a:pPr lvl="1"/>
            <a:r>
              <a:rPr lang="en-US" sz="2200" dirty="0" smtClean="0">
                <a:solidFill>
                  <a:srgbClr val="4D4D4D"/>
                </a:solidFill>
                <a:ea typeface="ＭＳ Ｐゴシック" pitchFamily="-80" charset="-128"/>
                <a:cs typeface="Arial" pitchFamily="34" charset="0"/>
                <a:sym typeface="Arial" pitchFamily="34" charset="0"/>
              </a:rPr>
              <a:t>Agent:</a:t>
            </a:r>
          </a:p>
          <a:p>
            <a:pPr lvl="2"/>
            <a:r>
              <a:rPr lang="en-US" sz="2200" dirty="0" smtClean="0">
                <a:solidFill>
                  <a:srgbClr val="4D4D4D"/>
                </a:solidFill>
                <a:ea typeface="ＭＳ Ｐゴシック" pitchFamily="-80" charset="-128"/>
                <a:cs typeface="Arial" pitchFamily="34" charset="0"/>
                <a:sym typeface="Arial" pitchFamily="34" charset="0"/>
              </a:rPr>
              <a:t>responsible for the actions affecting entities.</a:t>
            </a:r>
          </a:p>
          <a:p>
            <a:pPr lvl="1"/>
            <a:r>
              <a:rPr lang="en-US" sz="2200" dirty="0" smtClean="0">
                <a:solidFill>
                  <a:srgbClr val="4D4D4D"/>
                </a:solidFill>
                <a:ea typeface="ＭＳ Ｐゴシック" pitchFamily="-80" charset="-128"/>
                <a:cs typeface="Arial" pitchFamily="34" charset="0"/>
                <a:sym typeface="Arial" pitchFamily="34" charset="0"/>
              </a:rPr>
              <a:t>Usage, generation, derivation, attribution,.. </a:t>
            </a:r>
          </a:p>
          <a:p>
            <a:pPr lvl="2"/>
            <a:r>
              <a:rPr lang="en-US" sz="2200" dirty="0" smtClean="0">
                <a:solidFill>
                  <a:srgbClr val="4D4D4D"/>
                </a:solidFill>
                <a:ea typeface="ＭＳ Ｐゴシック" pitchFamily="-80" charset="-128"/>
                <a:cs typeface="Arial" pitchFamily="34" charset="0"/>
                <a:sym typeface="Arial" pitchFamily="34" charset="0"/>
              </a:rPr>
              <a:t>connections describing how entities, agents, and activities interact.</a:t>
            </a: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32</a:t>
            </a:fld>
            <a:endParaRPr lang="es-E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Making the example a little more complex</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052736"/>
            <a:ext cx="8820472" cy="4536504"/>
          </a:xfrm>
        </p:spPr>
        <p:txBody>
          <a:bodyPr>
            <a:normAutofit/>
          </a:bodyPr>
          <a:lstStyle/>
          <a:p>
            <a:r>
              <a:rPr lang="en-US" sz="2600" dirty="0" smtClean="0">
                <a:solidFill>
                  <a:srgbClr val="4D4D4D"/>
                </a:solidFill>
                <a:ea typeface="ＭＳ Ｐゴシック" pitchFamily="-80" charset="-128"/>
                <a:cs typeface="Arial" pitchFamily="34" charset="0"/>
                <a:sym typeface="Arial" pitchFamily="34" charset="0"/>
              </a:rPr>
              <a:t>A couple of things are still missing in the example:</a:t>
            </a:r>
            <a:br>
              <a:rPr lang="en-US" sz="2600" dirty="0" smtClean="0">
                <a:solidFill>
                  <a:srgbClr val="4D4D4D"/>
                </a:solidFill>
                <a:ea typeface="ＭＳ Ｐゴシック" pitchFamily="-80" charset="-128"/>
                <a:cs typeface="Arial" pitchFamily="34" charset="0"/>
                <a:sym typeface="Arial" pitchFamily="34" charset="0"/>
              </a:rPr>
            </a:br>
            <a:endParaRPr lang="en-US" sz="2600" dirty="0" smtClean="0">
              <a:solidFill>
                <a:srgbClr val="4D4D4D"/>
              </a:solidFill>
              <a:ea typeface="ＭＳ Ｐゴシック" pitchFamily="-80" charset="-128"/>
              <a:cs typeface="Arial" pitchFamily="34" charset="0"/>
              <a:sym typeface="Arial" pitchFamily="34" charset="0"/>
            </a:endParaRPr>
          </a:p>
          <a:p>
            <a:pPr lvl="1"/>
            <a:r>
              <a:rPr lang="en-US" sz="2200" dirty="0" smtClean="0">
                <a:solidFill>
                  <a:srgbClr val="4D4D4D"/>
                </a:solidFill>
                <a:ea typeface="ＭＳ Ｐゴシック" pitchFamily="-80" charset="-128"/>
                <a:cs typeface="Arial" pitchFamily="34" charset="0"/>
                <a:sym typeface="Arial" pitchFamily="34" charset="0"/>
              </a:rPr>
              <a:t>The creation process of the draft of the tutorial.</a:t>
            </a:r>
          </a:p>
          <a:p>
            <a:pPr lvl="1"/>
            <a:endParaRPr lang="en-US" sz="2200" dirty="0" smtClean="0">
              <a:solidFill>
                <a:srgbClr val="4D4D4D"/>
              </a:solidFill>
              <a:ea typeface="ＭＳ Ｐゴシック" pitchFamily="-80" charset="-128"/>
              <a:cs typeface="Arial" pitchFamily="34" charset="0"/>
              <a:sym typeface="Arial" pitchFamily="34" charset="0"/>
            </a:endParaRPr>
          </a:p>
          <a:p>
            <a:pPr lvl="1"/>
            <a:r>
              <a:rPr lang="en-US" sz="2200" dirty="0" smtClean="0">
                <a:solidFill>
                  <a:srgbClr val="4D4D4D"/>
                </a:solidFill>
                <a:ea typeface="ＭＳ Ｐゴシック" pitchFamily="-80" charset="-128"/>
                <a:cs typeface="Arial" pitchFamily="34" charset="0"/>
                <a:sym typeface="Arial" pitchFamily="34" charset="0"/>
              </a:rPr>
              <a:t>The tutorial is a revision of the draft (a second version). </a:t>
            </a:r>
          </a:p>
          <a:p>
            <a:pPr lvl="1"/>
            <a:endParaRPr lang="en-US" sz="2200" dirty="0" smtClean="0">
              <a:solidFill>
                <a:srgbClr val="4D4D4D"/>
              </a:solidFill>
              <a:ea typeface="ＭＳ Ｐゴシック" pitchFamily="-80" charset="-128"/>
              <a:cs typeface="Arial" pitchFamily="34" charset="0"/>
              <a:sym typeface="Arial" pitchFamily="34" charset="0"/>
            </a:endParaRPr>
          </a:p>
          <a:p>
            <a:pPr lvl="1"/>
            <a:r>
              <a:rPr lang="en-US" sz="2200" dirty="0" smtClean="0">
                <a:solidFill>
                  <a:srgbClr val="4D4D4D"/>
                </a:solidFill>
                <a:ea typeface="ＭＳ Ｐゴシック" pitchFamily="-80" charset="-128"/>
                <a:cs typeface="Arial" pitchFamily="34" charset="0"/>
                <a:sym typeface="Arial" pitchFamily="34" charset="0"/>
              </a:rPr>
              <a:t>The creation process of the referenced tutorials</a:t>
            </a:r>
          </a:p>
          <a:p>
            <a:pPr lvl="1"/>
            <a:endParaRPr lang="en-US" sz="2200" dirty="0" smtClean="0">
              <a:solidFill>
                <a:srgbClr val="4D4D4D"/>
              </a:solidFill>
              <a:ea typeface="ＭＳ Ｐゴシック" pitchFamily="-80" charset="-128"/>
              <a:cs typeface="Arial" pitchFamily="34" charset="0"/>
              <a:sym typeface="Arial" pitchFamily="34" charset="0"/>
            </a:endParaRPr>
          </a:p>
          <a:p>
            <a:pPr lvl="1"/>
            <a:r>
              <a:rPr lang="en-US" sz="2200" dirty="0" smtClean="0">
                <a:solidFill>
                  <a:srgbClr val="4D4D4D"/>
                </a:solidFill>
                <a:ea typeface="ＭＳ Ｐゴシック" pitchFamily="-80" charset="-128"/>
                <a:cs typeface="Arial" pitchFamily="34" charset="0"/>
                <a:sym typeface="Arial" pitchFamily="34" charset="0"/>
              </a:rPr>
              <a:t>…</a:t>
            </a:r>
          </a:p>
          <a:p>
            <a:pPr lvl="1"/>
            <a:endParaRPr lang="en-US" sz="2200" dirty="0" smtClean="0">
              <a:solidFill>
                <a:srgbClr val="4D4D4D"/>
              </a:solidFill>
              <a:ea typeface="ＭＳ Ｐゴシック" pitchFamily="-80" charset="-128"/>
              <a:cs typeface="Arial" pitchFamily="34" charset="0"/>
              <a:sym typeface="Arial" pitchFamily="34" charset="0"/>
            </a:endParaRPr>
          </a:p>
          <a:p>
            <a:pPr lvl="2"/>
            <a:endParaRPr lang="en-US" sz="2200" dirty="0" smtClean="0">
              <a:solidFill>
                <a:srgbClr val="4D4D4D"/>
              </a:solidFill>
              <a:ea typeface="ＭＳ Ｐゴシック" pitchFamily="-80" charset="-128"/>
              <a:cs typeface="Arial" pitchFamily="34" charset="0"/>
              <a:sym typeface="Arial" pitchFamily="34" charset="0"/>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33</a:t>
            </a:fld>
            <a:endParaRPr lang="es-E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Making the example a little more complex</a:t>
            </a:r>
            <a:r>
              <a:rPr lang="en-US" sz="2000" b="1" dirty="0">
                <a:solidFill>
                  <a:srgbClr val="FFFFFF"/>
                </a:solidFill>
                <a:cs typeface="Arial" pitchFamily="34" charset="0"/>
                <a:sym typeface="Arial" pitchFamily="34" charset="0"/>
              </a:rPr>
              <a:t> </a:t>
            </a:r>
            <a:r>
              <a:rPr lang="en-US" sz="2000" b="1" dirty="0" smtClean="0">
                <a:solidFill>
                  <a:srgbClr val="FFFFFF"/>
                </a:solidFill>
                <a:cs typeface="Arial" pitchFamily="34" charset="0"/>
                <a:sym typeface="Arial" pitchFamily="34" charset="0"/>
              </a:rPr>
              <a:t>(2)</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pSp>
        <p:nvGrpSpPr>
          <p:cNvPr id="46" name="45 Grupo"/>
          <p:cNvGrpSpPr/>
          <p:nvPr/>
        </p:nvGrpSpPr>
        <p:grpSpPr>
          <a:xfrm>
            <a:off x="270729" y="1182238"/>
            <a:ext cx="8167831" cy="3599729"/>
            <a:chOff x="395536" y="1326254"/>
            <a:chExt cx="8194291" cy="4518561"/>
          </a:xfrm>
        </p:grpSpPr>
        <p:cxnSp>
          <p:nvCxnSpPr>
            <p:cNvPr id="15" name="Straight Arrow Connector 7"/>
            <p:cNvCxnSpPr>
              <a:stCxn id="16" idx="2"/>
              <a:endCxn id="18" idx="0"/>
            </p:cNvCxnSpPr>
            <p:nvPr/>
          </p:nvCxnSpPr>
          <p:spPr>
            <a:xfrm flipH="1">
              <a:off x="2483768" y="1670066"/>
              <a:ext cx="2664296" cy="1787"/>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16" name="Oval 9"/>
            <p:cNvSpPr/>
            <p:nvPr/>
          </p:nvSpPr>
          <p:spPr>
            <a:xfrm>
              <a:off x="5148064" y="132625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dcProvTutorial</a:t>
              </a:r>
              <a:endParaRPr lang="en-US" sz="1400" dirty="0">
                <a:solidFill>
                  <a:schemeClr val="tx1"/>
                </a:solidFill>
              </a:endParaRPr>
            </a:p>
          </p:txBody>
        </p:sp>
        <p:sp>
          <p:nvSpPr>
            <p:cNvPr id="18" name="Snip Same Side Corner Rectangle 11"/>
            <p:cNvSpPr/>
            <p:nvPr/>
          </p:nvSpPr>
          <p:spPr>
            <a:xfrm>
              <a:off x="1331640" y="1340768"/>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sp>
          <p:nvSpPr>
            <p:cNvPr id="21" name="Rectangle 8"/>
            <p:cNvSpPr/>
            <p:nvPr/>
          </p:nvSpPr>
          <p:spPr>
            <a:xfrm>
              <a:off x="3347864" y="1362290"/>
              <a:ext cx="1120932" cy="338518"/>
            </a:xfrm>
            <a:prstGeom prst="rect">
              <a:avLst/>
            </a:prstGeom>
          </p:spPr>
          <p:txBody>
            <a:bodyPr wrap="none" lIns="91400" tIns="45702" rIns="91400" bIns="45702">
              <a:spAutoFit/>
            </a:bodyPr>
            <a:lstStyle/>
            <a:p>
              <a:r>
                <a:rPr lang="en-US" sz="1600" b="1" noProof="1" smtClean="0">
                  <a:solidFill>
                    <a:srgbClr val="0D0D0D"/>
                  </a:solidFill>
                </a:rPr>
                <a:t>dct:creator</a:t>
              </a:r>
              <a:endParaRPr lang="en-US" sz="1600" b="1" noProof="1">
                <a:solidFill>
                  <a:srgbClr val="0D0D0D"/>
                </a:solidFill>
              </a:endParaRPr>
            </a:p>
          </p:txBody>
        </p:sp>
        <p:sp>
          <p:nvSpPr>
            <p:cNvPr id="24" name="23 CuadroTexto"/>
            <p:cNvSpPr txBox="1"/>
            <p:nvPr/>
          </p:nvSpPr>
          <p:spPr>
            <a:xfrm>
              <a:off x="719064" y="1988840"/>
              <a:ext cx="2304256" cy="646331"/>
            </a:xfrm>
            <a:prstGeom prst="rect">
              <a:avLst/>
            </a:prstGeom>
            <a:noFill/>
          </p:spPr>
          <p:txBody>
            <a:bodyPr wrap="square" rtlCol="0">
              <a:spAutoFit/>
            </a:bodyPr>
            <a:lstStyle/>
            <a:p>
              <a:r>
                <a:rPr lang="es-ES" sz="3600" dirty="0" err="1" smtClean="0"/>
                <a:t>prov:Agent</a:t>
              </a:r>
              <a:endParaRPr lang="es-ES" sz="3600" dirty="0"/>
            </a:p>
          </p:txBody>
        </p:sp>
        <p:sp>
          <p:nvSpPr>
            <p:cNvPr id="25" name="24 CuadroTexto"/>
            <p:cNvSpPr txBox="1"/>
            <p:nvPr/>
          </p:nvSpPr>
          <p:spPr>
            <a:xfrm>
              <a:off x="5796136" y="1916832"/>
              <a:ext cx="2304256" cy="646331"/>
            </a:xfrm>
            <a:prstGeom prst="rect">
              <a:avLst/>
            </a:prstGeom>
            <a:noFill/>
          </p:spPr>
          <p:txBody>
            <a:bodyPr wrap="square" rtlCol="0">
              <a:spAutoFit/>
            </a:bodyPr>
            <a:lstStyle/>
            <a:p>
              <a:r>
                <a:rPr lang="es-ES" sz="3600" dirty="0" err="1" smtClean="0"/>
                <a:t>prov:Entity</a:t>
              </a:r>
              <a:endParaRPr lang="es-ES" sz="3600" dirty="0"/>
            </a:p>
          </p:txBody>
        </p:sp>
        <p:sp>
          <p:nvSpPr>
            <p:cNvPr id="26" name="Rectangle 8"/>
            <p:cNvSpPr/>
            <p:nvPr/>
          </p:nvSpPr>
          <p:spPr>
            <a:xfrm>
              <a:off x="3325406" y="1722330"/>
              <a:ext cx="2038682" cy="338518"/>
            </a:xfrm>
            <a:prstGeom prst="rect">
              <a:avLst/>
            </a:prstGeom>
          </p:spPr>
          <p:txBody>
            <a:bodyPr wrap="none" lIns="91400" tIns="45702" rIns="91400" bIns="45702">
              <a:spAutoFit/>
            </a:bodyPr>
            <a:lstStyle/>
            <a:p>
              <a:r>
                <a:rPr lang="en-US" sz="1600" b="1" noProof="1" smtClean="0">
                  <a:solidFill>
                    <a:srgbClr val="0D0D0D"/>
                  </a:solidFill>
                </a:rPr>
                <a:t>prov:wasAttributedTo</a:t>
              </a:r>
              <a:endParaRPr lang="en-US" sz="1600" b="1" noProof="1">
                <a:solidFill>
                  <a:srgbClr val="0D0D0D"/>
                </a:solidFill>
              </a:endParaRPr>
            </a:p>
          </p:txBody>
        </p:sp>
        <p:cxnSp>
          <p:nvCxnSpPr>
            <p:cNvPr id="27" name="Straight Arrow Connector 13"/>
            <p:cNvCxnSpPr>
              <a:endCxn id="18" idx="1"/>
            </p:cNvCxnSpPr>
            <p:nvPr/>
          </p:nvCxnSpPr>
          <p:spPr>
            <a:xfrm flipH="1" flipV="1">
              <a:off x="1907704" y="2002938"/>
              <a:ext cx="1576484" cy="214642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7"/>
            <p:cNvCxnSpPr>
              <a:stCxn id="29" idx="3"/>
            </p:cNvCxnSpPr>
            <p:nvPr/>
          </p:nvCxnSpPr>
          <p:spPr>
            <a:xfrm flipV="1">
              <a:off x="5508103" y="2060848"/>
              <a:ext cx="1440161" cy="2088512"/>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29" name="Rectangle 1"/>
            <p:cNvSpPr/>
            <p:nvPr/>
          </p:nvSpPr>
          <p:spPr>
            <a:xfrm>
              <a:off x="3428522" y="3717312"/>
              <a:ext cx="2079581" cy="86409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t>
              </a:r>
              <a:r>
                <a:rPr lang="en-US" dirty="0" err="1" smtClean="0"/>
                <a:t>makingTheTutorial</a:t>
              </a:r>
              <a:endParaRPr lang="en-US" dirty="0"/>
            </a:p>
          </p:txBody>
        </p:sp>
        <p:sp>
          <p:nvSpPr>
            <p:cNvPr id="35" name="Rectangle 8"/>
            <p:cNvSpPr/>
            <p:nvPr/>
          </p:nvSpPr>
          <p:spPr>
            <a:xfrm>
              <a:off x="2411760" y="2924944"/>
              <a:ext cx="2295676" cy="338518"/>
            </a:xfrm>
            <a:prstGeom prst="rect">
              <a:avLst/>
            </a:prstGeom>
          </p:spPr>
          <p:txBody>
            <a:bodyPr wrap="none" lIns="91400" tIns="45702" rIns="91400" bIns="45702">
              <a:spAutoFit/>
            </a:bodyPr>
            <a:lstStyle/>
            <a:p>
              <a:r>
                <a:rPr lang="en-US" sz="1600" b="1" noProof="1" smtClean="0">
                  <a:solidFill>
                    <a:srgbClr val="0D0D0D"/>
                  </a:solidFill>
                </a:rPr>
                <a:t>prov:wasAssociatedWith</a:t>
              </a:r>
              <a:endParaRPr lang="en-US" sz="1600" b="1" noProof="1">
                <a:solidFill>
                  <a:srgbClr val="0D0D0D"/>
                </a:solidFill>
              </a:endParaRPr>
            </a:p>
          </p:txBody>
        </p:sp>
        <p:sp>
          <p:nvSpPr>
            <p:cNvPr id="36" name="Rectangle 8"/>
            <p:cNvSpPr/>
            <p:nvPr/>
          </p:nvSpPr>
          <p:spPr>
            <a:xfrm>
              <a:off x="5436096" y="3068960"/>
              <a:ext cx="2071192" cy="338518"/>
            </a:xfrm>
            <a:prstGeom prst="rect">
              <a:avLst/>
            </a:prstGeom>
          </p:spPr>
          <p:txBody>
            <a:bodyPr wrap="none" lIns="91400" tIns="45702" rIns="91400" bIns="45702">
              <a:spAutoFit/>
            </a:bodyPr>
            <a:lstStyle/>
            <a:p>
              <a:r>
                <a:rPr lang="en-US" sz="1600" b="1" noProof="1" smtClean="0">
                  <a:solidFill>
                    <a:srgbClr val="0D0D0D"/>
                  </a:solidFill>
                </a:rPr>
                <a:t>prov:wasGeneratedBy</a:t>
              </a:r>
              <a:endParaRPr lang="en-US" sz="1600" b="1" noProof="1">
                <a:solidFill>
                  <a:srgbClr val="0D0D0D"/>
                </a:solidFill>
              </a:endParaRPr>
            </a:p>
          </p:txBody>
        </p:sp>
        <p:sp>
          <p:nvSpPr>
            <p:cNvPr id="38" name="37 CuadroTexto"/>
            <p:cNvSpPr txBox="1"/>
            <p:nvPr/>
          </p:nvSpPr>
          <p:spPr>
            <a:xfrm>
              <a:off x="3217238" y="4479530"/>
              <a:ext cx="2592288" cy="646331"/>
            </a:xfrm>
            <a:prstGeom prst="rect">
              <a:avLst/>
            </a:prstGeom>
            <a:noFill/>
          </p:spPr>
          <p:txBody>
            <a:bodyPr wrap="square" rtlCol="0">
              <a:spAutoFit/>
            </a:bodyPr>
            <a:lstStyle/>
            <a:p>
              <a:r>
                <a:rPr lang="es-ES" sz="3600" dirty="0" err="1" smtClean="0"/>
                <a:t>prov:Activity</a:t>
              </a:r>
              <a:endParaRPr lang="es-ES" sz="3600" dirty="0"/>
            </a:p>
          </p:txBody>
        </p:sp>
        <p:sp>
          <p:nvSpPr>
            <p:cNvPr id="37" name="Snip Same Side Corner Rectangle 11"/>
            <p:cNvSpPr/>
            <p:nvPr/>
          </p:nvSpPr>
          <p:spPr>
            <a:xfrm>
              <a:off x="395536" y="335699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kai</a:t>
              </a:r>
              <a:endParaRPr lang="en-US" sz="1600" dirty="0">
                <a:solidFill>
                  <a:srgbClr val="000000"/>
                </a:solidFill>
              </a:endParaRPr>
            </a:p>
          </p:txBody>
        </p:sp>
        <p:sp>
          <p:nvSpPr>
            <p:cNvPr id="40" name="Oval 9"/>
            <p:cNvSpPr/>
            <p:nvPr/>
          </p:nvSpPr>
          <p:spPr>
            <a:xfrm>
              <a:off x="683568" y="5157192"/>
              <a:ext cx="230425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tutorialDraft</a:t>
              </a:r>
              <a:endParaRPr lang="en-US" sz="1400" dirty="0">
                <a:solidFill>
                  <a:schemeClr val="tx1"/>
                </a:solidFill>
              </a:endParaRPr>
            </a:p>
          </p:txBody>
        </p:sp>
        <p:cxnSp>
          <p:nvCxnSpPr>
            <p:cNvPr id="41" name="Straight Arrow Connector 13"/>
            <p:cNvCxnSpPr>
              <a:stCxn id="29" idx="1"/>
              <a:endCxn id="37" idx="0"/>
            </p:cNvCxnSpPr>
            <p:nvPr/>
          </p:nvCxnSpPr>
          <p:spPr>
            <a:xfrm flipH="1" flipV="1">
              <a:off x="1547664" y="3688077"/>
              <a:ext cx="1880858" cy="461283"/>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13"/>
            <p:cNvCxnSpPr>
              <a:stCxn id="29" idx="1"/>
              <a:endCxn id="40" idx="7"/>
            </p:cNvCxnSpPr>
            <p:nvPr/>
          </p:nvCxnSpPr>
          <p:spPr>
            <a:xfrm flipH="1">
              <a:off x="2650373" y="4149360"/>
              <a:ext cx="778149" cy="110853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49" name="Rectangle 8"/>
            <p:cNvSpPr/>
            <p:nvPr/>
          </p:nvSpPr>
          <p:spPr>
            <a:xfrm>
              <a:off x="1115616" y="4077072"/>
              <a:ext cx="2295676" cy="338518"/>
            </a:xfrm>
            <a:prstGeom prst="rect">
              <a:avLst/>
            </a:prstGeom>
          </p:spPr>
          <p:txBody>
            <a:bodyPr wrap="none" lIns="91400" tIns="45702" rIns="91400" bIns="45702">
              <a:spAutoFit/>
            </a:bodyPr>
            <a:lstStyle/>
            <a:p>
              <a:r>
                <a:rPr lang="en-US" sz="1600" b="1" noProof="1" smtClean="0">
                  <a:solidFill>
                    <a:srgbClr val="0D0D0D"/>
                  </a:solidFill>
                </a:rPr>
                <a:t>prov:wasAssociatedWith</a:t>
              </a:r>
              <a:endParaRPr lang="en-US" sz="1600" b="1" noProof="1">
                <a:solidFill>
                  <a:srgbClr val="0D0D0D"/>
                </a:solidFill>
              </a:endParaRPr>
            </a:p>
          </p:txBody>
        </p:sp>
        <p:sp>
          <p:nvSpPr>
            <p:cNvPr id="51" name="Rectangle 8"/>
            <p:cNvSpPr/>
            <p:nvPr/>
          </p:nvSpPr>
          <p:spPr>
            <a:xfrm>
              <a:off x="1835696" y="4725144"/>
              <a:ext cx="1035908" cy="338518"/>
            </a:xfrm>
            <a:prstGeom prst="rect">
              <a:avLst/>
            </a:prstGeom>
          </p:spPr>
          <p:txBody>
            <a:bodyPr wrap="none" lIns="91400" tIns="45702" rIns="91400" bIns="45702">
              <a:spAutoFit/>
            </a:bodyPr>
            <a:lstStyle/>
            <a:p>
              <a:r>
                <a:rPr lang="en-US" sz="1600" b="1" noProof="1" smtClean="0">
                  <a:solidFill>
                    <a:srgbClr val="0D0D0D"/>
                  </a:solidFill>
                </a:rPr>
                <a:t>prov:used</a:t>
              </a:r>
              <a:endParaRPr lang="en-US" sz="1600" b="1" noProof="1">
                <a:solidFill>
                  <a:srgbClr val="0D0D0D"/>
                </a:solidFill>
              </a:endParaRPr>
            </a:p>
          </p:txBody>
        </p:sp>
      </p:grpSp>
      <p:sp>
        <p:nvSpPr>
          <p:cNvPr id="48" name="Rectangle 1"/>
          <p:cNvSpPr/>
          <p:nvPr/>
        </p:nvSpPr>
        <p:spPr>
          <a:xfrm>
            <a:off x="3295065" y="4709959"/>
            <a:ext cx="2072866" cy="68838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t>
            </a:r>
            <a:r>
              <a:rPr lang="en-US" dirty="0" err="1" smtClean="0"/>
              <a:t>makingTheDraft</a:t>
            </a:r>
            <a:endParaRPr lang="en-US" dirty="0"/>
          </a:p>
        </p:txBody>
      </p:sp>
      <p:cxnSp>
        <p:nvCxnSpPr>
          <p:cNvPr id="50" name="Straight Arrow Connector 7"/>
          <p:cNvCxnSpPr>
            <a:stCxn id="48" idx="1"/>
            <a:endCxn id="40" idx="5"/>
          </p:cNvCxnSpPr>
          <p:nvPr/>
        </p:nvCxnSpPr>
        <p:spPr>
          <a:xfrm flipH="1" flipV="1">
            <a:off x="2518285" y="4701745"/>
            <a:ext cx="776780" cy="352407"/>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55" name="Rectangle 8"/>
          <p:cNvSpPr/>
          <p:nvPr/>
        </p:nvSpPr>
        <p:spPr>
          <a:xfrm>
            <a:off x="990809" y="4853975"/>
            <a:ext cx="2064504" cy="269682"/>
          </a:xfrm>
          <a:prstGeom prst="rect">
            <a:avLst/>
          </a:prstGeom>
        </p:spPr>
        <p:txBody>
          <a:bodyPr wrap="none" lIns="91400" tIns="45702" rIns="91400" bIns="45702">
            <a:spAutoFit/>
          </a:bodyPr>
          <a:lstStyle/>
          <a:p>
            <a:r>
              <a:rPr lang="en-US" sz="1600" b="1" noProof="1" smtClean="0">
                <a:solidFill>
                  <a:srgbClr val="0D0D0D"/>
                </a:solidFill>
              </a:rPr>
              <a:t>prov:wasGeneratedBy</a:t>
            </a:r>
            <a:endParaRPr lang="en-US" sz="1600" b="1" noProof="1">
              <a:solidFill>
                <a:srgbClr val="0D0D0D"/>
              </a:solidFill>
            </a:endParaRPr>
          </a:p>
        </p:txBody>
      </p:sp>
      <p:cxnSp>
        <p:nvCxnSpPr>
          <p:cNvPr id="57" name="56 Forma"/>
          <p:cNvCxnSpPr>
            <a:stCxn id="48" idx="2"/>
            <a:endCxn id="18" idx="2"/>
          </p:cNvCxnSpPr>
          <p:nvPr/>
        </p:nvCxnSpPr>
        <p:spPr>
          <a:xfrm rot="5400000" flipH="1">
            <a:off x="797262" y="1864109"/>
            <a:ext cx="3940783" cy="3127688"/>
          </a:xfrm>
          <a:prstGeom prst="bentConnector4">
            <a:avLst>
              <a:gd name="adj1" fmla="val -5801"/>
              <a:gd name="adj2" fmla="val 133296"/>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61" name="Rectangle 8"/>
          <p:cNvSpPr/>
          <p:nvPr/>
        </p:nvSpPr>
        <p:spPr>
          <a:xfrm>
            <a:off x="630769" y="5371983"/>
            <a:ext cx="2288263" cy="269682"/>
          </a:xfrm>
          <a:prstGeom prst="rect">
            <a:avLst/>
          </a:prstGeom>
        </p:spPr>
        <p:txBody>
          <a:bodyPr wrap="none" lIns="91400" tIns="45702" rIns="91400" bIns="45702">
            <a:spAutoFit/>
          </a:bodyPr>
          <a:lstStyle/>
          <a:p>
            <a:r>
              <a:rPr lang="en-US" sz="1600" b="1" noProof="1" smtClean="0">
                <a:solidFill>
                  <a:srgbClr val="0D0D0D"/>
                </a:solidFill>
              </a:rPr>
              <a:t>prov:wasAssociatedWith</a:t>
            </a:r>
            <a:endParaRPr lang="en-US" sz="1600" b="1" noProof="1">
              <a:solidFill>
                <a:srgbClr val="0D0D0D"/>
              </a:solidFill>
            </a:endParaRPr>
          </a:p>
        </p:txBody>
      </p:sp>
      <p:cxnSp>
        <p:nvCxnSpPr>
          <p:cNvPr id="62" name="61 Forma"/>
          <p:cNvCxnSpPr>
            <a:stCxn id="16" idx="6"/>
            <a:endCxn id="40" idx="6"/>
          </p:cNvCxnSpPr>
          <p:nvPr/>
        </p:nvCxnSpPr>
        <p:spPr>
          <a:xfrm flipH="1">
            <a:off x="2854646" y="1456137"/>
            <a:ext cx="5583914" cy="3051932"/>
          </a:xfrm>
          <a:prstGeom prst="bentConnector3">
            <a:avLst>
              <a:gd name="adj1" fmla="val -4094"/>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65" name="Rectangle 8"/>
          <p:cNvSpPr/>
          <p:nvPr/>
        </p:nvSpPr>
        <p:spPr>
          <a:xfrm>
            <a:off x="5340317" y="4234369"/>
            <a:ext cx="1882486" cy="338518"/>
          </a:xfrm>
          <a:prstGeom prst="rect">
            <a:avLst/>
          </a:prstGeom>
        </p:spPr>
        <p:txBody>
          <a:bodyPr wrap="none" lIns="91400" tIns="45702" rIns="91400" bIns="45702">
            <a:spAutoFit/>
          </a:bodyPr>
          <a:lstStyle/>
          <a:p>
            <a:r>
              <a:rPr lang="en-US" sz="1600" b="1" noProof="1" smtClean="0">
                <a:solidFill>
                  <a:schemeClr val="accent3">
                    <a:lumMod val="75000"/>
                  </a:schemeClr>
                </a:solidFill>
              </a:rPr>
              <a:t>prov:wasRevisionOf</a:t>
            </a:r>
            <a:endParaRPr lang="en-US" sz="1600" b="1" noProof="1">
              <a:solidFill>
                <a:schemeClr val="accent3">
                  <a:lumMod val="75000"/>
                </a:schemeClr>
              </a:solidFill>
            </a:endParaRPr>
          </a:p>
        </p:txBody>
      </p:sp>
      <p:sp>
        <p:nvSpPr>
          <p:cNvPr id="69" name="Oval 9"/>
          <p:cNvSpPr/>
          <p:nvPr/>
        </p:nvSpPr>
        <p:spPr>
          <a:xfrm>
            <a:off x="6463417" y="4782529"/>
            <a:ext cx="2296815" cy="547798"/>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iswcProvTutorial</a:t>
            </a:r>
            <a:endParaRPr lang="en-US" sz="1400" dirty="0">
              <a:solidFill>
                <a:schemeClr val="tx1"/>
              </a:solidFill>
            </a:endParaRPr>
          </a:p>
        </p:txBody>
      </p:sp>
      <p:sp>
        <p:nvSpPr>
          <p:cNvPr id="70" name="Oval 9"/>
          <p:cNvSpPr/>
          <p:nvPr/>
        </p:nvSpPr>
        <p:spPr>
          <a:xfrm>
            <a:off x="6175385" y="5430039"/>
            <a:ext cx="2296815" cy="547798"/>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iswcProvIntro</a:t>
            </a:r>
            <a:endParaRPr lang="en-US" sz="1400" dirty="0">
              <a:solidFill>
                <a:schemeClr val="tx1"/>
              </a:solidFill>
            </a:endParaRPr>
          </a:p>
        </p:txBody>
      </p:sp>
      <p:cxnSp>
        <p:nvCxnSpPr>
          <p:cNvPr id="71" name="Straight Arrow Connector 13"/>
          <p:cNvCxnSpPr>
            <a:stCxn id="48" idx="3"/>
            <a:endCxn id="69" idx="2"/>
          </p:cNvCxnSpPr>
          <p:nvPr/>
        </p:nvCxnSpPr>
        <p:spPr>
          <a:xfrm>
            <a:off x="5367931" y="5054152"/>
            <a:ext cx="1095486" cy="2276"/>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13"/>
          <p:cNvCxnSpPr>
            <a:stCxn id="48" idx="3"/>
            <a:endCxn id="70" idx="2"/>
          </p:cNvCxnSpPr>
          <p:nvPr/>
        </p:nvCxnSpPr>
        <p:spPr>
          <a:xfrm>
            <a:off x="5367931" y="5054152"/>
            <a:ext cx="807454" cy="649786"/>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77" name="Rectangle 8"/>
          <p:cNvSpPr/>
          <p:nvPr/>
        </p:nvSpPr>
        <p:spPr>
          <a:xfrm>
            <a:off x="4998806" y="5358031"/>
            <a:ext cx="1032563" cy="269682"/>
          </a:xfrm>
          <a:prstGeom prst="rect">
            <a:avLst/>
          </a:prstGeom>
        </p:spPr>
        <p:txBody>
          <a:bodyPr wrap="none" lIns="91400" tIns="45702" rIns="91400" bIns="45702">
            <a:spAutoFit/>
          </a:bodyPr>
          <a:lstStyle/>
          <a:p>
            <a:r>
              <a:rPr lang="en-US" sz="1600" b="1" noProof="1" smtClean="0">
                <a:solidFill>
                  <a:srgbClr val="0D0D0D"/>
                </a:solidFill>
              </a:rPr>
              <a:t>prov:used</a:t>
            </a:r>
            <a:endParaRPr lang="en-US" sz="1600" b="1" noProof="1">
              <a:solidFill>
                <a:srgbClr val="0D0D0D"/>
              </a:solidFill>
            </a:endParaRPr>
          </a:p>
        </p:txBody>
      </p:sp>
      <p:sp>
        <p:nvSpPr>
          <p:cNvPr id="78" name="Rectangle 8"/>
          <p:cNvSpPr/>
          <p:nvPr/>
        </p:nvSpPr>
        <p:spPr>
          <a:xfrm>
            <a:off x="5502862" y="5016341"/>
            <a:ext cx="1032563" cy="269682"/>
          </a:xfrm>
          <a:prstGeom prst="rect">
            <a:avLst/>
          </a:prstGeom>
        </p:spPr>
        <p:txBody>
          <a:bodyPr wrap="none" lIns="91400" tIns="45702" rIns="91400" bIns="45702">
            <a:spAutoFit/>
          </a:bodyPr>
          <a:lstStyle/>
          <a:p>
            <a:r>
              <a:rPr lang="en-US" sz="1600" b="1" noProof="1" smtClean="0">
                <a:solidFill>
                  <a:srgbClr val="0D0D0D"/>
                </a:solidFill>
              </a:rPr>
              <a:t>prov:used</a:t>
            </a:r>
            <a:endParaRPr lang="en-US" sz="1600" b="1" noProof="1">
              <a:solidFill>
                <a:srgbClr val="0D0D0D"/>
              </a:solidFill>
            </a:endParaRPr>
          </a:p>
        </p:txBody>
      </p:sp>
      <p:cxnSp>
        <p:nvCxnSpPr>
          <p:cNvPr id="80" name="61 Forma"/>
          <p:cNvCxnSpPr>
            <a:stCxn id="16" idx="6"/>
            <a:endCxn id="69" idx="6"/>
          </p:cNvCxnSpPr>
          <p:nvPr/>
        </p:nvCxnSpPr>
        <p:spPr>
          <a:xfrm>
            <a:off x="8438560" y="1456137"/>
            <a:ext cx="321672" cy="3600291"/>
          </a:xfrm>
          <a:prstGeom prst="bentConnector3">
            <a:avLst>
              <a:gd name="adj1" fmla="val 184602"/>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85" name="61 Forma"/>
          <p:cNvCxnSpPr>
            <a:stCxn id="16" idx="6"/>
            <a:endCxn id="70" idx="6"/>
          </p:cNvCxnSpPr>
          <p:nvPr/>
        </p:nvCxnSpPr>
        <p:spPr>
          <a:xfrm>
            <a:off x="8438560" y="1456137"/>
            <a:ext cx="33640" cy="4247801"/>
          </a:xfrm>
          <a:prstGeom prst="bentConnector3">
            <a:avLst>
              <a:gd name="adj1" fmla="val 1771903"/>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89" name="Rectangle 8"/>
          <p:cNvSpPr/>
          <p:nvPr/>
        </p:nvSpPr>
        <p:spPr>
          <a:xfrm>
            <a:off x="7029203" y="4493935"/>
            <a:ext cx="2071255" cy="338518"/>
          </a:xfrm>
          <a:prstGeom prst="rect">
            <a:avLst/>
          </a:prstGeom>
        </p:spPr>
        <p:txBody>
          <a:bodyPr wrap="none" lIns="91400" tIns="45702" rIns="91400" bIns="45702">
            <a:spAutoFit/>
          </a:bodyPr>
          <a:lstStyle/>
          <a:p>
            <a:r>
              <a:rPr lang="en-US" sz="1600" b="1" noProof="1" smtClean="0">
                <a:solidFill>
                  <a:schemeClr val="accent3">
                    <a:lumMod val="75000"/>
                  </a:schemeClr>
                </a:solidFill>
              </a:rPr>
              <a:t>prov:wasDerivedFrom</a:t>
            </a:r>
            <a:endParaRPr lang="en-US" sz="1600" b="1" noProof="1">
              <a:solidFill>
                <a:schemeClr val="accent3">
                  <a:lumMod val="75000"/>
                </a:schemeClr>
              </a:solidFill>
            </a:endParaRPr>
          </a:p>
        </p:txBody>
      </p:sp>
      <p:sp>
        <p:nvSpPr>
          <p:cNvPr id="90" name="Rectangle 8"/>
          <p:cNvSpPr/>
          <p:nvPr/>
        </p:nvSpPr>
        <p:spPr>
          <a:xfrm>
            <a:off x="6947938" y="5934095"/>
            <a:ext cx="2071255" cy="338518"/>
          </a:xfrm>
          <a:prstGeom prst="rect">
            <a:avLst/>
          </a:prstGeom>
        </p:spPr>
        <p:txBody>
          <a:bodyPr wrap="none" lIns="91400" tIns="45702" rIns="91400" bIns="45702">
            <a:spAutoFit/>
          </a:bodyPr>
          <a:lstStyle/>
          <a:p>
            <a:r>
              <a:rPr lang="en-US" sz="1600" b="1" noProof="1" smtClean="0">
                <a:solidFill>
                  <a:schemeClr val="accent3">
                    <a:lumMod val="75000"/>
                  </a:schemeClr>
                </a:solidFill>
              </a:rPr>
              <a:t>prov:wasDerivedFrom</a:t>
            </a:r>
            <a:endParaRPr lang="en-US" sz="1600" b="1" noProof="1">
              <a:solidFill>
                <a:schemeClr val="accent3">
                  <a:lumMod val="75000"/>
                </a:schemeClr>
              </a:solidFill>
            </a:endParaRPr>
          </a:p>
        </p:txBody>
      </p:sp>
      <p:sp>
        <p:nvSpPr>
          <p:cNvPr id="52" name="51 Marcador de número de diapositiva"/>
          <p:cNvSpPr>
            <a:spLocks noGrp="1"/>
          </p:cNvSpPr>
          <p:nvPr>
            <p:ph type="sldNum" sz="quarter" idx="12"/>
          </p:nvPr>
        </p:nvSpPr>
        <p:spPr/>
        <p:txBody>
          <a:bodyPr/>
          <a:lstStyle/>
          <a:p>
            <a:fld id="{132FADFE-3B8F-471C-ABF0-DBC7717ECBBC}" type="slidenum">
              <a:rPr lang="es-ES" smtClean="0"/>
              <a:pPr/>
              <a:t>34</a:t>
            </a:fld>
            <a:endParaRPr lang="es-E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Introduction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698012"/>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PROV-O: An Overview</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35</a:t>
            </a:fld>
            <a:endParaRPr lang="es-E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Categories of PROV terms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052736"/>
            <a:ext cx="8820472" cy="4536504"/>
          </a:xfrm>
        </p:spPr>
        <p:txBody>
          <a:bodyPr>
            <a:normAutofit/>
          </a:bodyPr>
          <a:lstStyle/>
          <a:p>
            <a:endParaRPr lang="en-US" sz="2600" dirty="0" smtClean="0">
              <a:solidFill>
                <a:srgbClr val="4D4D4D"/>
              </a:solidFill>
              <a:ea typeface="ＭＳ Ｐゴシック" pitchFamily="-80" charset="-128"/>
              <a:cs typeface="Arial" pitchFamily="34" charset="0"/>
              <a:sym typeface="Arial" pitchFamily="34" charset="0"/>
            </a:endParaRPr>
          </a:p>
          <a:p>
            <a:r>
              <a:rPr lang="en-US" sz="2600" dirty="0" smtClean="0">
                <a:solidFill>
                  <a:srgbClr val="4D4D4D"/>
                </a:solidFill>
                <a:ea typeface="ＭＳ Ｐゴシック" pitchFamily="-80" charset="-128"/>
                <a:cs typeface="Arial" pitchFamily="34" charset="0"/>
                <a:sym typeface="Arial" pitchFamily="34" charset="0"/>
              </a:rPr>
              <a:t>Starting Point classes and properties: the basics.</a:t>
            </a:r>
          </a:p>
          <a:p>
            <a:endParaRPr lang="en-US" sz="2600" dirty="0" smtClean="0">
              <a:solidFill>
                <a:srgbClr val="4D4D4D"/>
              </a:solidFill>
              <a:ea typeface="ＭＳ Ｐゴシック" pitchFamily="-80" charset="-128"/>
              <a:cs typeface="Arial" pitchFamily="34" charset="0"/>
              <a:sym typeface="Arial" pitchFamily="34" charset="0"/>
            </a:endParaRPr>
          </a:p>
          <a:p>
            <a:r>
              <a:rPr lang="en-US" sz="2600" dirty="0" smtClean="0">
                <a:solidFill>
                  <a:srgbClr val="4D4D4D"/>
                </a:solidFill>
                <a:ea typeface="ＭＳ Ｐゴシック" pitchFamily="-80" charset="-128"/>
                <a:cs typeface="Arial" pitchFamily="34" charset="0"/>
                <a:sym typeface="Arial" pitchFamily="34" charset="0"/>
              </a:rPr>
              <a:t>Expanded classes and properties: additional terms around the starting point terms for richer descriptions.</a:t>
            </a:r>
          </a:p>
          <a:p>
            <a:endParaRPr lang="en-US" sz="2600" dirty="0" smtClean="0">
              <a:solidFill>
                <a:srgbClr val="4D4D4D"/>
              </a:solidFill>
              <a:ea typeface="ＭＳ Ｐゴシック" pitchFamily="-80" charset="-128"/>
              <a:cs typeface="Arial" pitchFamily="34" charset="0"/>
              <a:sym typeface="Arial" pitchFamily="34" charset="0"/>
            </a:endParaRPr>
          </a:p>
          <a:p>
            <a:r>
              <a:rPr lang="en-US" sz="2600" dirty="0" smtClean="0">
                <a:solidFill>
                  <a:srgbClr val="4D4D4D"/>
                </a:solidFill>
                <a:ea typeface="ＭＳ Ｐゴシック" pitchFamily="-80" charset="-128"/>
                <a:cs typeface="Arial" pitchFamily="34" charset="0"/>
                <a:sym typeface="Arial" pitchFamily="34" charset="0"/>
              </a:rPr>
              <a:t>Qualified classes and properties: for advanced provenance descriptions.</a:t>
            </a:r>
            <a:endParaRPr lang="en-US" sz="2800" dirty="0" smtClean="0"/>
          </a:p>
          <a:p>
            <a:pPr lvl="1"/>
            <a:endParaRPr lang="en-US" sz="2200" dirty="0" smtClean="0">
              <a:solidFill>
                <a:srgbClr val="4D4D4D"/>
              </a:solidFill>
              <a:ea typeface="ＭＳ Ｐゴシック" pitchFamily="-80" charset="-128"/>
              <a:cs typeface="Arial" pitchFamily="34" charset="0"/>
              <a:sym typeface="Arial" pitchFamily="34" charset="0"/>
            </a:endParaRPr>
          </a:p>
          <a:p>
            <a:pPr lvl="1"/>
            <a:endParaRPr lang="en-US" sz="2200" dirty="0" smtClean="0">
              <a:solidFill>
                <a:srgbClr val="4D4D4D"/>
              </a:solidFill>
              <a:ea typeface="ＭＳ Ｐゴシック" pitchFamily="-80" charset="-128"/>
              <a:cs typeface="Arial" pitchFamily="34" charset="0"/>
              <a:sym typeface="Arial" pitchFamily="34" charset="0"/>
            </a:endParaRPr>
          </a:p>
          <a:p>
            <a:pPr lvl="2"/>
            <a:endParaRPr lang="en-US" sz="2200" dirty="0" smtClean="0">
              <a:solidFill>
                <a:srgbClr val="4D4D4D"/>
              </a:solidFill>
              <a:ea typeface="ＭＳ Ｐゴシック" pitchFamily="-80" charset="-128"/>
              <a:cs typeface="Arial" pitchFamily="34" charset="0"/>
              <a:sym typeface="Arial" pitchFamily="34" charset="0"/>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36</a:t>
            </a:fld>
            <a:endParaRPr lang="es-E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Categories of PROV terms: Starting points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6" name="Picture 1"/>
          <p:cNvPicPr>
            <a:picLocks noChangeAspect="1"/>
          </p:cNvPicPr>
          <p:nvPr/>
        </p:nvPicPr>
        <p:blipFill>
          <a:blip r:embed="rId5" cstate="print"/>
          <a:stretch>
            <a:fillRect/>
          </a:stretch>
        </p:blipFill>
        <p:spPr>
          <a:xfrm>
            <a:off x="179512" y="1003300"/>
            <a:ext cx="8768460" cy="4945980"/>
          </a:xfrm>
          <a:prstGeom prst="rect">
            <a:avLst/>
          </a:prstGeom>
        </p:spPr>
      </p:pic>
      <p:sp>
        <p:nvSpPr>
          <p:cNvPr id="14" name="13 Marcador de número de diapositiva"/>
          <p:cNvSpPr>
            <a:spLocks noGrp="1"/>
          </p:cNvSpPr>
          <p:nvPr>
            <p:ph type="sldNum" sz="quarter" idx="12"/>
          </p:nvPr>
        </p:nvSpPr>
        <p:spPr/>
        <p:txBody>
          <a:bodyPr/>
          <a:lstStyle/>
          <a:p>
            <a:fld id="{132FADFE-3B8F-471C-ABF0-DBC7717ECBBC}" type="slidenum">
              <a:rPr lang="es-ES" smtClean="0"/>
              <a:pPr/>
              <a:t>37</a:t>
            </a:fld>
            <a:endParaRPr lang="es-E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Categories of PROV terms: Expanded classes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052736"/>
            <a:ext cx="8820472" cy="4536504"/>
          </a:xfrm>
        </p:spPr>
        <p:txBody>
          <a:bodyPr>
            <a:normAutofit/>
          </a:bodyPr>
          <a:lstStyle/>
          <a:p>
            <a:r>
              <a:rPr lang="en-US" sz="2600" dirty="0" smtClean="0">
                <a:solidFill>
                  <a:srgbClr val="4D4D4D"/>
                </a:solidFill>
                <a:ea typeface="ＭＳ Ｐゴシック" pitchFamily="-80" charset="-128"/>
                <a:cs typeface="Arial" pitchFamily="34" charset="0"/>
                <a:sym typeface="Arial" pitchFamily="34" charset="0"/>
              </a:rPr>
              <a:t>Some common specific types of agents:</a:t>
            </a:r>
          </a:p>
          <a:p>
            <a:pPr lvl="1"/>
            <a:r>
              <a:rPr lang="en-US" sz="2600" dirty="0" smtClean="0">
                <a:solidFill>
                  <a:srgbClr val="4D4D4D"/>
                </a:solidFill>
                <a:ea typeface="ＭＳ Ｐゴシック" pitchFamily="-80" charset="-128"/>
                <a:cs typeface="Arial" pitchFamily="34" charset="0"/>
                <a:sym typeface="Arial" pitchFamily="34" charset="0"/>
              </a:rPr>
              <a:t>Organization, Person, </a:t>
            </a:r>
            <a:r>
              <a:rPr lang="en-US" sz="2600" dirty="0" err="1" smtClean="0">
                <a:solidFill>
                  <a:srgbClr val="4D4D4D"/>
                </a:solidFill>
                <a:ea typeface="ＭＳ Ｐゴシック" pitchFamily="-80" charset="-128"/>
                <a:cs typeface="Arial" pitchFamily="34" charset="0"/>
                <a:sym typeface="Arial" pitchFamily="34" charset="0"/>
              </a:rPr>
              <a:t>SoftwareAgent</a:t>
            </a:r>
            <a:r>
              <a:rPr lang="en-US" sz="2600" dirty="0" smtClean="0">
                <a:solidFill>
                  <a:srgbClr val="4D4D4D"/>
                </a:solidFill>
                <a:ea typeface="ＭＳ Ｐゴシック" pitchFamily="-80" charset="-128"/>
                <a:cs typeface="Arial" pitchFamily="34" charset="0"/>
                <a:sym typeface="Arial" pitchFamily="34" charset="0"/>
              </a:rPr>
              <a:t>.</a:t>
            </a:r>
          </a:p>
          <a:p>
            <a:pPr lvl="1"/>
            <a:endParaRPr lang="en-US" sz="2600" dirty="0" smtClean="0">
              <a:solidFill>
                <a:srgbClr val="4D4D4D"/>
              </a:solidFill>
              <a:ea typeface="ＭＳ Ｐゴシック" pitchFamily="-80" charset="-128"/>
              <a:cs typeface="Arial" pitchFamily="34" charset="0"/>
              <a:sym typeface="Arial" pitchFamily="34" charset="0"/>
            </a:endParaRPr>
          </a:p>
          <a:p>
            <a:r>
              <a:rPr lang="en-US" sz="2600" dirty="0" smtClean="0">
                <a:solidFill>
                  <a:srgbClr val="4D4D4D"/>
                </a:solidFill>
                <a:ea typeface="ＭＳ Ｐゴシック" pitchFamily="-80" charset="-128"/>
                <a:cs typeface="Arial" pitchFamily="34" charset="0"/>
                <a:sym typeface="Arial" pitchFamily="34" charset="0"/>
              </a:rPr>
              <a:t>Extra properties for describing versioning, influencing, invalidation, creation of entities, etc.</a:t>
            </a:r>
          </a:p>
          <a:p>
            <a:endParaRPr lang="en-US" sz="2600" dirty="0" smtClean="0">
              <a:solidFill>
                <a:srgbClr val="4D4D4D"/>
              </a:solidFill>
              <a:ea typeface="ＭＳ Ｐゴシック" pitchFamily="-80" charset="-128"/>
              <a:cs typeface="Arial" pitchFamily="34" charset="0"/>
              <a:sym typeface="Arial" pitchFamily="34" charset="0"/>
            </a:endParaRPr>
          </a:p>
          <a:p>
            <a:r>
              <a:rPr lang="en-US" sz="2600" dirty="0" smtClean="0">
                <a:solidFill>
                  <a:srgbClr val="4D4D4D"/>
                </a:solidFill>
                <a:ea typeface="ＭＳ Ｐゴシック" pitchFamily="-80" charset="-128"/>
                <a:cs typeface="Arial" pitchFamily="34" charset="0"/>
                <a:sym typeface="Arial" pitchFamily="34" charset="0"/>
              </a:rPr>
              <a:t>Extension of the Starting points to cover generic necessities in  many use cases.</a:t>
            </a:r>
          </a:p>
          <a:p>
            <a:pPr lvl="1"/>
            <a:r>
              <a:rPr lang="en-US" sz="2600" dirty="0" smtClean="0">
                <a:solidFill>
                  <a:srgbClr val="4D4D4D"/>
                </a:solidFill>
                <a:ea typeface="ＭＳ Ｐゴシック" pitchFamily="-80" charset="-128"/>
                <a:cs typeface="Arial" pitchFamily="34" charset="0"/>
                <a:sym typeface="Arial" pitchFamily="34" charset="0"/>
              </a:rPr>
              <a:t>If needed, applications may further extend this terms to their domain specific needs.</a:t>
            </a:r>
          </a:p>
          <a:p>
            <a:pPr lvl="1"/>
            <a:endParaRPr lang="en-US" sz="2200" dirty="0" smtClean="0">
              <a:solidFill>
                <a:srgbClr val="4D4D4D"/>
              </a:solidFill>
              <a:ea typeface="ＭＳ Ｐゴシック" pitchFamily="-80" charset="-128"/>
              <a:cs typeface="Arial" pitchFamily="34" charset="0"/>
              <a:sym typeface="Arial" pitchFamily="34" charset="0"/>
            </a:endParaRPr>
          </a:p>
          <a:p>
            <a:pPr lvl="1"/>
            <a:endParaRPr lang="en-US" sz="2200" dirty="0" smtClean="0">
              <a:solidFill>
                <a:srgbClr val="4D4D4D"/>
              </a:solidFill>
              <a:ea typeface="ＭＳ Ｐゴシック" pitchFamily="-80" charset="-128"/>
              <a:cs typeface="Arial" pitchFamily="34" charset="0"/>
              <a:sym typeface="Arial" pitchFamily="34" charset="0"/>
            </a:endParaRPr>
          </a:p>
          <a:p>
            <a:pPr lvl="2"/>
            <a:endParaRPr lang="en-US" sz="2200" dirty="0" smtClean="0">
              <a:solidFill>
                <a:srgbClr val="4D4D4D"/>
              </a:solidFill>
              <a:ea typeface="ＭＳ Ｐゴシック" pitchFamily="-80" charset="-128"/>
              <a:cs typeface="Arial" pitchFamily="34" charset="0"/>
              <a:sym typeface="Arial" pitchFamily="34" charset="0"/>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38</a:t>
            </a:fld>
            <a:endParaRPr lang="es-E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Categories of PROV terms: Starting points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39</a:t>
            </a:fld>
            <a:endParaRPr lang="es-ES" dirty="0"/>
          </a:p>
        </p:txBody>
      </p:sp>
      <p:pic>
        <p:nvPicPr>
          <p:cNvPr id="206849" name="Picture 1"/>
          <p:cNvPicPr>
            <a:picLocks noChangeAspect="1" noChangeArrowheads="1"/>
          </p:cNvPicPr>
          <p:nvPr/>
        </p:nvPicPr>
        <p:blipFill>
          <a:blip r:embed="rId5" cstate="print"/>
          <a:srcRect t="12462" r="28054" b="11782"/>
          <a:stretch>
            <a:fillRect/>
          </a:stretch>
        </p:blipFill>
        <p:spPr bwMode="auto">
          <a:xfrm>
            <a:off x="49448" y="908720"/>
            <a:ext cx="9001000" cy="53285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Introduction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1288943"/>
          </a:xfrm>
          <a:prstGeom prst="rect">
            <a:avLst/>
          </a:prstGeom>
        </p:spPr>
        <p:txBody>
          <a:bodyPr wrap="square">
            <a:spAutoFit/>
          </a:bodyPr>
          <a:lstStyle/>
          <a:p>
            <a:pPr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sym typeface="Arial" pitchFamily="34" charset="0"/>
              </a:rPr>
              <a:t>Introduction: The Provenance Working Group</a:t>
            </a:r>
            <a:endParaRPr lang="en-US" sz="4800"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4</a:t>
            </a:fld>
            <a:endParaRPr lang="es-E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Categories of PROV terms: Qualified classes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207416" y="1052736"/>
            <a:ext cx="8820472" cy="4536504"/>
          </a:xfrm>
        </p:spPr>
        <p:txBody>
          <a:bodyPr>
            <a:normAutofit/>
          </a:bodyPr>
          <a:lstStyle/>
          <a:p>
            <a:r>
              <a:rPr lang="en-US" sz="2600" dirty="0" smtClean="0">
                <a:solidFill>
                  <a:srgbClr val="4D4D4D"/>
                </a:solidFill>
                <a:ea typeface="ＭＳ Ｐゴシック" pitchFamily="-80" charset="-128"/>
                <a:cs typeface="Arial" pitchFamily="34" charset="0"/>
                <a:sym typeface="Arial" pitchFamily="34" charset="0"/>
              </a:rPr>
              <a:t>Sometimes we need to further describe the properties we have used:</a:t>
            </a:r>
          </a:p>
          <a:p>
            <a:pPr lvl="1"/>
            <a:r>
              <a:rPr lang="en-US" sz="2200" dirty="0" smtClean="0">
                <a:solidFill>
                  <a:srgbClr val="4D4D4D"/>
                </a:solidFill>
                <a:ea typeface="ＭＳ Ｐゴシック" pitchFamily="-80" charset="-128"/>
                <a:cs typeface="Arial" pitchFamily="34" charset="0"/>
                <a:sym typeface="Arial" pitchFamily="34" charset="0"/>
              </a:rPr>
              <a:t>At what time was </a:t>
            </a:r>
            <a:r>
              <a:rPr lang="en-US" sz="2200" dirty="0" smtClean="0">
                <a:solidFill>
                  <a:srgbClr val="4D4D4D"/>
                </a:solidFill>
                <a:ea typeface="ＭＳ Ｐゴシック" pitchFamily="-80" charset="-128"/>
                <a:cs typeface="Arial" pitchFamily="34" charset="0"/>
                <a:sym typeface="Arial" pitchFamily="34" charset="0"/>
              </a:rPr>
              <a:t>a particular </a:t>
            </a:r>
            <a:r>
              <a:rPr lang="en-US" sz="2200" dirty="0" smtClean="0">
                <a:solidFill>
                  <a:srgbClr val="4D4D4D"/>
                </a:solidFill>
                <a:ea typeface="ＭＳ Ｐゴシック" pitchFamily="-80" charset="-128"/>
                <a:cs typeface="Arial" pitchFamily="34" charset="0"/>
                <a:sym typeface="Arial" pitchFamily="34" charset="0"/>
              </a:rPr>
              <a:t>resource used?</a:t>
            </a:r>
          </a:p>
          <a:p>
            <a:pPr lvl="1"/>
            <a:r>
              <a:rPr lang="en-US" sz="2200" dirty="0" smtClean="0">
                <a:solidFill>
                  <a:srgbClr val="4D4D4D"/>
                </a:solidFill>
                <a:ea typeface="ＭＳ Ｐゴシック" pitchFamily="-80" charset="-128"/>
                <a:cs typeface="Arial" pitchFamily="34" charset="0"/>
                <a:sym typeface="Arial" pitchFamily="34" charset="0"/>
              </a:rPr>
              <a:t>What is the role of an agent in an association?</a:t>
            </a:r>
          </a:p>
          <a:p>
            <a:pPr lvl="1"/>
            <a:r>
              <a:rPr lang="en-US" sz="2200" dirty="0" smtClean="0">
                <a:solidFill>
                  <a:srgbClr val="4D4D4D"/>
                </a:solidFill>
                <a:ea typeface="ＭＳ Ｐゴシック" pitchFamily="-80" charset="-128"/>
                <a:cs typeface="Arial" pitchFamily="34" charset="0"/>
                <a:sym typeface="Arial" pitchFamily="34" charset="0"/>
              </a:rPr>
              <a:t>Where was an entity generated?</a:t>
            </a:r>
          </a:p>
          <a:p>
            <a:pPr lvl="1"/>
            <a:r>
              <a:rPr lang="en-US" sz="2200" dirty="0" smtClean="0">
                <a:solidFill>
                  <a:srgbClr val="4D4D4D"/>
                </a:solidFill>
                <a:ea typeface="ＭＳ Ｐゴシック" pitchFamily="-80" charset="-128"/>
                <a:cs typeface="Arial" pitchFamily="34" charset="0"/>
                <a:sym typeface="Arial" pitchFamily="34" charset="0"/>
              </a:rPr>
              <a:t>…</a:t>
            </a:r>
          </a:p>
          <a:p>
            <a:r>
              <a:rPr lang="en-US" sz="2600" dirty="0" smtClean="0">
                <a:solidFill>
                  <a:srgbClr val="4D4D4D"/>
                </a:solidFill>
                <a:ea typeface="ＭＳ Ｐゴシック" pitchFamily="-80" charset="-128"/>
                <a:cs typeface="Arial" pitchFamily="34" charset="0"/>
                <a:sym typeface="Arial" pitchFamily="34" charset="0"/>
              </a:rPr>
              <a:t>Qualified classes provide the means for enabling such descriptions.</a:t>
            </a:r>
          </a:p>
          <a:p>
            <a:pPr lvl="1"/>
            <a:r>
              <a:rPr lang="en-US" sz="2200" dirty="0" smtClean="0">
                <a:solidFill>
                  <a:srgbClr val="4D4D4D"/>
                </a:solidFill>
                <a:ea typeface="ＭＳ Ｐゴシック" pitchFamily="-80" charset="-128"/>
                <a:cs typeface="Arial" pitchFamily="34" charset="0"/>
                <a:sym typeface="Arial" pitchFamily="34" charset="0"/>
              </a:rPr>
              <a:t>Turn relationships into classes</a:t>
            </a:r>
          </a:p>
          <a:p>
            <a:pPr lvl="1"/>
            <a:endParaRPr lang="en-US" sz="2200" dirty="0" smtClean="0">
              <a:solidFill>
                <a:srgbClr val="4D4D4D"/>
              </a:solidFill>
              <a:ea typeface="ＭＳ Ｐゴシック" pitchFamily="-80" charset="-128"/>
              <a:cs typeface="Arial" pitchFamily="34" charset="0"/>
              <a:sym typeface="Arial" pitchFamily="34" charset="0"/>
            </a:endParaRPr>
          </a:p>
          <a:p>
            <a:pPr lvl="1"/>
            <a:endParaRPr lang="en-US" sz="2200" dirty="0" smtClean="0">
              <a:solidFill>
                <a:srgbClr val="4D4D4D"/>
              </a:solidFill>
              <a:ea typeface="ＭＳ Ｐゴシック" pitchFamily="-80" charset="-128"/>
              <a:cs typeface="Arial" pitchFamily="34" charset="0"/>
              <a:sym typeface="Arial" pitchFamily="34" charset="0"/>
            </a:endParaRPr>
          </a:p>
          <a:p>
            <a:pPr lvl="2"/>
            <a:endParaRPr lang="en-US" sz="2200" dirty="0" smtClean="0">
              <a:solidFill>
                <a:srgbClr val="4D4D4D"/>
              </a:solidFill>
              <a:ea typeface="ＭＳ Ｐゴシック" pitchFamily="-80" charset="-128"/>
              <a:cs typeface="Arial" pitchFamily="34" charset="0"/>
              <a:sym typeface="Arial" pitchFamily="34" charset="0"/>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40</a:t>
            </a:fld>
            <a:endParaRPr lang="es-E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Categories of PROV terms: Qualified classes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2054" name="AutoShape 6"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6" name="AutoShape 8" descr="data:image/jpeg;base64,/9j/4AAQSkZJRgABAQAAAQABAAD/2wCEAAkGBhMREBUUExEWEhMVGB4VGRcXFxYcHhceExchFhUZGBgbGzIfIRsjGx4XHy8gIycpLCwsFyI4NTAqNiYrLCoBCQoKDgwOGg8PGjUiHyQ0MS8yKys1LTM1NDUrMTUtNTI1Miw1Ly4sNDA0NCwvLTQ0LzQpLCksKTAzNSwwLCwsLP/AABEIAGQAiQMBIgACEQEDEQH/xAAbAAEAAgMBAQAAAAAAAAAAAAAABAUDBgcCAf/EAD0QAAEDAgQCBggFAgYDAAAAAAEAAgMEEQUSITEGQRMWUVJhkxQicXKBkbLBMkKhsfAV0TQ1YpLC4QcjM//EABsBAAIDAQEBAAAAAAAAAAAAAAADBAUGAQIH/8QAMREAAQMBBgQFAwQDAAAAAAAAAQACEQMSEyExQVEEBWGxIjRxgaEycvAjkcHhFFLR/9oADAMBAAIRAxEAPwDOiIvna+mIiIhCIi2GAUfoBzf4jXtzZr+rblltZNpUrycQIE4pNWrdgYEyYwVDFC5xs1pcewAk/ILyQrXhzHfRJHOyZw4Zd7Ea30Kiz1bZagyPGVr35nBvIE628bLpYywCHeKcv7XA+peEFvhAwO/soaK94pFLdno1tjmy3t/p357qiXmtTu3lkgxqF2jVvWB8EToc0RES05EREIRERCF9ZiL4HNkZ+IODf95yn9CV0P8Aq8i5pWbN99n1hdAWr5N5c+p7BY7nnmB9o7laMiIsotiiIr/hgUlpPSbX0y3vtztb8ybRp3rw2QOpSa1W6YXwT0Ga913EEUlEyBsJEgsL2FgRuRzufuseH4MIJ4/TGZI3A2udL8g6y8YDw86qc8xvDBGbgkXOpJboPZurOmZNiM3RzECOAnNkFrm9t+02PwurFjX1S17xLsA3KDGcqsqOZRDqbHQ3EuxMicoWGjxilpayRzGZoiLNI1yn82XNyJ0XnB5qKSSd87QwON2NN7AG97W/Nt9lvdHhscTcscbWjwH7ncqLi3DsNQ0hzAHcntABH9/YVaf4NUAGWmCTZjDH8wVSOYUXOIIcJAFqccOndc4lwaXozMIz0N9HG217Akb28VY8Q8QRVEMbGRZHM3JA9Wwtlbbl/ZSqVtVIXYeXNa1gN3Ea5QQRbtBuPgoFLhsUFb0VSQWN562Nxdt+dtVUmm5jYp4NdDSXRgf+K5FRr3WqmLmy5obOLf5Ko0Vhjwh6d3Qf/PS29r21tfldV6rXtsOLZmNlZ0322h0RO6IiLyvaIiIQsFZs332fWF0Bc/rNm++z6wugLV8m8ufU9gsdzzzA+0dytGREWUWxRXFDwxJLTunaW5W3sDe5yfi8O1U6l01fMGGJj35X7sbzv4b6+CbRNMO/UBPpukVhULf0yAZ12V1wrgr5Y5ZGVBhI9X1eel7u12/7V1/49t0Mne6TX2ZRb7rVsBoWuqOimc6JpBDhctuRs03+6sqTE2UFY9sbjJAbB1je2l9DzINwrXhKjaV3UIgAkHHU6xoqnjabqt5SaZJAcMNBpOq6EijUeIxytzRyNcPA/uNwouLcQw07SXPBdyYCCT/b2laZ1VjW2ycN1lW0ajnWA0zstcxymMmKMayTonFgu4biwcfmRYWVLjOBubWCESdK59iHO3u/veP2sp2DU8VZLNLUS5H6EAODbDtBPZYBUIjkL3OjzvLDfOA4nQ6OJ5LKcQ5r227P1OJEHQdFsOGa5jrFqLLQDIwk9f4UjHMCfSva15DswuCL8tDuq1SKyvkmdmkeXm1rnsUdV1UsLyaYgdVZUg8MAqGTrCIiJaaiIiELBWbN99n1hdAXP6zZvvs+sLoC1fJvLn1PYLHc88wPtHcrRkRFlFsUU7BsTNPM2QNDrXFj2EWNjyKgovTHljg5uYXh7A9pa7IqyxjEXVc5eI7EgANFydPYNSrCi4hjio307oSXnML2FiXbF19bt+wUDh/GfRZs+TOCC0i9jrzBXitqTVVJdYM6RwA7BezRc/upjapANQOl7pBEaH4UJ9EEik5sMbBBnUabqxxDh6KOiZM2W73W00sc24A3uPss2J4LDSNgma/pfWaS02s8DUltuXLW+6g8ScO+iFn/ALM4eDysRltfS+2qy0/C2ejNR0gBALstuTTY3N99E8sNtzBShwA1yjXrKQHiwyo6qS0k6ZzhHSE4kxZtZI0xRO9VuulyfaG30H3Xnh/ic0rHt6MPzajW1ja2umoXnhviH0QvvHnDwOdiLba22VVUz53udYDMS6w2FzfRIdxBBFdr/GZkRknt4cFp4dzPAIgznr6rG51yT26/NfERQVPRERC6iIiELBWbN99n1hdAXP6zZvvs+sLoC1fJvLn1PYLHc88wPtHcrRkRWeFYA+oY94exjWEAl5I38bWWXZTdUNlokrW1KjabbTzAVYiscRwGWFoecr4zoHscHN+arlx7HMMOEIZUbUFppkIizUVN0kjGXtncG37MxsFkxOh6GZ8d82Q2va1/giw6zb0yXbbbVjXNYJZ3PN3OLjtckn4aoJ3ZcuY5TqW3Nj422U3DsJM0cz8wb0Tc1rE33+WyMwsGmM3StuHZej5nx3+2wOqYKdQi1uCfYZpZq0wbOxA9zkq9ERJT0RS8NwuSofkjbc7k7ADtJUnEMAMTC/poZACAcj7kE7aW/lk0UXltsDBJdXptdYJx2VWiIlJyL0xhJsASewC68q64ZkAc4fnJbbtLQbyNb4kW9qZSZePDSYSq1Q02FwEqgxGJzQA5pac7NCCPzjtW/Kh4ykGRoOhMzHMafxMbcB2bsu7kr5a3llMU6TmgziewWN5rVNWq1xEeEdytGWyYN/l1X7W/Za2r/AsRgbTzQzPczpCNWtJ2WZ4MgVDJjAjHqCtXxgJpiBMFpw6EKRw169HWMdq0MzjwOVx/4t+SiV1GxuHwSBoD3SOBdzNs1v2HyWSqxaCKndDTZ3dIfXkeALgcgP5uV6p6ynlo2QyyuidG8uuGF2YG+1uev6KXLC26JBIaROkzMSeihw8ONWCAXAxrFmJgdVnqaNkc9BkaG5ujc63Ml7bkqfLLBLXPp307TnJBkuc2YNzX8BYKrxHGYHzUrmF2WHKHZhqAx4I23NhyUoYvRtqXVQdIX62jLdCSMt79hHbtdPa+mHEAti0JyyjH8zUZ1OoWglrpsuiJznCfyFhwmm6KOvZvkYW/LMocNIz+nPkyjP0wbm52ytNv1K9YPjEd6kTOLfSGn1gL2Jvy+P6LDHiUYoXw3Ocy5xobWsBv8Doo1qmWDEZO74KXYqh5wP1MPwJVnUdBBBSv9Ga98jBe5NuVyRzOvwVZxXQshqnNjGVtg63Zca2X3FcTjkhpWNJzRNyv0Oh027divHE+IsnqC+MktytGoI2GuhXOIexzHARhZiI2x+c13hqdRtRrjONqZn/bD4yVhhnqYXUPbo5zwwnw9UW/U/Na5FHmcGjckD5mytcCxhkbZIpml0Mo1tu0jZw/nIL5Vx0jG3illkkuC27QALG/rdvwSqgbUpsII8IgiepPvKbTLqVR4IPiMgxhkB7Qriqip4KiOl9Ha9pyh73XzEv5gja2iw4dgUbcRfA9udgBIv2Foc0+0A2X2XFqSaVlRI57JGgZow24cWbWd2fzRRsO4hb6c6olu1rgRYAm2ga0aeACmudRttmItCMvp6/GeOagtZXu3QDNkzn9XT5ywyWbCaOKrqMohEcUTSS0HWSxsMzvFSqzBM9NM99K2nfGMzC0/iA1IOu9uao8BxkU85eQXMcC1wG9nG9x4he65tKGO6OeWRx/C0tsG6/mJ3000SmVaZpEkAnGchphp+0apz6VUVgASBhGZ1x1/edFQVp0Hvs+sLoC59XGzR77PrC6BmVryby59T2CpueeYH2juVF4h4VgfNezmeDHZR8hoq7qdB3pfMciK2u2bBVF6/cp1Og70vmOTqdB3pfMciIu2bIvX7lOp0Hel8xydToO9L5jkRF2zZF6/cp1Og70vmOTqdB3pfMciIu2bIvX7lOp0Hel8xydToO9L5jkRF2zZF6/cp1Og70vmOTqdB3pfMciIu2bIvX7lOp0Hel8xydToO9L5jkRF2zZF6/cp1Og70vmOTqdB3pfMciIu2bIvX7lZKfg6DM2/SGxBsXkjTbQrcv6azsRF6AAyXguLs1//9k="/>
          <p:cNvSpPr>
            <a:spLocks noChangeAspect="1" noChangeArrowheads="1"/>
          </p:cNvSpPr>
          <p:nvPr/>
        </p:nvSpPr>
        <p:spPr bwMode="auto">
          <a:xfrm>
            <a:off x="155575" y="-571500"/>
            <a:ext cx="1638300" cy="11906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60" name="AutoShape 12" descr="data:image/jpeg;base64,/9j/4AAQSkZJRgABAQAAAQABAAD/2wCEAAkGBhQQEBUUEBQRExQWGBIUGRYVExMTGxQVFBQVFBgUFRYZGykeGBokGhYWHy8gIycpLi4uFx40QTArNScrLCkBCQoKDgwOGg8PGiwkHiQpKSkrKTUpLCwsKSotLCksLCoqNCosMSosLSwuLSk0LC0xNSkqKSk1Lyw1LCwpKiksLP/AABEIAKQBNAMBIgACEQEDEQH/xAAbAAEAAwEBAQEAAAAAAAAAAAAABAUGAwIBB//EAEIQAAICAQIDBQQFCgQGAwAAAAECAAMRBBIFITEGE0FRYSIycYEUQlKRoQcVIyQzQ2Jyc7FTY4KSFoOTorLBNHTC/8QAFwEBAQEBAAAAAAAAAAAAAAAAAAIBA//EACoRAQABAwIFAwMFAAAAAAAAAAABAhExEiEDMkFRcSJhoZGx8BMUQsHR/9oADAMBAAIRAxEAPwD9xiIgIiICJH1mvSpS1jBQBkkkAADxJ8BM8O1F2p/+BQ1qn9857mr4h2BZx6orD1mxA1BM8HUKOpH3zOL2e1dvPUasVj7OmqUY9O8t3Z+IRZ0XsLV+8u1th8zqrU/CoqPwm2gXw1S/aH3z2tgPQiZ89hNP9VtWp8xrdUf72ETk3Y6xP2Gt1KnytWq9f/FX/wC+PSNPEyh1fENL+1qTUoPr6cndjzND8/krOfSWXB+1NOpzsb2lOGUgqyH7Lo2GU+hAjT2FzE+Az7JCIiAiIgIiICIiAiIgIiICIiAiIgIiICIiAiIgIiICIiAiIgJR8c7RikrVUrW3vnZUmMtjqxJ5KgyMseQyPEgH72j44aQtdS95fadldecbmwTkn6qAAszeAB6nAPTs/wAAGmDM7d7qLMG20jG4joiD6la5O1fiTkkk1jeRC0XZPvGFvEGW+zOVqGe5qPhtQ/tGH23+QXpNJETJm4RETAiIgJU8a7M06rDMClqjC3VnZYnoGx7S/wALAqfKW0QMhp+MX6GxatdhkY7a9Qowlh8EcfurPQkhvA/VGsqtDDI5ic9bokurau1VdHBVlYZBB8DMpor7OG3rp7mZ6LCe4tY5PIZNFh8bAASG+soJ6q0vm8jZRPKPkZE9SAiIgIiICIiAiIgIiICIiAiIgIiICIiAiIgIiICIiAnDW6oVIzsQAATk8sY8TO8y/av9Ytp0Y6XMTb/QqAewH0b2K/8AmzYge+yejNpbW3A77hipT+602QVGPBnwHb/QPqzSz4BPsTNwiImDjrATW+1xW21sOQG2HBw5B5HB54PlMXxLieprXXXLqm/VO62J3dHd3EaWm0q3sb82O5A2uMbhj1219C2IyOqsjAqysAQysMFSDyIIOMSB/wAM6XvBb9G0/eLsw/dJuXYAqYOOW0AAeWBAztHF711atbbb3T6mylSi6a3TsoLotJ24vquDLgs2V3Kw6EYuuy+uutF41DIz16iysbFKqFVayAAST9bqTJa9n9OLu/FFIuyT3mxd24jaWzj3scs9ccpMp06pu2Kq7mLNgAbmIALHzOAOfpA6REQEg8a4QmroaqzIDYIYcmR1OUsQ+DKwBHwk6IGZ7H8Vdg9GowL6WNbgdCQAQ6/wspVx6MJppkO09f0bW0apeS2401vx9p6XPz7xP9a+U1lT7gD5y6t9x7iIkBERAREQEREBERAREQEREBERAREQEREBERAREQPhMzPAh33ENVaeYqWrTr6Fv09n3hqP9s0lxwp+Bme7DrmrUP8Ab1WpP/TIoH4VCVGBpIiJIREQEREBIGo45SjFTYpYdVXLsPiqAkfOcGzqnZQWWhCUO0lTc6nDLuHNa1OQcc2II5Ae1Y6fTpWoWtVRR9VQFA+Qk3mcO+iijnvM9o2t5nff2+b7I2m43TY21bF3HorZRj8FYAn7pOnC6iu5MOEsQ+BAYH18pArLaV1RmZ6XIVGYlmqc+6jMebI3QE8wcDJyMLzGTRRXyXv2ne/idvp832W0REpwUnbXQm7QXqvvqhtT+pSRan/cgnbs1rhdpkcdCqkfAjIloy5GD0PKZH8mb/qNan6g2f7Ds/8AzLjlka+J5dwBkkAeZ5SJdxasI7Kws2DJWsq7c+nLP9/KQJsTPp22obG0Wtu27cIPa3sUrxlvrOrKM+KnOBgmU/aagIWyxxXXeVCNkV2nCMfDBOfH6reRwFtEqB2qoLqis7OxxtFdmR15sCARjHx5jzE8VdsdKyhhYcEbh+jsPIDccEKQcDmcE4HPpAuolZoe0mnvcJVYHY7iMBseycHnjEs4CIiAiIgIiICJ4a4DqQJzOtT7Qm2kd4nJdUp+sJ0BzMsPsREBERAREQOep9xvgZQdhT+r2DxGp1oPz1Dt/ZhNC4yDM12PbZfraT1FyXD+W6pF/wDOqyV/EaeIiSEREBInFtSatPa69UrsYfFVJH4yXI3EtL3tNlecb0dM+W5SM/jMnGy+HbXGrF4u+6DSCmpK16Iqr8cDGT6nrM7q+D3s2qUVoyaivZltQwIx3wwTsJAIZcYzjOMEDnoOGazvqUfoSPaH2XHJ1PqGBHykqItbY4mrXOrN9/LJcF7PWKaXIRe71F1mFZAdj6Z6iHWlVqazvCOijA8c7s3PG9TU1NlbW1qSrYy6ghgMqwGc5DAEfCcq+DaWkhGCMz+6LNrEhQFAAI8AAM9T5kyRxMrRp3NSqrEbUCgLmx/YReXmxEVYm7eFfXTpzeLOeh48ttSOqWsWVGwtT4yyg8mYBfHznf6Vc3u0hf6lir+CB/7yRo9MK60QdEVUHwUAf+p2iMJrtqm2EHuL2961FH8FeT/udiP+2ZP8nGgD6UMz2kMbGGLGQYaxiOSY8DNZxziH0fS3XH93XZZ/sQsB+EqewOgNOiqQ9QiKfiFAP4zpHLKVunBqRz7qsnzKhj95yZIt0qOpRlVlPVSoIPj06TrEgQjwSj/Bp+t+7T6wCt4eIABnX8315z3dfQL7i+6MYXp05Dl6CSIgQq+C0KcrTSDjHKtBy8unSejwmn/Cq67v2ae9y9rp15Dn6CS4gV1uiWoq9WnqbGR7ARHUEAexkAHkMYyOQ8ZK0muS0HYeY5FSCrKfJlPMfOd5G1fD1sIPNXHuupwy+gPiP4TkHygSYlfXrWrITUY58ltHJWJ6Bh9RvTofA5O0WEBESl4/x/uNqVqbb7DtrrUgF2xkknoqgc2Y8gPkDsRcS+Lcbq0yF7XVRyHM9SegA6knwA5mU41Ot1f7JF0tZ+vqFJsI81oUgj/Wyn+GSuDdmtji/VMLtTz9rHsUg9UoU+6PAufabxOMKL2be2BnE7Fq3PUajV3nxHemhfktGzl8SZ7/AOAtF40A+rPax+8sTNBEy8jOt2D0wH6Pv6j516nULj/SXKn5icW4FrNPz02oF4H7vUqEY/C6pcffWfjNRE3VIzfDu1w7wU6pH09x6JZj2wOprcErYP5SceIE0SOCMjnI3E+FVams13oHQ4ODkEEdGVhzVh4MCCPOZmvVXcNtWvUM1umcha7zjKselV+OW49FfkG6HDY3btV5GxieKrQwBHQz3ICIiAmU1R+jcUqsPJNQradvLeM20k/MWr8bBNXKXtXwj6Tp2UEq4wysOqOpDI49VYA/KVT2F1EquzXGvpenVyAtik12p/h2pydfh4g+Ksp8ZayQiIgIiIFXfQ9DtZSu9HObKhgHd07yrPLJAGVOM4yOeQ3DiXG99Fv0Oyr6SqsUrt9k715hLEYqyhsbc8sZzLucdRpEsGLERx/Eob+8m0xh3/Upqj1xv3j++/wz9HFab6kOrCLqQAHpqsexlcENtCp7T4O1gcEDkQfGddPw69nW1jlUJNdFzZK5GN72rn28EgA78Annk8p1/DxURZp0VSowyIoXvUznbgctwySp8yRyDEyfRerqGQ5VgCD5gxaZyzXTTFqI37/5298o1XFFyFsDVOeQD4AY+SODtb4A59BJs821BgQwDA8iCAQR6g9ZBPD2r50PsH2Hy6fLnuT5HA8pTipPyg6jdVTpV97UWqCP8mki2w/AkIn/ADJo+H0bK1HpMNwXiI1msfWXDZUAKqW5tX3anJs34GN75YFguVFc/QFYEAjmPDHlOlW0RDH2Iic2kREBERAREQPNlYYEMAQQQQRkEHqCPESu9rTfaej5s1P/ALev8V9R7tnECBxbi6UUNczDYFL7hz9nGcjHX0x1lf2Y4Sw3anUj9YuAyDz7irqtA9R1Yjq2fALio4rTv11dNas1FX63dUvPBV8VbB62ZsKDr3JxzJDbKi5XUMhDKRkEcwRKnaLDpERJFJ2o4lbTV+hAUl9MgtYK4U3aqqkjZuBJ2uSPDlKXX8d1lT2acFbXRtOxtqpBfubkvJ20NZh7FanwJ9l87SVwdPxLglWoBFyswIUcrLE92xbVI2sMMHVSGHPl1kQdkdNs2Csj2xbv723vO8C7A/fb+83bSVzu6HHTlAz1vavU9wjVPp7LP06hO4vFuours2rT3BZWoITG9zlVLA+713IlIexWlyCEsUqGXcuo1CMQ7mxt7LYC5LHJLEky8gJw12iS+tq7VDo4Ksp6EHqJ3iBkezurfS6htHexbaA9VjdbaScKSfF1Pst6gHluE10zHbzSEULqk9/St3vLxpOBevw2e38a1l7wzVCypWHiJc7xcSoiJAT4RmfYgY/ilbcP1J1ValqXwuoRQSdq+7cgHV055A95cjmVUTWafULYivWyujAMrKQQykZBBHUERfQHUg9JjzXbwpy1StbpGJZqV5tUxOWsoHiCebV+J5jByGvm8sbSJF4bxOrU1iyh1sQ9Cp8R1BHUMOhB5iSpDSIiAiIgJXN+gsz+6sbn/l2sev8AK56/xY+0cWM8XUh1KsAVYEEHxBGCIHuYztXxRtXYdBpicHA1Ng+ohGfo6kfXce95KfNhiNqe1dt7HR6Ft7KSravkwCAgfo/Cy4Z2luaqRnmTtmi7N9nE0lYVRz5kkkkkk5LMTzJJJJJ5kkzpEW9UsTuF8OWisIoAwAJ5bhKgk0lqT19jG0n1rI2n44B9ZOiRM3m7UFb7kOHQWD7VZwfi1bnkPgzfCTpTca4Xfa2abjWMKMbmUAjvPbGB4FkbHRu7CnkZ40PDtUndA3KQDYbASbCwKgIA7Lu5NlvDrt6AGYLyJlzwbXbt30oEgKBkja3tAsWQVADlkePnkZwOmp4dxAuxTUVKuW2gqGIyAACe7Hr4eOefSBpImX/M+vBLDVIWbYcEMFUqAhAGCCGADEALg5x1zLnha2Im3U2K9hJxjA5YHIeyueeTjHIEDJxkhPiIgJ5dsAmepy1R9hvgYgZ7sgu+3WXHq1wpH8lFajH/AFHt++Wt2mapjZSMgnL1D6x8Xr8A/mOjeh5yv7CD9UJ8Tfrifj9LuH9gJoZVWZHPT6hbFDIcqfH4ciCDzBB5EHmCJ0kDU6RkY2UY3H30JwtuOWf4Xx0bx6HwK9E4rWazYzBFXk28hCjfZfPQ8x9465ElsRMzaEuJW/n+s+6uoYea6e4j5Hbz+U7aXi9VrbVbD9djK1b489jgNj1xJ1R3dJ4HEiLzTP0TIiJTkREQOd9IdWVhlWBUg+IIwR90y35Obj9FFbnLVF6T8aXaon70zNYZj+xB/TaweH0rV/jcx/uTLpxLGxiIkNIiICeLKgwwRkT3EDKcQ7JNXYb9FYaLTjdgApZjoLazyfyzyYeDCeaO2llPs6/Tun+bQGurPqUH6RPhhgPtTWzldpVf3gDL1RPMIvDOP6fUj9Xuqt8wjqSP5lzlT6ESfM9xLsNpbzl6kJ8yoJHwPUSAPyfBP2V+qrHkmq1KD7hZiNNPSWNhOWp1aVKWsdUUdWdgoHxJ5TKf8CMfe1WuI8jrNT/6snrT/k20qtudA7fafNjf7nyY0x1kdtZ+ULTj2dKLNW/TFAymfW5sV4+BJ9JXvw3WcR/+WwpoP7iothh5W2cms+ACqfEGavS8Irr91RJgE29MYFRV2eSqtRQFR6+aHGACBjacfVI5EfPqBLHRasWpuAIPMMp6qw5FT6g/f16Gd5X6xDU/fICQcC1QMkqOlijxZR8yvLmQokTMzvLVhE8o4YAqQQQCCDkEHoQfET1MCIiAiIgJyv0qWDDqrjyZQ3951iBB/M1Q90Mn9OyysfcrAfhH5vce7faPRhW4/FN34ydECD3eoHR6W9DW6fiHP9p4uuv2kNUh5H3Lcn7nRR+MsYMDH9iuJFK762ruHd6m/oofHelbwPYJP72aL89VD3mKf1Eer/zAlFoW+jcUdDyXVVgr/WozkfFqmz8KTNXKqyIdvF6lrawOrqoz7DByfIAA8yTgAeJIlFxXs9qLq2uqeurXEDu2dd9dIz7m3GGIBPt4zknHs+zLDjehrst06uiNutLHKqciup3A5j7YQ/KeLex2nbU16gd6j1gqorusrTBbcQUUgEHlkHkcDlOeZd76KItmevti33utdEzmtDcEWzaN4QllDY57SQCVz0yJ81mgS5dti5AOQeYKnwZWHNW9QQZIiVMXcaappm8TuruH6hlc0WncwG5HIA72vOMnHLepIDY5HKnlnAsZWcY9l6HHUWhfitqshHwyVP8ApEs5NPZ14sRNq4658/m5ERKcSY38nZ7xLbh0tu1Fo/lsudlP+0iW/bPip02itZD+kYd1V/VtPdp9xO4+imfeyPDBp9LWg5AKqj4AACdKdqZli6iInNpERAREQEREBERAREQEREBERArD+qtn9wxyf8lieZ/pk/7T/CfZs58Iz1lelbacgIC9JIAUc2pz5far9Oq+GRyULGIiAiIgIiICInLUapKxmxlQebED5c4HWJB/OTP+xqdv4nzUv3sNx+IUifPodj/tbSo+zUNnyLnLH4rtgVHbfSA1K6Old1bLZUWP7xDkDHVgeakDqGYSVwbtIdZStlFLc+TCxhWK7F5PW3VsqeXu4PXoZZ6fh1dedigE9W6s38zHm3zMy/EdLZw/UHU6dTZW+O/pXq4HIW155d6o5fxDkeikXHqiwsuNUWhUtewKKnDsKkA2oytW7Fn3ZCq+7oOSmS9Pw0aZLGrZiWwcsps8TzIQBnPM5Y5Y8sk4knh/EatVULKWWytweY+4qwPMEHIKkZByCJDrV9J7IVraB7u32npH2CvWxB4EZYDAwes5TtLvTH6lMU9Yx7x28/e/1zeu41e2mq2tqVtTvO9ApurLNhgiiwUOM5GQAhVsYJ5gNa9ntfdbqbN7XhApyltWzD7lx3ZCY2qMqTvbcTkBQBm1HaPTeN9SnydxWw+Kvgj7p4bjfectKpuP2sFah6tYRgj0TcfTxjXT3P2/F60zHnaPl94ge8vprHPaTe/oqqyoD6l2BH8jeUs5D4doO6DFm32Ocu+MbiOQCj6qAcgv9ySTMimOsp4tUbU04j59/wA6ERMb2j7RvqLG0egY7s7br16UjxrrbxuPTI9z+bAlxEzNocnDV3fnLiAVOen0rMM+Fmo5q7DzCDKA+bWeQm3rTAAHhKzs9wNNJSqIAAABgeGJayqpjEBERICIiAiIgIiICIiAiIgIiICIiBnjodYC/wCkDApYqkuo5l8qcCvAYLkbuntDlyzOOi4frxYhstBQMNw3g5G7PTu+Y7v2MZ5t7XKaeIFA9Wv2LhqN+bc/ZIyDWD7OfdyGxj2sEcvZnPuOIBB7dDPuBP1U2hcYGVJGSN3j1I9Zo4gZk6fiWzPeafdgDG0Y6c2B2+9+HOd9Fp9ctwNr0tWzlmAyNi7doRcjoCqt6l28Bzv4gQm4quSFW1iDj2arMZ/mK7fxnz6Vc3uU7fW2xV+4Juz8yJOiBB+hWN+0uIHlUorHzY7m+YInXT8NrrO5VG77ZyzH4u2WP3yTEBERATzZWGGDzE9RAyOv7NW6e1r9A/du3N0I3V3Y/wARMjnjlvUhh5kcp10nb2tTs1yNpH6bmy9JPmLgMKP5wvzmpkXVcNrsHtKDL1RPMx10+pS1Q1bK6nmGVgwPwI5TpmZPUfk405YtUDUx+tUzUt82rIJnI9iLR7us1wH/ANq4/wB2JjTHSWtlKXi3bLS6Y7XtVrP8KvNth/5aZI+JwPWUx/J4LP292puHlZqL7B81L7fwlvwvsfp9OMV1oo8goA+4TdNMZliiv1us4l7KK2j0564Yd9YPJnXlUD5ISf4h0mk4F2eq0lYStQoAxyGJZpWFGAMT1Mmra0NIiJAREQEREBERAREQEREBERAREQEREBERAREQEREBERAREQEREBERAREQEREBERAREQEREBER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 name="Oval 9"/>
          <p:cNvSpPr/>
          <p:nvPr/>
        </p:nvSpPr>
        <p:spPr>
          <a:xfrm>
            <a:off x="791072" y="2305901"/>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tutorialDraft</a:t>
            </a:r>
            <a:endParaRPr lang="en-US" sz="1400" dirty="0">
              <a:solidFill>
                <a:schemeClr val="tx1"/>
              </a:solidFill>
            </a:endParaRPr>
          </a:p>
        </p:txBody>
      </p:sp>
      <p:sp>
        <p:nvSpPr>
          <p:cNvPr id="18" name="Rectangle 1"/>
          <p:cNvSpPr/>
          <p:nvPr/>
        </p:nvSpPr>
        <p:spPr>
          <a:xfrm>
            <a:off x="1482686" y="4293097"/>
            <a:ext cx="2079581" cy="86409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t>
            </a:r>
            <a:r>
              <a:rPr lang="en-US" dirty="0" err="1" smtClean="0"/>
              <a:t>makingTheTutorial</a:t>
            </a:r>
            <a:endParaRPr lang="en-US" dirty="0"/>
          </a:p>
        </p:txBody>
      </p:sp>
      <p:cxnSp>
        <p:nvCxnSpPr>
          <p:cNvPr id="19" name="Straight Arrow Connector 13"/>
          <p:cNvCxnSpPr>
            <a:stCxn id="18" idx="0"/>
            <a:endCxn id="16" idx="4"/>
          </p:cNvCxnSpPr>
          <p:nvPr/>
        </p:nvCxnSpPr>
        <p:spPr>
          <a:xfrm flipH="1" flipV="1">
            <a:off x="2511954" y="2993524"/>
            <a:ext cx="10523" cy="1299573"/>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20" name="Rectangle 8"/>
          <p:cNvSpPr/>
          <p:nvPr/>
        </p:nvSpPr>
        <p:spPr>
          <a:xfrm>
            <a:off x="1482124" y="3501009"/>
            <a:ext cx="1032563" cy="338518"/>
          </a:xfrm>
          <a:prstGeom prst="rect">
            <a:avLst/>
          </a:prstGeom>
        </p:spPr>
        <p:txBody>
          <a:bodyPr wrap="square" lIns="91400" tIns="45702" rIns="91400" bIns="45702">
            <a:spAutoFit/>
          </a:bodyPr>
          <a:lstStyle/>
          <a:p>
            <a:r>
              <a:rPr lang="en-US" sz="1600" b="1" noProof="1" smtClean="0">
                <a:solidFill>
                  <a:srgbClr val="0D0D0D"/>
                </a:solidFill>
              </a:rPr>
              <a:t>prov:used</a:t>
            </a:r>
            <a:endParaRPr lang="en-US" sz="1600" b="1" noProof="1">
              <a:solidFill>
                <a:srgbClr val="0D0D0D"/>
              </a:solidFill>
            </a:endParaRPr>
          </a:p>
        </p:txBody>
      </p:sp>
      <p:sp>
        <p:nvSpPr>
          <p:cNvPr id="23" name="22 Rectángulo redondeado"/>
          <p:cNvSpPr/>
          <p:nvPr/>
        </p:nvSpPr>
        <p:spPr>
          <a:xfrm>
            <a:off x="3815408" y="3314013"/>
            <a:ext cx="1872208" cy="720080"/>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Usage</a:t>
            </a:r>
            <a:endParaRPr lang="es-ES" dirty="0">
              <a:solidFill>
                <a:schemeClr val="tx1"/>
              </a:solidFill>
            </a:endParaRPr>
          </a:p>
        </p:txBody>
      </p:sp>
      <p:cxnSp>
        <p:nvCxnSpPr>
          <p:cNvPr id="25" name="24 Conector recto de flecha"/>
          <p:cNvCxnSpPr>
            <a:stCxn id="23" idx="0"/>
            <a:endCxn id="16" idx="6"/>
          </p:cNvCxnSpPr>
          <p:nvPr/>
        </p:nvCxnSpPr>
        <p:spPr>
          <a:xfrm flipH="1" flipV="1">
            <a:off x="4232835" y="2649713"/>
            <a:ext cx="518677" cy="664300"/>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26" name="25 Conector recto de flecha"/>
          <p:cNvCxnSpPr>
            <a:stCxn id="23" idx="2"/>
            <a:endCxn id="18" idx="3"/>
          </p:cNvCxnSpPr>
          <p:nvPr/>
        </p:nvCxnSpPr>
        <p:spPr>
          <a:xfrm flipH="1">
            <a:off x="3562267" y="4034093"/>
            <a:ext cx="1189245" cy="691052"/>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29" name="28 Rectángulo"/>
          <p:cNvSpPr/>
          <p:nvPr/>
        </p:nvSpPr>
        <p:spPr>
          <a:xfrm>
            <a:off x="251520" y="1124744"/>
            <a:ext cx="8568952" cy="523220"/>
          </a:xfrm>
          <a:prstGeom prst="rect">
            <a:avLst/>
          </a:prstGeom>
        </p:spPr>
        <p:txBody>
          <a:bodyPr wrap="square">
            <a:spAutoFit/>
          </a:bodyPr>
          <a:lstStyle/>
          <a:p>
            <a:pPr lvl="1"/>
            <a:r>
              <a:rPr lang="en-US" sz="2800" dirty="0" smtClean="0">
                <a:solidFill>
                  <a:srgbClr val="4D4D4D"/>
                </a:solidFill>
                <a:ea typeface="ＭＳ Ｐゴシック" pitchFamily="-80" charset="-128"/>
                <a:cs typeface="Arial" pitchFamily="34" charset="0"/>
                <a:sym typeface="Arial" pitchFamily="34" charset="0"/>
              </a:rPr>
              <a:t>Example: At what time was the tutorial draft used?</a:t>
            </a:r>
          </a:p>
        </p:txBody>
      </p:sp>
      <p:sp>
        <p:nvSpPr>
          <p:cNvPr id="30" name="Oval 9"/>
          <p:cNvSpPr/>
          <p:nvPr/>
        </p:nvSpPr>
        <p:spPr>
          <a:xfrm>
            <a:off x="6948264" y="3384896"/>
            <a:ext cx="1692696" cy="576064"/>
          </a:xfrm>
          <a:prstGeom prst="ellipse">
            <a:avLst/>
          </a:prstGeom>
          <a:ln/>
        </p:spPr>
        <p:style>
          <a:lnRef idx="1">
            <a:schemeClr val="accent6"/>
          </a:lnRef>
          <a:fillRef idx="2">
            <a:schemeClr val="accent6"/>
          </a:fillRef>
          <a:effectRef idx="1">
            <a:schemeClr val="accent6"/>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“2013-08-1"”</a:t>
            </a:r>
            <a:endParaRPr lang="en-US" sz="1400" dirty="0">
              <a:solidFill>
                <a:schemeClr val="tx1"/>
              </a:solidFill>
            </a:endParaRPr>
          </a:p>
        </p:txBody>
      </p:sp>
      <p:sp>
        <p:nvSpPr>
          <p:cNvPr id="31" name="Rectangle 8"/>
          <p:cNvSpPr/>
          <p:nvPr/>
        </p:nvSpPr>
        <p:spPr>
          <a:xfrm>
            <a:off x="5650689" y="3356992"/>
            <a:ext cx="1219933" cy="338518"/>
          </a:xfrm>
          <a:prstGeom prst="rect">
            <a:avLst/>
          </a:prstGeom>
        </p:spPr>
        <p:txBody>
          <a:bodyPr wrap="none" lIns="91400" tIns="45702" rIns="91400" bIns="45702">
            <a:spAutoFit/>
          </a:bodyPr>
          <a:lstStyle/>
          <a:p>
            <a:r>
              <a:rPr lang="en-US" sz="1600" b="1" dirty="0" err="1" smtClean="0">
                <a:solidFill>
                  <a:schemeClr val="accent3">
                    <a:lumMod val="75000"/>
                  </a:schemeClr>
                </a:solidFill>
              </a:rPr>
              <a:t>prov:atTime</a:t>
            </a:r>
            <a:endParaRPr lang="es-ES" sz="1600" b="1" dirty="0">
              <a:solidFill>
                <a:schemeClr val="accent3">
                  <a:lumMod val="75000"/>
                </a:schemeClr>
              </a:solidFill>
            </a:endParaRPr>
          </a:p>
        </p:txBody>
      </p:sp>
      <p:cxnSp>
        <p:nvCxnSpPr>
          <p:cNvPr id="32" name="31 Conector recto de flecha"/>
          <p:cNvCxnSpPr>
            <a:stCxn id="23" idx="3"/>
            <a:endCxn id="30" idx="2"/>
          </p:cNvCxnSpPr>
          <p:nvPr/>
        </p:nvCxnSpPr>
        <p:spPr>
          <a:xfrm flipV="1">
            <a:off x="5687616" y="3672928"/>
            <a:ext cx="1260648" cy="1125"/>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35" name="Rectangle 8"/>
          <p:cNvSpPr/>
          <p:nvPr/>
        </p:nvSpPr>
        <p:spPr>
          <a:xfrm>
            <a:off x="4499992" y="2780928"/>
            <a:ext cx="1130165" cy="338518"/>
          </a:xfrm>
          <a:prstGeom prst="rect">
            <a:avLst/>
          </a:prstGeom>
        </p:spPr>
        <p:txBody>
          <a:bodyPr wrap="none" lIns="91400" tIns="45702" rIns="91400" bIns="45702">
            <a:spAutoFit/>
          </a:bodyPr>
          <a:lstStyle/>
          <a:p>
            <a:r>
              <a:rPr lang="en-US" sz="1600" b="1" dirty="0" err="1" smtClean="0">
                <a:solidFill>
                  <a:schemeClr val="accent3">
                    <a:lumMod val="75000"/>
                  </a:schemeClr>
                </a:solidFill>
              </a:rPr>
              <a:t>prov:entity</a:t>
            </a:r>
            <a:endParaRPr lang="es-ES" sz="1600" b="1" dirty="0">
              <a:solidFill>
                <a:schemeClr val="accent3">
                  <a:lumMod val="75000"/>
                </a:schemeClr>
              </a:solidFill>
            </a:endParaRPr>
          </a:p>
        </p:txBody>
      </p:sp>
      <p:sp>
        <p:nvSpPr>
          <p:cNvPr id="36" name="Rectangle 8"/>
          <p:cNvSpPr/>
          <p:nvPr/>
        </p:nvSpPr>
        <p:spPr>
          <a:xfrm>
            <a:off x="3995936" y="4365104"/>
            <a:ext cx="1896144" cy="338518"/>
          </a:xfrm>
          <a:prstGeom prst="rect">
            <a:avLst/>
          </a:prstGeom>
        </p:spPr>
        <p:txBody>
          <a:bodyPr wrap="none" lIns="91400" tIns="45702" rIns="91400" bIns="45702">
            <a:spAutoFit/>
          </a:bodyPr>
          <a:lstStyle/>
          <a:p>
            <a:r>
              <a:rPr lang="en-US" sz="1600" b="1" dirty="0" err="1" smtClean="0">
                <a:solidFill>
                  <a:schemeClr val="accent3">
                    <a:lumMod val="75000"/>
                  </a:schemeClr>
                </a:solidFill>
              </a:rPr>
              <a:t>prov:qualifiedUsage</a:t>
            </a:r>
            <a:endParaRPr lang="es-ES" sz="1600" b="1" dirty="0">
              <a:solidFill>
                <a:schemeClr val="accent3">
                  <a:lumMod val="75000"/>
                </a:schemeClr>
              </a:solidFill>
            </a:endParaRPr>
          </a:p>
        </p:txBody>
      </p:sp>
      <p:sp>
        <p:nvSpPr>
          <p:cNvPr id="27" name="26 Marcador de número de diapositiva"/>
          <p:cNvSpPr>
            <a:spLocks noGrp="1"/>
          </p:cNvSpPr>
          <p:nvPr>
            <p:ph type="sldNum" sz="quarter" idx="12"/>
          </p:nvPr>
        </p:nvSpPr>
        <p:spPr/>
        <p:txBody>
          <a:bodyPr/>
          <a:lstStyle/>
          <a:p>
            <a:fld id="{132FADFE-3B8F-471C-ABF0-DBC7717ECBBC}" type="slidenum">
              <a:rPr lang="es-ES" smtClean="0"/>
              <a:pPr/>
              <a:t>41</a:t>
            </a:fld>
            <a:endParaRPr lang="es-E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Introduction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1288943"/>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PROV-O: The PROV Ontology</a:t>
            </a:r>
            <a:br>
              <a:rPr lang="en-US" sz="4800" dirty="0" smtClean="0">
                <a:ea typeface="ＭＳ Ｐゴシック" pitchFamily="-80" charset="-128"/>
                <a:cs typeface="Arial" pitchFamily="34" charset="0"/>
                <a:sym typeface="Arial" pitchFamily="34" charset="0"/>
              </a:rPr>
            </a:br>
            <a:r>
              <a:rPr lang="en-US" sz="4800" dirty="0" smtClean="0">
                <a:ea typeface="ＭＳ Ｐゴシック" pitchFamily="-80" charset="-128"/>
                <a:cs typeface="Arial" pitchFamily="34" charset="0"/>
                <a:sym typeface="Arial" pitchFamily="34" charset="0"/>
              </a:rPr>
              <a:t>Part 1</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42</a:t>
            </a:fld>
            <a:endParaRPr lang="es-E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124744"/>
            <a:ext cx="8496944" cy="4719241"/>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s-ES" sz="2800" dirty="0" smtClean="0"/>
              <a:t>			   &lt;</a:t>
            </a:r>
            <a:r>
              <a:rPr lang="es-ES" sz="2800" dirty="0" smtClean="0">
                <a:solidFill>
                  <a:srgbClr val="0000FF"/>
                </a:solidFill>
              </a:rPr>
              <a:t>http://www.w3.org/ns/prov#</a:t>
            </a:r>
            <a:r>
              <a:rPr lang="es-ES" sz="2800" dirty="0" smtClean="0"/>
              <a:t>&gt;</a:t>
            </a: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A lightweight OWL ontology for interchanging provenance information</a:t>
            </a:r>
          </a:p>
          <a:p>
            <a:r>
              <a:rPr lang="en-US" sz="2800" dirty="0" smtClean="0">
                <a:solidFill>
                  <a:srgbClr val="4D4D4D"/>
                </a:solidFill>
                <a:ea typeface="ＭＳ Ｐゴシック" pitchFamily="-80" charset="-128"/>
                <a:cs typeface="Arial" pitchFamily="34" charset="0"/>
                <a:sym typeface="Arial" pitchFamily="34" charset="0"/>
              </a:rPr>
              <a:t>– “Simple”</a:t>
            </a:r>
          </a:p>
          <a:p>
            <a:r>
              <a:rPr lang="en-US" sz="2800" dirty="0" smtClean="0">
                <a:solidFill>
                  <a:srgbClr val="4D4D4D"/>
                </a:solidFill>
                <a:ea typeface="ＭＳ Ｐゴシック" pitchFamily="-80" charset="-128"/>
                <a:cs typeface="Arial" pitchFamily="34" charset="0"/>
                <a:sym typeface="Arial" pitchFamily="34" charset="0"/>
              </a:rPr>
              <a:t>– Domain neutral</a:t>
            </a:r>
          </a:p>
          <a:p>
            <a:r>
              <a:rPr lang="en-US" sz="2800" dirty="0" smtClean="0">
                <a:solidFill>
                  <a:srgbClr val="4D4D4D"/>
                </a:solidFill>
                <a:ea typeface="ＭＳ Ｐゴシック" pitchFamily="-80" charset="-128"/>
                <a:cs typeface="Arial" pitchFamily="34" charset="0"/>
                <a:sym typeface="Arial" pitchFamily="34" charset="0"/>
              </a:rPr>
              <a:t>– Meant to be extended </a:t>
            </a:r>
          </a:p>
          <a:p>
            <a:r>
              <a:rPr lang="en-US" sz="2800" dirty="0" smtClean="0">
                <a:solidFill>
                  <a:srgbClr val="4D4D4D"/>
                </a:solidFill>
                <a:ea typeface="ＭＳ Ｐゴシック" pitchFamily="-80" charset="-128"/>
                <a:cs typeface="Arial" pitchFamily="34" charset="0"/>
                <a:sym typeface="Arial" pitchFamily="34" charset="0"/>
              </a:rPr>
              <a:t>– Encodes PROV-DM’s “abstract model” in RDF</a:t>
            </a:r>
          </a:p>
          <a:p>
            <a:r>
              <a:rPr lang="en-US" sz="2800" dirty="0" smtClean="0">
                <a:solidFill>
                  <a:srgbClr val="4D4D4D"/>
                </a:solidFill>
                <a:ea typeface="ＭＳ Ｐゴシック" pitchFamily="-80" charset="-128"/>
                <a:cs typeface="Arial" pitchFamily="34" charset="0"/>
                <a:sym typeface="Arial" pitchFamily="34" charset="0"/>
              </a:rPr>
              <a:t>– There are alternate encodings for XML, etc. </a:t>
            </a: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43</a:t>
            </a:fld>
            <a:endParaRPr lang="es-E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How to access PROV-O?</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980728"/>
            <a:ext cx="8496944" cy="5502019"/>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Final W3C recommendation: </a:t>
            </a:r>
            <a:r>
              <a:rPr lang="en-US" sz="2400" dirty="0" smtClean="0">
                <a:solidFill>
                  <a:srgbClr val="4D4D4D"/>
                </a:solidFill>
                <a:ea typeface="ＭＳ Ｐゴシック" pitchFamily="-80" charset="-128"/>
                <a:cs typeface="Arial" pitchFamily="34" charset="0"/>
                <a:sym typeface="Arial" pitchFamily="34" charset="0"/>
                <a:hlinkClick r:id="rId6"/>
              </a:rPr>
              <a:t>http://www.w3.org/TR/prov-o/</a:t>
            </a:r>
            <a:endParaRPr lang="en-US" sz="2800" dirty="0" smtClean="0">
              <a:solidFill>
                <a:srgbClr val="4D4D4D"/>
              </a:solidFill>
              <a:ea typeface="ＭＳ Ｐゴシック" pitchFamily="-80" charset="-128"/>
              <a:cs typeface="Arial" pitchFamily="34" charset="0"/>
              <a:sym typeface="Arial" pitchFamily="34" charset="0"/>
            </a:endParaRPr>
          </a:p>
          <a:p>
            <a:endParaRPr lang="en-US" sz="2800" dirty="0" smtClean="0">
              <a:solidFill>
                <a:srgbClr val="4D4D4D"/>
              </a:solidFill>
              <a:ea typeface="ＭＳ Ｐゴシック" pitchFamily="-80" charset="-128"/>
              <a:cs typeface="Arial" pitchFamily="34" charset="0"/>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PROV in LOV: </a:t>
            </a:r>
            <a:r>
              <a:rPr lang="en-US" sz="2400" dirty="0" smtClean="0">
                <a:solidFill>
                  <a:srgbClr val="4D4D4D"/>
                </a:solidFill>
                <a:ea typeface="ＭＳ Ｐゴシック" pitchFamily="-80" charset="-128"/>
                <a:cs typeface="Arial" pitchFamily="34" charset="0"/>
                <a:sym typeface="Arial" pitchFamily="34" charset="0"/>
                <a:hlinkClick r:id="rId7"/>
              </a:rPr>
              <a:t>http://lov.okfn.org/dataset/lov/details/vocabulary_prov.html</a:t>
            </a:r>
            <a:endParaRPr lang="en-US" sz="2400" dirty="0" smtClean="0">
              <a:solidFill>
                <a:srgbClr val="4D4D4D"/>
              </a:solidFill>
              <a:ea typeface="ＭＳ Ｐゴシック" pitchFamily="-80" charset="-128"/>
              <a:cs typeface="Arial" pitchFamily="34" charset="0"/>
              <a:sym typeface="Arial" pitchFamily="34" charset="0"/>
            </a:endParaRPr>
          </a:p>
          <a:p>
            <a:endParaRPr lang="en-US" sz="2800" dirty="0" smtClean="0">
              <a:solidFill>
                <a:srgbClr val="4D4D4D"/>
              </a:solidFill>
              <a:ea typeface="ＭＳ Ｐゴシック" pitchFamily="-80" charset="-128"/>
              <a:cs typeface="Arial" pitchFamily="34" charset="0"/>
              <a:sym typeface="Arial" pitchFamily="34" charset="0"/>
            </a:endParaRPr>
          </a:p>
          <a:p>
            <a:endParaRPr lang="en-US" sz="2800" dirty="0" smtClean="0">
              <a:solidFill>
                <a:srgbClr val="4D4D4D"/>
              </a:solidFill>
              <a:ea typeface="ＭＳ Ｐゴシック" pitchFamily="-80" charset="-128"/>
              <a:cs typeface="Arial" pitchFamily="34" charset="0"/>
              <a:sym typeface="Arial" pitchFamily="34" charset="0"/>
            </a:endParaRPr>
          </a:p>
          <a:p>
            <a:r>
              <a:rPr lang="en-US" sz="2800" dirty="0" smtClean="0">
                <a:solidFill>
                  <a:srgbClr val="4D4D4D"/>
                </a:solidFill>
                <a:ea typeface="ＭＳ Ｐゴシック" pitchFamily="-80" charset="-128"/>
                <a:cs typeface="Arial" pitchFamily="34" charset="0"/>
                <a:sym typeface="Arial" pitchFamily="34" charset="0"/>
              </a:rPr>
              <a:t>Content negotiation is enabled:</a:t>
            </a:r>
          </a:p>
          <a:p>
            <a:r>
              <a:rPr lang="en-US" dirty="0" smtClean="0"/>
              <a:t>Turtle </a:t>
            </a:r>
          </a:p>
          <a:p>
            <a:pPr lvl="1"/>
            <a:r>
              <a:rPr lang="en-US" dirty="0" smtClean="0"/>
              <a:t>curl -</a:t>
            </a:r>
            <a:r>
              <a:rPr lang="en-US" dirty="0" err="1" smtClean="0"/>
              <a:t>sH</a:t>
            </a:r>
            <a:r>
              <a:rPr lang="en-US" dirty="0" smtClean="0"/>
              <a:t> "Accept: text/turtle" -L </a:t>
            </a:r>
            <a:r>
              <a:rPr lang="en-US" dirty="0" smtClean="0">
                <a:hlinkClick r:id="rId8"/>
              </a:rPr>
              <a:t>http://www.w3.org/ns/prov</a:t>
            </a:r>
            <a:endParaRPr lang="en-US" dirty="0" smtClean="0"/>
          </a:p>
          <a:p>
            <a:r>
              <a:rPr lang="en-US" dirty="0" smtClean="0"/>
              <a:t>RDF/XML </a:t>
            </a:r>
          </a:p>
          <a:p>
            <a:pPr lvl="1"/>
            <a:r>
              <a:rPr lang="en-US" dirty="0" smtClean="0"/>
              <a:t>curl -</a:t>
            </a:r>
            <a:r>
              <a:rPr lang="en-US" dirty="0" err="1" smtClean="0"/>
              <a:t>sH</a:t>
            </a:r>
            <a:r>
              <a:rPr lang="en-US" dirty="0" smtClean="0"/>
              <a:t> "Accept: application/</a:t>
            </a:r>
            <a:r>
              <a:rPr lang="en-US" dirty="0" err="1" smtClean="0"/>
              <a:t>rdf+xml</a:t>
            </a:r>
            <a:r>
              <a:rPr lang="en-US" dirty="0" smtClean="0"/>
              <a:t>" -L </a:t>
            </a:r>
            <a:r>
              <a:rPr lang="en-US" dirty="0" smtClean="0">
                <a:hlinkClick r:id="rId8"/>
              </a:rPr>
              <a:t>http://www.w3.org/ns/prov</a:t>
            </a:r>
            <a:endParaRPr lang="en-US" dirty="0" smtClean="0"/>
          </a:p>
          <a:p>
            <a:r>
              <a:rPr lang="en-US" dirty="0" smtClean="0"/>
              <a:t>XSD </a:t>
            </a:r>
          </a:p>
          <a:p>
            <a:pPr lvl="1"/>
            <a:r>
              <a:rPr lang="en-US" dirty="0" smtClean="0"/>
              <a:t>curl -</a:t>
            </a:r>
            <a:r>
              <a:rPr lang="en-US" dirty="0" err="1" smtClean="0"/>
              <a:t>sH</a:t>
            </a:r>
            <a:r>
              <a:rPr lang="en-US" dirty="0" smtClean="0"/>
              <a:t> "Accept: application/xml" -L </a:t>
            </a:r>
            <a:r>
              <a:rPr lang="en-US" dirty="0" smtClean="0">
                <a:hlinkClick r:id="rId8"/>
              </a:rPr>
              <a:t>http://www.w3.org/ns/prov</a:t>
            </a:r>
            <a:endParaRPr lang="en-US" sz="2800"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44</a:t>
            </a:fld>
            <a:endParaRPr lang="es-E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Prefixes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1445155"/>
            <a:ext cx="8496944" cy="4369401"/>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1600" b="1" dirty="0" smtClean="0">
              <a:ea typeface="ＭＳ Ｐゴシック" pitchFamily="-80" charset="-128"/>
              <a:sym typeface="Arial" pitchFamily="34" charset="0"/>
            </a:endParaRPr>
          </a:p>
          <a:p>
            <a:r>
              <a:rPr lang="es-ES" sz="2400" dirty="0" smtClean="0"/>
              <a:t>• </a:t>
            </a:r>
            <a:r>
              <a:rPr lang="es-ES" sz="2400" dirty="0" smtClean="0">
                <a:solidFill>
                  <a:srgbClr val="4D4D4D"/>
                </a:solidFill>
                <a:ea typeface="ＭＳ Ｐゴシック" pitchFamily="-80" charset="-128"/>
                <a:cs typeface="Arial" pitchFamily="34" charset="0"/>
                <a:sym typeface="Arial" pitchFamily="34" charset="0"/>
              </a:rPr>
              <a:t>@</a:t>
            </a:r>
            <a:r>
              <a:rPr lang="es-ES" sz="2400" dirty="0" err="1" smtClean="0">
                <a:solidFill>
                  <a:srgbClr val="4D4D4D"/>
                </a:solidFill>
                <a:ea typeface="ＭＳ Ｐゴシック" pitchFamily="-80" charset="-128"/>
                <a:cs typeface="Arial" pitchFamily="34" charset="0"/>
                <a:sym typeface="Arial" pitchFamily="34" charset="0"/>
              </a:rPr>
              <a:t>prefix</a:t>
            </a:r>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4D4D4D"/>
                </a:solidFill>
                <a:ea typeface="ＭＳ Ｐゴシック" pitchFamily="-80" charset="-128"/>
                <a:cs typeface="Arial" pitchFamily="34" charset="0"/>
                <a:sym typeface="Arial" pitchFamily="34" charset="0"/>
              </a:rPr>
              <a:t>rdfs</a:t>
            </a:r>
            <a:r>
              <a:rPr lang="es-ES" sz="2400" dirty="0" smtClean="0">
                <a:solidFill>
                  <a:srgbClr val="4D4D4D"/>
                </a:solidFill>
                <a:ea typeface="ＭＳ Ｐゴシック" pitchFamily="-80" charset="-128"/>
                <a:cs typeface="Arial" pitchFamily="34" charset="0"/>
                <a:sym typeface="Arial" pitchFamily="34" charset="0"/>
              </a:rPr>
              <a:t>: &lt;http://www.w3.org/2000/01/rdf-schema#&gt; .</a:t>
            </a:r>
          </a:p>
          <a:p>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4D4D4D"/>
                </a:solidFill>
                <a:ea typeface="ＭＳ Ｐゴシック" pitchFamily="-80" charset="-128"/>
                <a:cs typeface="Arial" pitchFamily="34" charset="0"/>
                <a:sym typeface="Arial" pitchFamily="34" charset="0"/>
              </a:rPr>
              <a:t>prefix</a:t>
            </a:r>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4D4D4D"/>
                </a:solidFill>
                <a:ea typeface="ＭＳ Ｐゴシック" pitchFamily="-80" charset="-128"/>
                <a:cs typeface="Arial" pitchFamily="34" charset="0"/>
                <a:sym typeface="Arial" pitchFamily="34" charset="0"/>
              </a:rPr>
              <a:t>xsd</a:t>
            </a:r>
            <a:r>
              <a:rPr lang="es-ES" sz="2400" dirty="0" smtClean="0">
                <a:solidFill>
                  <a:srgbClr val="4D4D4D"/>
                </a:solidFill>
                <a:ea typeface="ＭＳ Ｐゴシック" pitchFamily="-80" charset="-128"/>
                <a:cs typeface="Arial" pitchFamily="34" charset="0"/>
                <a:sym typeface="Arial" pitchFamily="34" charset="0"/>
              </a:rPr>
              <a:t>: &lt;http://www.w3.org/2001/XMLSchema#&gt; . </a:t>
            </a:r>
          </a:p>
          <a:p>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4D4D4D"/>
                </a:solidFill>
                <a:ea typeface="ＭＳ Ｐゴシック" pitchFamily="-80" charset="-128"/>
                <a:cs typeface="Arial" pitchFamily="34" charset="0"/>
                <a:sym typeface="Arial" pitchFamily="34" charset="0"/>
              </a:rPr>
              <a:t>prefix</a:t>
            </a:r>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4D4D4D"/>
                </a:solidFill>
                <a:ea typeface="ＭＳ Ｐゴシック" pitchFamily="-80" charset="-128"/>
                <a:cs typeface="Arial" pitchFamily="34" charset="0"/>
                <a:sym typeface="Arial" pitchFamily="34" charset="0"/>
              </a:rPr>
              <a:t>owl</a:t>
            </a:r>
            <a:r>
              <a:rPr lang="es-ES" sz="2400" dirty="0" smtClean="0">
                <a:solidFill>
                  <a:srgbClr val="4D4D4D"/>
                </a:solidFill>
                <a:ea typeface="ＭＳ Ｐゴシック" pitchFamily="-80" charset="-128"/>
                <a:cs typeface="Arial" pitchFamily="34" charset="0"/>
                <a:sym typeface="Arial" pitchFamily="34" charset="0"/>
              </a:rPr>
              <a:t>: &lt;http://www.w3.org/2002/07/owl#&gt; </a:t>
            </a:r>
            <a:r>
              <a:rPr lang="es-ES" sz="2400" dirty="0" smtClean="0">
                <a:solidFill>
                  <a:srgbClr val="4D4D4D"/>
                </a:solidFill>
                <a:ea typeface="ＭＳ Ｐゴシック" pitchFamily="-80" charset="-128"/>
                <a:cs typeface="Arial" pitchFamily="34" charset="0"/>
                <a:sym typeface="Arial" pitchFamily="34" charset="0"/>
              </a:rPr>
              <a:t>.</a:t>
            </a:r>
          </a:p>
          <a:p>
            <a:r>
              <a:rPr lang="es-ES" sz="2400" dirty="0" smtClean="0">
                <a:solidFill>
                  <a:srgbClr val="4D4D4D"/>
                </a:solidFill>
                <a:ea typeface="ＭＳ Ｐゴシック" pitchFamily="-80" charset="-128"/>
                <a:cs typeface="Arial" pitchFamily="34" charset="0"/>
                <a:sym typeface="Arial" pitchFamily="34" charset="0"/>
              </a:rPr>
              <a:t> • @</a:t>
            </a:r>
            <a:r>
              <a:rPr lang="es-ES" sz="2400" dirty="0" err="1" smtClean="0">
                <a:solidFill>
                  <a:srgbClr val="4D4D4D"/>
                </a:solidFill>
                <a:ea typeface="ＭＳ Ｐゴシック" pitchFamily="-80" charset="-128"/>
                <a:cs typeface="Arial" pitchFamily="34" charset="0"/>
                <a:sym typeface="Arial" pitchFamily="34" charset="0"/>
              </a:rPr>
              <a:t>prefix</a:t>
            </a:r>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4D4D4D"/>
                </a:solidFill>
                <a:ea typeface="ＭＳ Ｐゴシック" pitchFamily="-80" charset="-128"/>
                <a:cs typeface="Arial" pitchFamily="34" charset="0"/>
                <a:sym typeface="Arial" pitchFamily="34" charset="0"/>
              </a:rPr>
              <a:t>dct</a:t>
            </a:r>
            <a:r>
              <a:rPr lang="es-ES" sz="2400" dirty="0" smtClean="0">
                <a:solidFill>
                  <a:srgbClr val="4D4D4D"/>
                </a:solidFill>
                <a:ea typeface="ＭＳ Ｐゴシック" pitchFamily="-80" charset="-128"/>
                <a:cs typeface="Arial" pitchFamily="34" charset="0"/>
                <a:sym typeface="Arial" pitchFamily="34" charset="0"/>
              </a:rPr>
              <a:t>: &lt;http://purl.org/dc/terms/&gt; .</a:t>
            </a:r>
          </a:p>
          <a:p>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0000FF"/>
                </a:solidFill>
                <a:ea typeface="ＭＳ Ｐゴシック" pitchFamily="-80" charset="-128"/>
                <a:cs typeface="Arial" pitchFamily="34" charset="0"/>
                <a:sym typeface="Arial" pitchFamily="34" charset="0"/>
              </a:rPr>
              <a:t>prefix</a:t>
            </a:r>
            <a:r>
              <a:rPr lang="es-ES" sz="2400" dirty="0" smtClean="0">
                <a:solidFill>
                  <a:srgbClr val="0000FF"/>
                </a:solidFill>
                <a:ea typeface="ＭＳ Ｐゴシック" pitchFamily="-80" charset="-128"/>
                <a:cs typeface="Arial" pitchFamily="34" charset="0"/>
                <a:sym typeface="Arial" pitchFamily="34" charset="0"/>
              </a:rPr>
              <a:t> </a:t>
            </a:r>
            <a:r>
              <a:rPr lang="es-ES" sz="2400" dirty="0" err="1" smtClean="0">
                <a:solidFill>
                  <a:srgbClr val="0000FF"/>
                </a:solidFill>
                <a:ea typeface="ＭＳ Ｐゴシック" pitchFamily="-80" charset="-128"/>
                <a:cs typeface="Arial" pitchFamily="34" charset="0"/>
                <a:sym typeface="Arial" pitchFamily="34" charset="0"/>
              </a:rPr>
              <a:t>prov</a:t>
            </a:r>
            <a:r>
              <a:rPr lang="es-ES" sz="2400" dirty="0" smtClean="0">
                <a:solidFill>
                  <a:srgbClr val="0000FF"/>
                </a:solidFill>
                <a:ea typeface="ＭＳ Ｐゴシック" pitchFamily="-80" charset="-128"/>
                <a:cs typeface="Arial" pitchFamily="34" charset="0"/>
                <a:sym typeface="Arial" pitchFamily="34" charset="0"/>
              </a:rPr>
              <a:t>: &lt;http://www.w3.org/ns/prov#&gt; </a:t>
            </a:r>
            <a:r>
              <a:rPr lang="es-ES" sz="2400" dirty="0" smtClean="0">
                <a:solidFill>
                  <a:srgbClr val="4D4D4D"/>
                </a:solidFill>
                <a:ea typeface="ＭＳ Ｐゴシック" pitchFamily="-80" charset="-128"/>
                <a:cs typeface="Arial" pitchFamily="34" charset="0"/>
                <a:sym typeface="Arial" pitchFamily="34" charset="0"/>
              </a:rPr>
              <a:t>. </a:t>
            </a:r>
          </a:p>
          <a:p>
            <a:r>
              <a:rPr lang="es-ES" sz="2400" dirty="0" smtClean="0">
                <a:solidFill>
                  <a:srgbClr val="4D4D4D"/>
                </a:solidFill>
                <a:ea typeface="ＭＳ Ｐゴシック" pitchFamily="-80" charset="-128"/>
                <a:cs typeface="Arial" pitchFamily="34" charset="0"/>
                <a:sym typeface="Arial" pitchFamily="34" charset="0"/>
              </a:rPr>
              <a:t>• @</a:t>
            </a:r>
            <a:r>
              <a:rPr lang="es-ES" sz="2400" dirty="0" err="1" smtClean="0">
                <a:solidFill>
                  <a:srgbClr val="4D4D4D"/>
                </a:solidFill>
                <a:ea typeface="ＭＳ Ｐゴシック" pitchFamily="-80" charset="-128"/>
                <a:cs typeface="Arial" pitchFamily="34" charset="0"/>
                <a:sym typeface="Arial" pitchFamily="34" charset="0"/>
              </a:rPr>
              <a:t>prefix</a:t>
            </a:r>
            <a:r>
              <a:rPr lang="es-ES" sz="2400" dirty="0" smtClean="0">
                <a:solidFill>
                  <a:srgbClr val="4D4D4D"/>
                </a:solidFill>
                <a:ea typeface="ＭＳ Ｐゴシック" pitchFamily="-80" charset="-128"/>
                <a:cs typeface="Arial" pitchFamily="34" charset="0"/>
                <a:sym typeface="Arial" pitchFamily="34" charset="0"/>
              </a:rPr>
              <a:t> : &lt;http://example.com/&gt; .</a:t>
            </a:r>
          </a:p>
          <a:p>
            <a:endParaRPr lang="es-ES" sz="2800" dirty="0" smtClean="0"/>
          </a:p>
          <a:p>
            <a:endParaRPr lang="es-ES" sz="2800" dirty="0" smtClean="0"/>
          </a:p>
          <a:p>
            <a:r>
              <a:rPr lang="es-ES" sz="2800" i="1" dirty="0" smtClean="0"/>
              <a:t>	</a:t>
            </a:r>
            <a:r>
              <a:rPr lang="en-US" sz="2800" i="1" dirty="0" smtClean="0"/>
              <a:t>When in doubt, prefix.cc.” </a:t>
            </a:r>
            <a:r>
              <a:rPr lang="en-US" sz="2800" dirty="0" smtClean="0"/>
              <a:t>(http://prefix.cc/prov)</a:t>
            </a:r>
            <a:endParaRPr lang="en-US" sz="2800" dirty="0" smtClean="0">
              <a:solidFill>
                <a:srgbClr val="4D4D4D"/>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45</a:t>
            </a:fld>
            <a:endParaRPr lang="es-E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PROV-O at a glance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1052736"/>
            <a:ext cx="8496944" cy="5376344"/>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1600" b="1" dirty="0" smtClean="0">
              <a:ea typeface="ＭＳ Ｐゴシック" pitchFamily="-80" charset="-128"/>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Starting point terms (“Simple”)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basics for the rest of the ontology.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 3 classes + 9 properties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Simple binary relationships</a:t>
            </a: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Expanded terms </a:t>
            </a:r>
            <a:r>
              <a:rPr lang="en-US" sz="2800" smtClean="0">
                <a:solidFill>
                  <a:srgbClr val="4D4D4D"/>
                </a:solidFill>
                <a:ea typeface="ＭＳ Ｐゴシック" pitchFamily="-80" charset="-128"/>
                <a:cs typeface="Arial" pitchFamily="34" charset="0"/>
                <a:sym typeface="Arial" pitchFamily="34" charset="0"/>
              </a:rPr>
              <a:t>(“Advanced”)</a:t>
            </a:r>
            <a:endParaRPr lang="en-US" sz="28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7 classes + 18 properties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Extension of the starting point terms</a:t>
            </a: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Qualifying relationships (“Complex”)</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Elaborate of the 14 Starting and expanded relationships</a:t>
            </a:r>
          </a:p>
          <a:p>
            <a:pPr lvl="1">
              <a:buFont typeface="Arial" pitchFamily="34" charset="0"/>
              <a:buChar char="•"/>
            </a:pPr>
            <a:endParaRPr lang="en-US" dirty="0" smtClean="0">
              <a:solidFill>
                <a:srgbClr val="0000FF"/>
              </a:solidFill>
              <a:ea typeface="ＭＳ Ｐゴシック" pitchFamily="-80" charset="-128"/>
              <a:sym typeface="Arial" pitchFamily="34" charset="0"/>
            </a:endParaRPr>
          </a:p>
          <a:p>
            <a:pPr lvl="1">
              <a:buFont typeface="Arial" pitchFamily="34" charset="0"/>
              <a:buChar cha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Snip Same Side Corner Rectangle 11"/>
          <p:cNvSpPr/>
          <p:nvPr/>
        </p:nvSpPr>
        <p:spPr>
          <a:xfrm>
            <a:off x="6300192" y="1628800"/>
            <a:ext cx="1440160" cy="72008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Agent</a:t>
            </a:r>
            <a:endParaRPr lang="en-US" sz="2000" dirty="0">
              <a:solidFill>
                <a:srgbClr val="000000"/>
              </a:solidFill>
            </a:endParaRPr>
          </a:p>
        </p:txBody>
      </p:sp>
      <p:sp>
        <p:nvSpPr>
          <p:cNvPr id="14" name="Rectangle 1"/>
          <p:cNvSpPr/>
          <p:nvPr/>
        </p:nvSpPr>
        <p:spPr>
          <a:xfrm>
            <a:off x="7164288" y="2564904"/>
            <a:ext cx="1296144" cy="720080"/>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Activity</a:t>
            </a:r>
            <a:endParaRPr lang="en-US" sz="2400" dirty="0"/>
          </a:p>
        </p:txBody>
      </p:sp>
      <p:sp>
        <p:nvSpPr>
          <p:cNvPr id="15" name="Oval 9"/>
          <p:cNvSpPr/>
          <p:nvPr/>
        </p:nvSpPr>
        <p:spPr>
          <a:xfrm>
            <a:off x="5436096" y="2492896"/>
            <a:ext cx="1440160" cy="864096"/>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2000" dirty="0" smtClean="0">
                <a:latin typeface="Arial" pitchFamily="18"/>
                <a:ea typeface="Andale Sans UI" pitchFamily="2"/>
                <a:cs typeface="Tahoma" pitchFamily="2"/>
              </a:rPr>
              <a:t>Entity</a:t>
            </a:r>
            <a:endParaRPr lang="en-US" sz="2000" dirty="0">
              <a:solidFill>
                <a:schemeClr val="tx1"/>
              </a:solidFill>
            </a:endParaRPr>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46</a:t>
            </a:fld>
            <a:endParaRPr lang="es-E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698012"/>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PROV-O: Starting Points</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47</a:t>
            </a:fld>
            <a:endParaRPr lang="es-E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Entities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4797152"/>
            <a:ext cx="8721133" cy="1584176"/>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“An </a:t>
            </a:r>
            <a:r>
              <a:rPr lang="en-US" sz="2800" i="1" dirty="0" smtClean="0"/>
              <a:t>entity</a:t>
            </a:r>
            <a:r>
              <a:rPr lang="en-US" sz="2800" dirty="0" smtClean="0"/>
              <a:t> is a physical, digital, conceptual, or other kind of thing with some fixed aspects; entities may be real or imaginary”.</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48</a:t>
            </a:fld>
            <a:endParaRPr lang="es-ES" dirty="0"/>
          </a:p>
        </p:txBody>
      </p:sp>
      <p:sp>
        <p:nvSpPr>
          <p:cNvPr id="16" name="15 Rectángulo"/>
          <p:cNvSpPr/>
          <p:nvPr/>
        </p:nvSpPr>
        <p:spPr>
          <a:xfrm>
            <a:off x="467544" y="930200"/>
            <a:ext cx="8208912" cy="4154984"/>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Entities Anything that we want to describe: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part of a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An idea.</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rumor.</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product.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contract.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news article.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result.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8" name="Oval 9"/>
          <p:cNvSpPr/>
          <p:nvPr/>
        </p:nvSpPr>
        <p:spPr>
          <a:xfrm>
            <a:off x="6012160" y="2016224"/>
            <a:ext cx="1800200" cy="1080120"/>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2800" dirty="0" smtClean="0">
                <a:latin typeface="Arial" pitchFamily="18"/>
                <a:ea typeface="Andale Sans UI" pitchFamily="2"/>
                <a:cs typeface="Tahoma" pitchFamily="2"/>
              </a:rPr>
              <a:t>Entity</a:t>
            </a:r>
            <a:endParaRPr lang="en-US" sz="280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Activities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467544" y="579452"/>
            <a:ext cx="8208912" cy="4154984"/>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Activities are any processes that used or generated entities: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Computing a result.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Making a request.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Writing a book.</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Giving a presentation.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Creation of car.</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Activities are NOT entities.</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4" name="Rectangle 1"/>
          <p:cNvSpPr/>
          <p:nvPr/>
        </p:nvSpPr>
        <p:spPr>
          <a:xfrm>
            <a:off x="6084168" y="2708920"/>
            <a:ext cx="1872208" cy="1008112"/>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Activity</a:t>
            </a:r>
            <a:endParaRPr lang="en-US" sz="3200" dirty="0"/>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49</a:t>
            </a:fld>
            <a:endParaRPr lang="es-ES" dirty="0"/>
          </a:p>
        </p:txBody>
      </p:sp>
      <p:sp>
        <p:nvSpPr>
          <p:cNvPr id="16" name="Text Placeholder 6"/>
          <p:cNvSpPr txBox="1">
            <a:spLocks/>
          </p:cNvSpPr>
          <p:nvPr/>
        </p:nvSpPr>
        <p:spPr>
          <a:xfrm>
            <a:off x="251521" y="4365104"/>
            <a:ext cx="8712968" cy="187220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“An </a:t>
            </a:r>
            <a:r>
              <a:rPr lang="en-US" sz="2800" i="1" dirty="0" smtClean="0"/>
              <a:t>activity</a:t>
            </a:r>
            <a:r>
              <a:rPr lang="en-US" sz="2800" baseline="30000" dirty="0" smtClean="0"/>
              <a:t> </a:t>
            </a:r>
            <a:r>
              <a:rPr lang="en-US" sz="2800" dirty="0" smtClean="0"/>
              <a:t> is something that occurs over a period of time and acts upon or with entities; it may include consuming, processing, transforming, modifying, relocating, using, or generating entities”.</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d1435t697bgi2o.cloudfront.net/wp-content/uploads/2012/03/mmw-provenance.jpg"/>
          <p:cNvPicPr>
            <a:picLocks noChangeAspect="1" noChangeArrowheads="1"/>
          </p:cNvPicPr>
          <p:nvPr/>
        </p:nvPicPr>
        <p:blipFill>
          <a:blip r:embed="rId3" cstate="print"/>
          <a:srcRect/>
          <a:stretch>
            <a:fillRect/>
          </a:stretch>
        </p:blipFill>
        <p:spPr bwMode="auto">
          <a:xfrm>
            <a:off x="2843808" y="3833706"/>
            <a:ext cx="3888432" cy="2693252"/>
          </a:xfrm>
          <a:prstGeom prst="rect">
            <a:avLst/>
          </a:prstGeom>
          <a:noFill/>
        </p:spPr>
      </p:pic>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4"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5"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6"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Provenance Working Group: Goals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467544" y="908720"/>
            <a:ext cx="8496944" cy="4160113"/>
          </a:xfrm>
          <a:prstGeom prst="rect">
            <a:avLst/>
          </a:prstGeom>
        </p:spPr>
        <p:txBody>
          <a:bodyPr wrap="square">
            <a:spAutoFit/>
          </a:bodyPr>
          <a:lstStyle/>
          <a:p>
            <a:pPr>
              <a:buFont typeface="Arial" pitchFamily="34" charset="0"/>
              <a:buChar char="•"/>
            </a:pPr>
            <a:r>
              <a:rPr lang="en-US" sz="2800" dirty="0" smtClean="0"/>
              <a:t>We aim to express how data has evolved:</a:t>
            </a:r>
            <a:br>
              <a:rPr lang="en-US" sz="2800" dirty="0" smtClean="0"/>
            </a:br>
            <a:endParaRPr lang="en-US" sz="2800" dirty="0" smtClean="0"/>
          </a:p>
          <a:p>
            <a:pPr lvl="1">
              <a:buFont typeface="Arial" pitchFamily="34" charset="0"/>
              <a:buChar char="•"/>
            </a:pPr>
            <a:r>
              <a:rPr lang="en-US" sz="2400" dirty="0" smtClean="0"/>
              <a:t>Who played </a:t>
            </a:r>
            <a:r>
              <a:rPr lang="en-US" sz="2400" dirty="0" smtClean="0"/>
              <a:t>a </a:t>
            </a:r>
            <a:r>
              <a:rPr lang="en-US" sz="2400" dirty="0" smtClean="0"/>
              <a:t>role </a:t>
            </a:r>
            <a:r>
              <a:rPr lang="en-US" sz="2400" dirty="0" smtClean="0"/>
              <a:t>when </a:t>
            </a:r>
            <a:r>
              <a:rPr lang="en-US" sz="2400" dirty="0" smtClean="0"/>
              <a:t>creating the </a:t>
            </a:r>
            <a:r>
              <a:rPr lang="en-US" sz="2400" dirty="0" smtClean="0"/>
              <a:t>data?.</a:t>
            </a:r>
            <a:endParaRPr lang="en-US" sz="2400" dirty="0" smtClean="0"/>
          </a:p>
          <a:p>
            <a:pPr lvl="1">
              <a:buFont typeface="Arial" pitchFamily="34" charset="0"/>
              <a:buChar char="•"/>
            </a:pPr>
            <a:r>
              <a:rPr lang="en-US" sz="2400" dirty="0" smtClean="0"/>
              <a:t>Who owned the </a:t>
            </a:r>
            <a:r>
              <a:rPr lang="en-US" sz="2400" dirty="0" smtClean="0"/>
              <a:t>data?.</a:t>
            </a:r>
            <a:endParaRPr lang="en-US" sz="2400" dirty="0" smtClean="0"/>
          </a:p>
          <a:p>
            <a:pPr lvl="1">
              <a:buFont typeface="Arial" pitchFamily="34" charset="0"/>
              <a:buChar char="•"/>
            </a:pPr>
            <a:r>
              <a:rPr lang="en-US" sz="2400" dirty="0" smtClean="0"/>
              <a:t>Who contributed to the </a:t>
            </a:r>
            <a:r>
              <a:rPr lang="en-US" sz="2400" dirty="0" smtClean="0"/>
              <a:t>data?.</a:t>
            </a:r>
            <a:endParaRPr lang="en-US" sz="2400" dirty="0" smtClean="0"/>
          </a:p>
          <a:p>
            <a:pPr lvl="1">
              <a:buFont typeface="Arial" pitchFamily="34" charset="0"/>
              <a:buChar char="•"/>
            </a:pPr>
            <a:r>
              <a:rPr lang="en-US" sz="2400" dirty="0" smtClean="0"/>
              <a:t>How data was modified from its first </a:t>
            </a:r>
            <a:r>
              <a:rPr lang="en-US" sz="2400" dirty="0" smtClean="0"/>
              <a:t>revision?.</a:t>
            </a:r>
            <a:endParaRPr lang="en-US" sz="2400" dirty="0" smtClean="0"/>
          </a:p>
          <a:p>
            <a:pPr lvl="1">
              <a:buFont typeface="Arial" pitchFamily="34" charset="0"/>
              <a:buChar char="•"/>
            </a:pPr>
            <a:r>
              <a:rPr lang="en-US" sz="2400" dirty="0" smtClean="0"/>
              <a:t>How other data affected the current </a:t>
            </a:r>
            <a:r>
              <a:rPr lang="en-US" sz="2400" dirty="0" smtClean="0"/>
              <a:t>data?.</a:t>
            </a:r>
            <a:endParaRPr lang="en-US" sz="2400" dirty="0" smtClean="0"/>
          </a:p>
          <a:p>
            <a:pPr lvl="1">
              <a:buFont typeface="Arial" pitchFamily="34" charset="0"/>
              <a:buChar char="•"/>
            </a:pPr>
            <a:r>
              <a:rPr lang="en-US" sz="2400" dirty="0" smtClean="0"/>
              <a:t>Which </a:t>
            </a:r>
            <a:r>
              <a:rPr lang="en-US" sz="2400" dirty="0" smtClean="0"/>
              <a:t>tools where used to generate each version of the </a:t>
            </a:r>
            <a:r>
              <a:rPr lang="en-US" sz="2400" dirty="0" smtClean="0"/>
              <a:t>data?</a:t>
            </a:r>
            <a:endParaRPr lang="en-US" sz="2400" dirty="0" smtClean="0"/>
          </a:p>
          <a:p>
            <a:pPr lvl="1">
              <a:buFont typeface="Arial" pitchFamily="34" charset="0"/>
              <a:buChar char="•"/>
            </a:pPr>
            <a:r>
              <a:rPr lang="en-US" sz="2400" dirty="0" smtClean="0"/>
              <a:t>etc.</a:t>
            </a: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000"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CuadroTexto"/>
          <p:cNvSpPr txBox="1"/>
          <p:nvPr/>
        </p:nvSpPr>
        <p:spPr>
          <a:xfrm>
            <a:off x="4545910" y="6423139"/>
            <a:ext cx="4634602" cy="246221"/>
          </a:xfrm>
          <a:prstGeom prst="rect">
            <a:avLst/>
          </a:prstGeom>
          <a:noFill/>
        </p:spPr>
        <p:txBody>
          <a:bodyPr wrap="none" rtlCol="0">
            <a:spAutoFit/>
          </a:bodyPr>
          <a:lstStyle/>
          <a:p>
            <a:r>
              <a:rPr lang="es-ES" sz="1000" dirty="0" err="1" smtClean="0"/>
              <a:t>Image</a:t>
            </a:r>
            <a:r>
              <a:rPr lang="es-ES" sz="1000" dirty="0" smtClean="0"/>
              <a:t> </a:t>
            </a:r>
            <a:r>
              <a:rPr lang="es-ES" sz="1000" dirty="0" err="1" smtClean="0"/>
              <a:t>from</a:t>
            </a:r>
            <a:r>
              <a:rPr lang="es-ES" sz="1000" dirty="0" smtClean="0"/>
              <a:t> : http://www.psmag.com/science/the-background-on-your-bytes-40220/</a:t>
            </a:r>
            <a:endParaRPr lang="es-ES" sz="1000" dirty="0"/>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5</a:t>
            </a:fld>
            <a:endParaRPr lang="es-E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Agents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1" y="4509120"/>
            <a:ext cx="8712968" cy="187220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“An </a:t>
            </a:r>
            <a:r>
              <a:rPr lang="en-US" sz="2800" i="1" dirty="0" smtClean="0"/>
              <a:t>agent</a:t>
            </a:r>
            <a:r>
              <a:rPr lang="en-US" sz="2800" baseline="30000" dirty="0" smtClean="0"/>
              <a:t> </a:t>
            </a:r>
            <a:r>
              <a:rPr lang="en-US" sz="2800" dirty="0" smtClean="0"/>
              <a:t>is something that bears some form of responsibility for an activity taking place, for the existence of an entity, or for another agent's activity”.</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426144"/>
            <a:ext cx="8208912" cy="4154984"/>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Agents receive attribution for entities and are responsible for activities: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Creator of a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Web service accepting requests.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Tool or managing system.</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An organization.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student acting on behalf of the organization.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Agents can be entities.</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4" name="Snip Same Side Corner Rectangle 11"/>
          <p:cNvSpPr/>
          <p:nvPr/>
        </p:nvSpPr>
        <p:spPr>
          <a:xfrm>
            <a:off x="6516216" y="1484784"/>
            <a:ext cx="1728192" cy="1152128"/>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rPr>
              <a:t>Agent</a:t>
            </a:r>
            <a:endParaRPr lang="en-US" sz="2800" dirty="0">
              <a:solidFill>
                <a:srgbClr val="000000"/>
              </a:solidFill>
            </a:endParaRPr>
          </a:p>
        </p:txBody>
      </p:sp>
      <p:sp>
        <p:nvSpPr>
          <p:cNvPr id="15" name="14 Marcador de número de diapositiva"/>
          <p:cNvSpPr>
            <a:spLocks noGrp="1"/>
          </p:cNvSpPr>
          <p:nvPr>
            <p:ph type="sldNum" sz="quarter" idx="12"/>
          </p:nvPr>
        </p:nvSpPr>
        <p:spPr/>
        <p:txBody>
          <a:bodyPr/>
          <a:lstStyle/>
          <a:p>
            <a:fld id="{132FADFE-3B8F-471C-ABF0-DBC7717ECBBC}" type="slidenum">
              <a:rPr lang="es-ES" smtClean="0"/>
              <a:pPr/>
              <a:t>50</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Full example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179512" y="764704"/>
            <a:ext cx="8496944" cy="5530232"/>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1600" b="1" dirty="0" smtClean="0">
              <a:ea typeface="ＭＳ Ｐゴシック" pitchFamily="-80" charset="-128"/>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Music example</a:t>
            </a:r>
          </a:p>
          <a:p>
            <a:pPr>
              <a:buFont typeface="Arial" pitchFamily="34" charset="0"/>
              <a:buChar char="•"/>
            </a:pPr>
            <a:endParaRPr lang="en-US" sz="28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2 bloggers write posts about song tracks by Led Zeppelin and Frank Zappa. We know, thanks to the </a:t>
            </a:r>
            <a:r>
              <a:rPr lang="en-US" sz="2400" dirty="0" smtClean="0">
                <a:solidFill>
                  <a:srgbClr val="4D4D4D"/>
                </a:solidFill>
                <a:ea typeface="ＭＳ Ｐゴシック" pitchFamily="-80" charset="-128"/>
                <a:cs typeface="Arial" pitchFamily="34" charset="0"/>
                <a:sym typeface="Arial" pitchFamily="34" charset="0"/>
                <a:hlinkClick r:id="rId6"/>
              </a:rPr>
              <a:t>Music Ontology</a:t>
            </a:r>
            <a:r>
              <a:rPr lang="en-US" sz="2400" dirty="0" smtClean="0">
                <a:solidFill>
                  <a:srgbClr val="4D4D4D"/>
                </a:solidFill>
                <a:ea typeface="ＭＳ Ｐゴシック" pitchFamily="-80" charset="-128"/>
                <a:cs typeface="Arial" pitchFamily="34" charset="0"/>
                <a:sym typeface="Arial" pitchFamily="34" charset="0"/>
              </a:rPr>
              <a:t>, that </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Tracks are publications of Signals.</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Signals are produced by recordings.</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Recordings are made from sounds, which are realizations of a Musical Work during a musical Performance.</a:t>
            </a: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At a given point both bloggers claim their respective groups to be the authors of two songs, “A stairway to heaven”. </a:t>
            </a: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Are they referring to the same work? Which one is right? </a:t>
            </a:r>
          </a:p>
          <a:p>
            <a:pPr lvl="1">
              <a:buFont typeface="Arial" pitchFamily="34" charset="0"/>
              <a:buChar cha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51</a:t>
            </a:fld>
            <a:endParaRPr lang="es-E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How would you do it?</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6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61"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52</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49"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66"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6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How would you do it?</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53</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41" name="40 CuadroTexto"/>
          <p:cNvSpPr txBox="1"/>
          <p:nvPr/>
        </p:nvSpPr>
        <p:spPr>
          <a:xfrm>
            <a:off x="2627784" y="4643844"/>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2" name="41 CuadroTexto"/>
          <p:cNvSpPr txBox="1"/>
          <p:nvPr/>
        </p:nvSpPr>
        <p:spPr>
          <a:xfrm>
            <a:off x="2460246" y="548680"/>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3" name="42 CuadroTexto"/>
          <p:cNvSpPr txBox="1"/>
          <p:nvPr/>
        </p:nvSpPr>
        <p:spPr>
          <a:xfrm>
            <a:off x="5724128" y="3140968"/>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5" name="44 CuadroTexto"/>
          <p:cNvSpPr txBox="1"/>
          <p:nvPr/>
        </p:nvSpPr>
        <p:spPr>
          <a:xfrm>
            <a:off x="323528" y="3717032"/>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51" name="50 CuadroTexto"/>
          <p:cNvSpPr txBox="1"/>
          <p:nvPr/>
        </p:nvSpPr>
        <p:spPr>
          <a:xfrm>
            <a:off x="5508104" y="493187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52"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53"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54"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59"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38" name="37 CuadroTexto"/>
          <p:cNvSpPr txBox="1"/>
          <p:nvPr/>
        </p:nvSpPr>
        <p:spPr>
          <a:xfrm>
            <a:off x="683568" y="277163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0" name="39 CuadroTexto"/>
          <p:cNvSpPr txBox="1"/>
          <p:nvPr/>
        </p:nvSpPr>
        <p:spPr>
          <a:xfrm>
            <a:off x="2676270" y="3563724"/>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4" name="43 CuadroTexto"/>
          <p:cNvSpPr txBox="1"/>
          <p:nvPr/>
        </p:nvSpPr>
        <p:spPr>
          <a:xfrm>
            <a:off x="7380312" y="357301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6" name="45 CuadroTexto"/>
          <p:cNvSpPr txBox="1"/>
          <p:nvPr/>
        </p:nvSpPr>
        <p:spPr>
          <a:xfrm>
            <a:off x="5868144" y="1988840"/>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How would you do it?</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54</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41" name="40 CuadroTexto"/>
          <p:cNvSpPr txBox="1"/>
          <p:nvPr/>
        </p:nvSpPr>
        <p:spPr>
          <a:xfrm>
            <a:off x="2627784" y="4643844"/>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2" name="41 CuadroTexto"/>
          <p:cNvSpPr txBox="1"/>
          <p:nvPr/>
        </p:nvSpPr>
        <p:spPr>
          <a:xfrm>
            <a:off x="2460246" y="548680"/>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3" name="42 CuadroTexto"/>
          <p:cNvSpPr txBox="1"/>
          <p:nvPr/>
        </p:nvSpPr>
        <p:spPr>
          <a:xfrm>
            <a:off x="5724128" y="3140968"/>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5" name="44 CuadroTexto"/>
          <p:cNvSpPr txBox="1"/>
          <p:nvPr/>
        </p:nvSpPr>
        <p:spPr>
          <a:xfrm>
            <a:off x="323528" y="3717032"/>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6" name="45 CuadroTexto"/>
          <p:cNvSpPr txBox="1"/>
          <p:nvPr/>
        </p:nvSpPr>
        <p:spPr>
          <a:xfrm>
            <a:off x="539552" y="5517232"/>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1" name="50 CuadroTexto"/>
          <p:cNvSpPr txBox="1"/>
          <p:nvPr/>
        </p:nvSpPr>
        <p:spPr>
          <a:xfrm>
            <a:off x="7092280" y="5301208"/>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2" name="51 CuadroTexto"/>
          <p:cNvSpPr txBox="1"/>
          <p:nvPr/>
        </p:nvSpPr>
        <p:spPr>
          <a:xfrm>
            <a:off x="6804248" y="1772816"/>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3" name="52 CuadroTexto"/>
          <p:cNvSpPr txBox="1"/>
          <p:nvPr/>
        </p:nvSpPr>
        <p:spPr>
          <a:xfrm>
            <a:off x="899592" y="1844824"/>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9" name="58 CuadroTexto"/>
          <p:cNvSpPr txBox="1"/>
          <p:nvPr/>
        </p:nvSpPr>
        <p:spPr>
          <a:xfrm>
            <a:off x="5508104" y="493187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60"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61"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62"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65"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38" name="37 CuadroTexto"/>
          <p:cNvSpPr txBox="1"/>
          <p:nvPr/>
        </p:nvSpPr>
        <p:spPr>
          <a:xfrm>
            <a:off x="683568" y="277163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0" name="39 CuadroTexto"/>
          <p:cNvSpPr txBox="1"/>
          <p:nvPr/>
        </p:nvSpPr>
        <p:spPr>
          <a:xfrm>
            <a:off x="2676270" y="3563724"/>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4" name="43 CuadroTexto"/>
          <p:cNvSpPr txBox="1"/>
          <p:nvPr/>
        </p:nvSpPr>
        <p:spPr>
          <a:xfrm>
            <a:off x="7380312" y="357301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54" name="53 CuadroTexto"/>
          <p:cNvSpPr txBox="1"/>
          <p:nvPr/>
        </p:nvSpPr>
        <p:spPr>
          <a:xfrm>
            <a:off x="5868144" y="1988840"/>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How would you do it?</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55</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41" name="40 CuadroTexto"/>
          <p:cNvSpPr txBox="1"/>
          <p:nvPr/>
        </p:nvSpPr>
        <p:spPr>
          <a:xfrm>
            <a:off x="2627784" y="4643844"/>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2" name="41 CuadroTexto"/>
          <p:cNvSpPr txBox="1"/>
          <p:nvPr/>
        </p:nvSpPr>
        <p:spPr>
          <a:xfrm>
            <a:off x="2460246" y="548680"/>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3" name="42 CuadroTexto"/>
          <p:cNvSpPr txBox="1"/>
          <p:nvPr/>
        </p:nvSpPr>
        <p:spPr>
          <a:xfrm>
            <a:off x="5724128" y="3140968"/>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5" name="44 CuadroTexto"/>
          <p:cNvSpPr txBox="1"/>
          <p:nvPr/>
        </p:nvSpPr>
        <p:spPr>
          <a:xfrm>
            <a:off x="323528" y="3717032"/>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6" name="45 CuadroTexto"/>
          <p:cNvSpPr txBox="1"/>
          <p:nvPr/>
        </p:nvSpPr>
        <p:spPr>
          <a:xfrm>
            <a:off x="539552" y="5517232"/>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1" name="50 CuadroTexto"/>
          <p:cNvSpPr txBox="1"/>
          <p:nvPr/>
        </p:nvSpPr>
        <p:spPr>
          <a:xfrm>
            <a:off x="7092280" y="5301208"/>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2" name="51 CuadroTexto"/>
          <p:cNvSpPr txBox="1"/>
          <p:nvPr/>
        </p:nvSpPr>
        <p:spPr>
          <a:xfrm>
            <a:off x="6804248" y="1772816"/>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3" name="52 CuadroTexto"/>
          <p:cNvSpPr txBox="1"/>
          <p:nvPr/>
        </p:nvSpPr>
        <p:spPr>
          <a:xfrm>
            <a:off x="899592" y="1844824"/>
            <a:ext cx="747512" cy="369332"/>
          </a:xfrm>
          <a:prstGeom prst="rect">
            <a:avLst/>
          </a:prstGeom>
          <a:solidFill>
            <a:schemeClr val="bg1"/>
          </a:solidFill>
          <a:ln>
            <a:solidFill>
              <a:srgbClr val="0070C0"/>
            </a:solidFill>
          </a:ln>
        </p:spPr>
        <p:txBody>
          <a:bodyPr wrap="none" rtlCol="0">
            <a:spAutoFit/>
          </a:bodyPr>
          <a:lstStyle/>
          <a:p>
            <a:r>
              <a:rPr lang="es-ES" b="1" dirty="0" err="1" smtClean="0"/>
              <a:t>Agent</a:t>
            </a:r>
            <a:endParaRPr lang="es-ES" b="1" dirty="0"/>
          </a:p>
        </p:txBody>
      </p:sp>
      <p:sp>
        <p:nvSpPr>
          <p:cNvPr id="54" name="53 CuadroTexto"/>
          <p:cNvSpPr txBox="1"/>
          <p:nvPr/>
        </p:nvSpPr>
        <p:spPr>
          <a:xfrm>
            <a:off x="3036310" y="2708920"/>
            <a:ext cx="910827" cy="369332"/>
          </a:xfrm>
          <a:prstGeom prst="rect">
            <a:avLst/>
          </a:prstGeom>
          <a:solidFill>
            <a:schemeClr val="bg1"/>
          </a:solidFill>
          <a:ln>
            <a:solidFill>
              <a:srgbClr val="0070C0"/>
            </a:solidFill>
          </a:ln>
        </p:spPr>
        <p:txBody>
          <a:bodyPr wrap="none" rtlCol="0">
            <a:spAutoFit/>
          </a:bodyPr>
          <a:lstStyle/>
          <a:p>
            <a:r>
              <a:rPr lang="es-ES" b="1" dirty="0" err="1" smtClean="0"/>
              <a:t>Activity</a:t>
            </a:r>
            <a:endParaRPr lang="es-ES" b="1" dirty="0"/>
          </a:p>
        </p:txBody>
      </p:sp>
      <p:sp>
        <p:nvSpPr>
          <p:cNvPr id="59" name="58 CuadroTexto"/>
          <p:cNvSpPr txBox="1"/>
          <p:nvPr/>
        </p:nvSpPr>
        <p:spPr>
          <a:xfrm>
            <a:off x="3972414" y="1844824"/>
            <a:ext cx="910827" cy="369332"/>
          </a:xfrm>
          <a:prstGeom prst="rect">
            <a:avLst/>
          </a:prstGeom>
          <a:solidFill>
            <a:schemeClr val="bg1"/>
          </a:solidFill>
          <a:ln>
            <a:solidFill>
              <a:srgbClr val="0070C0"/>
            </a:solidFill>
          </a:ln>
        </p:spPr>
        <p:txBody>
          <a:bodyPr wrap="none" rtlCol="0">
            <a:spAutoFit/>
          </a:bodyPr>
          <a:lstStyle/>
          <a:p>
            <a:r>
              <a:rPr lang="es-ES" b="1" dirty="0" err="1" smtClean="0"/>
              <a:t>Activity</a:t>
            </a:r>
            <a:endParaRPr lang="es-ES" b="1" dirty="0"/>
          </a:p>
        </p:txBody>
      </p:sp>
      <p:sp>
        <p:nvSpPr>
          <p:cNvPr id="60" name="59 CuadroTexto"/>
          <p:cNvSpPr txBox="1"/>
          <p:nvPr/>
        </p:nvSpPr>
        <p:spPr>
          <a:xfrm>
            <a:off x="5772614" y="764704"/>
            <a:ext cx="910827" cy="369332"/>
          </a:xfrm>
          <a:prstGeom prst="rect">
            <a:avLst/>
          </a:prstGeom>
          <a:solidFill>
            <a:schemeClr val="bg1"/>
          </a:solidFill>
          <a:ln>
            <a:solidFill>
              <a:srgbClr val="0070C0"/>
            </a:solidFill>
          </a:ln>
        </p:spPr>
        <p:txBody>
          <a:bodyPr wrap="none" rtlCol="0">
            <a:spAutoFit/>
          </a:bodyPr>
          <a:lstStyle/>
          <a:p>
            <a:r>
              <a:rPr lang="es-ES" b="1" dirty="0" err="1" smtClean="0"/>
              <a:t>Activity</a:t>
            </a:r>
            <a:endParaRPr lang="es-ES" b="1" dirty="0"/>
          </a:p>
        </p:txBody>
      </p:sp>
      <p:sp>
        <p:nvSpPr>
          <p:cNvPr id="65" name="64 CuadroTexto"/>
          <p:cNvSpPr txBox="1"/>
          <p:nvPr/>
        </p:nvSpPr>
        <p:spPr>
          <a:xfrm>
            <a:off x="5508104" y="493187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66"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67"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6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69"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38" name="37 CuadroTexto"/>
          <p:cNvSpPr txBox="1"/>
          <p:nvPr/>
        </p:nvSpPr>
        <p:spPr>
          <a:xfrm>
            <a:off x="683568" y="277163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0" name="39 CuadroTexto"/>
          <p:cNvSpPr txBox="1"/>
          <p:nvPr/>
        </p:nvSpPr>
        <p:spPr>
          <a:xfrm>
            <a:off x="2676270" y="3563724"/>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44" name="43 CuadroTexto"/>
          <p:cNvSpPr txBox="1"/>
          <p:nvPr/>
        </p:nvSpPr>
        <p:spPr>
          <a:xfrm>
            <a:off x="7380312" y="3573016"/>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
        <p:nvSpPr>
          <p:cNvPr id="61" name="60 CuadroTexto"/>
          <p:cNvSpPr txBox="1"/>
          <p:nvPr/>
        </p:nvSpPr>
        <p:spPr>
          <a:xfrm>
            <a:off x="7765629" y="2708920"/>
            <a:ext cx="910827" cy="369332"/>
          </a:xfrm>
          <a:prstGeom prst="rect">
            <a:avLst/>
          </a:prstGeom>
          <a:solidFill>
            <a:schemeClr val="bg1"/>
          </a:solidFill>
          <a:ln>
            <a:solidFill>
              <a:srgbClr val="0070C0"/>
            </a:solidFill>
          </a:ln>
        </p:spPr>
        <p:txBody>
          <a:bodyPr wrap="none" rtlCol="0">
            <a:spAutoFit/>
          </a:bodyPr>
          <a:lstStyle/>
          <a:p>
            <a:r>
              <a:rPr lang="es-ES" b="1" dirty="0" err="1" smtClean="0"/>
              <a:t>Activity</a:t>
            </a:r>
            <a:endParaRPr lang="es-ES" b="1" dirty="0"/>
          </a:p>
        </p:txBody>
      </p:sp>
      <p:sp>
        <p:nvSpPr>
          <p:cNvPr id="62" name="61 CuadroTexto"/>
          <p:cNvSpPr txBox="1"/>
          <p:nvPr/>
        </p:nvSpPr>
        <p:spPr>
          <a:xfrm>
            <a:off x="5868144" y="1988840"/>
            <a:ext cx="743602" cy="369332"/>
          </a:xfrm>
          <a:prstGeom prst="rect">
            <a:avLst/>
          </a:prstGeom>
          <a:solidFill>
            <a:schemeClr val="bg1"/>
          </a:solidFill>
          <a:ln>
            <a:solidFill>
              <a:srgbClr val="0070C0"/>
            </a:solidFill>
          </a:ln>
        </p:spPr>
        <p:txBody>
          <a:bodyPr wrap="none" rtlCol="0">
            <a:spAutoFit/>
          </a:bodyPr>
          <a:lstStyle/>
          <a:p>
            <a:r>
              <a:rPr lang="es-ES" b="1" dirty="0" err="1" smtClean="0"/>
              <a:t>Entity</a:t>
            </a:r>
            <a:endParaRPr lang="es-ES"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Class View</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147458" name="Picture 2"/>
          <p:cNvPicPr>
            <a:picLocks noChangeAspect="1" noChangeArrowheads="1"/>
          </p:cNvPicPr>
          <p:nvPr/>
        </p:nvPicPr>
        <p:blipFill>
          <a:blip r:embed="rId5" cstate="print"/>
          <a:srcRect l="26284" t="34422" r="23353" b="17344"/>
          <a:stretch>
            <a:fillRect/>
          </a:stretch>
        </p:blipFill>
        <p:spPr bwMode="auto">
          <a:xfrm>
            <a:off x="6468" y="1168286"/>
            <a:ext cx="9137532" cy="4920210"/>
          </a:xfrm>
          <a:prstGeom prst="rect">
            <a:avLst/>
          </a:prstGeom>
          <a:noFill/>
          <a:ln w="9525">
            <a:noFill/>
            <a:miter lim="800000"/>
            <a:headEnd/>
            <a:tailEnd/>
          </a:ln>
        </p:spPr>
      </p:pic>
      <p:sp>
        <p:nvSpPr>
          <p:cNvPr id="11" name="10 Marcador de número de diapositiva"/>
          <p:cNvSpPr>
            <a:spLocks noGrp="1"/>
          </p:cNvSpPr>
          <p:nvPr>
            <p:ph type="sldNum" sz="quarter" idx="12"/>
          </p:nvPr>
        </p:nvSpPr>
        <p:spPr/>
        <p:txBody>
          <a:bodyPr/>
          <a:lstStyle/>
          <a:p>
            <a:fld id="{132FADFE-3B8F-471C-ABF0-DBC7717ECBBC}" type="slidenum">
              <a:rPr lang="es-ES" smtClean="0"/>
              <a:pPr/>
              <a:t>56</a:t>
            </a:fld>
            <a:endParaRPr lang="es-E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Class View</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148483" name="Picture 3"/>
          <p:cNvPicPr>
            <a:picLocks noChangeAspect="1" noChangeArrowheads="1"/>
          </p:cNvPicPr>
          <p:nvPr/>
        </p:nvPicPr>
        <p:blipFill>
          <a:blip r:embed="rId5" cstate="print"/>
          <a:srcRect l="12367" t="16532" r="10706" b="7672"/>
          <a:stretch>
            <a:fillRect/>
          </a:stretch>
        </p:blipFill>
        <p:spPr bwMode="auto">
          <a:xfrm>
            <a:off x="0" y="1052736"/>
            <a:ext cx="9144000" cy="5112568"/>
          </a:xfrm>
          <a:prstGeom prst="rect">
            <a:avLst/>
          </a:prstGeom>
          <a:noFill/>
          <a:ln w="9525">
            <a:noFill/>
            <a:miter lim="800000"/>
            <a:headEnd/>
            <a:tailEnd/>
          </a:ln>
        </p:spPr>
      </p:pic>
      <p:sp>
        <p:nvSpPr>
          <p:cNvPr id="11" name="Snip Same Side Corner Rectangle 11"/>
          <p:cNvSpPr/>
          <p:nvPr/>
        </p:nvSpPr>
        <p:spPr>
          <a:xfrm>
            <a:off x="1878676" y="1124744"/>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13" name="Snip Same Side Corner Rectangle 11"/>
          <p:cNvSpPr/>
          <p:nvPr/>
        </p:nvSpPr>
        <p:spPr>
          <a:xfrm>
            <a:off x="1864724" y="2290824"/>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14" name="Snip Same Side Corner Rectangle 11"/>
          <p:cNvSpPr/>
          <p:nvPr/>
        </p:nvSpPr>
        <p:spPr>
          <a:xfrm>
            <a:off x="698082" y="2283570"/>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15" name="Snip Same Side Corner Rectangle 11"/>
          <p:cNvSpPr/>
          <p:nvPr/>
        </p:nvSpPr>
        <p:spPr>
          <a:xfrm>
            <a:off x="683568" y="1124744"/>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16" name="15 Marcador de número de diapositiva"/>
          <p:cNvSpPr>
            <a:spLocks noGrp="1"/>
          </p:cNvSpPr>
          <p:nvPr>
            <p:ph type="sldNum" sz="quarter" idx="12"/>
          </p:nvPr>
        </p:nvSpPr>
        <p:spPr/>
        <p:txBody>
          <a:bodyPr/>
          <a:lstStyle/>
          <a:p>
            <a:fld id="{132FADFE-3B8F-471C-ABF0-DBC7717ECBBC}" type="slidenum">
              <a:rPr lang="es-ES" smtClean="0"/>
              <a:pPr/>
              <a:t>57</a:t>
            </a:fld>
            <a:endParaRPr lang="es-E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Grid View</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149506" name="Picture 2"/>
          <p:cNvPicPr>
            <a:picLocks noChangeAspect="1" noChangeArrowheads="1"/>
          </p:cNvPicPr>
          <p:nvPr/>
        </p:nvPicPr>
        <p:blipFill>
          <a:blip r:embed="rId5" cstate="print"/>
          <a:srcRect l="11895" t="16360" r="10071" b="6250"/>
          <a:stretch>
            <a:fillRect/>
          </a:stretch>
        </p:blipFill>
        <p:spPr bwMode="auto">
          <a:xfrm>
            <a:off x="54031" y="1124744"/>
            <a:ext cx="9039959" cy="5040560"/>
          </a:xfrm>
          <a:prstGeom prst="rect">
            <a:avLst/>
          </a:prstGeom>
          <a:noFill/>
          <a:ln w="9525">
            <a:noFill/>
            <a:miter lim="800000"/>
            <a:headEnd/>
            <a:tailEnd/>
          </a:ln>
        </p:spPr>
      </p:pic>
      <p:sp>
        <p:nvSpPr>
          <p:cNvPr id="11" name="Snip Same Side Corner Rectangle 11"/>
          <p:cNvSpPr/>
          <p:nvPr/>
        </p:nvSpPr>
        <p:spPr>
          <a:xfrm>
            <a:off x="381022" y="1067250"/>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12" name="Snip Same Side Corner Rectangle 11"/>
          <p:cNvSpPr/>
          <p:nvPr/>
        </p:nvSpPr>
        <p:spPr>
          <a:xfrm>
            <a:off x="5220072" y="2204864"/>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58</a:t>
            </a:fld>
            <a:endParaRPr lang="es-E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Usage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95536" y="116632"/>
            <a:ext cx="8208912" cy="3046988"/>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Usage is crucial for describing the entities which participated in an activity: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references used for creating a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query used to obtain a result.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inputs of a computational process.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Rectangle 1"/>
          <p:cNvSpPr/>
          <p:nvPr/>
        </p:nvSpPr>
        <p:spPr>
          <a:xfrm>
            <a:off x="6982173" y="2435113"/>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Activity</a:t>
            </a:r>
            <a:endParaRPr lang="en-US" dirty="0"/>
          </a:p>
        </p:txBody>
      </p:sp>
      <p:sp>
        <p:nvSpPr>
          <p:cNvPr id="15" name="Oval 9"/>
          <p:cNvSpPr/>
          <p:nvPr/>
        </p:nvSpPr>
        <p:spPr>
          <a:xfrm>
            <a:off x="6948264" y="134076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6" name="15 CuadroTexto"/>
          <p:cNvSpPr txBox="1"/>
          <p:nvPr/>
        </p:nvSpPr>
        <p:spPr>
          <a:xfrm>
            <a:off x="7689552" y="2113099"/>
            <a:ext cx="864096" cy="261610"/>
          </a:xfrm>
          <a:prstGeom prst="rect">
            <a:avLst/>
          </a:prstGeom>
          <a:noFill/>
        </p:spPr>
        <p:txBody>
          <a:bodyPr wrap="square" rtlCol="0">
            <a:spAutoFit/>
          </a:bodyPr>
          <a:lstStyle/>
          <a:p>
            <a:r>
              <a:rPr lang="es-ES" sz="1100" dirty="0" err="1" smtClean="0"/>
              <a:t>prov:used</a:t>
            </a:r>
            <a:endParaRPr lang="es-ES" sz="1100" dirty="0"/>
          </a:p>
        </p:txBody>
      </p:sp>
      <p:cxnSp>
        <p:nvCxnSpPr>
          <p:cNvPr id="19" name="18 Conector recto de flecha"/>
          <p:cNvCxnSpPr>
            <a:endCxn id="15" idx="4"/>
          </p:cNvCxnSpPr>
          <p:nvPr/>
        </p:nvCxnSpPr>
        <p:spPr>
          <a:xfrm flipV="1">
            <a:off x="7740352" y="2028391"/>
            <a:ext cx="0" cy="39249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17 Marcador de número de diapositiva"/>
          <p:cNvSpPr>
            <a:spLocks noGrp="1"/>
          </p:cNvSpPr>
          <p:nvPr>
            <p:ph type="sldNum" sz="quarter" idx="12"/>
          </p:nvPr>
        </p:nvSpPr>
        <p:spPr/>
        <p:txBody>
          <a:bodyPr/>
          <a:lstStyle/>
          <a:p>
            <a:fld id="{132FADFE-3B8F-471C-ABF0-DBC7717ECBBC}" type="slidenum">
              <a:rPr lang="es-ES" smtClean="0"/>
              <a:pPr/>
              <a:t>59</a:t>
            </a:fld>
            <a:endParaRPr lang="es-ES" dirty="0"/>
          </a:p>
        </p:txBody>
      </p:sp>
      <p:sp>
        <p:nvSpPr>
          <p:cNvPr id="20" name="Text Placeholder 6"/>
          <p:cNvSpPr txBox="1">
            <a:spLocks/>
          </p:cNvSpPr>
          <p:nvPr/>
        </p:nvSpPr>
        <p:spPr>
          <a:xfrm>
            <a:off x="251521" y="3573016"/>
            <a:ext cx="8712968" cy="187220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t>
            </a:r>
            <a:r>
              <a:rPr lang="en-US" sz="2800" i="1" dirty="0" smtClean="0"/>
              <a:t>Usage</a:t>
            </a:r>
            <a:r>
              <a:rPr lang="en-US" sz="2800" baseline="30000" dirty="0" smtClean="0"/>
              <a:t> </a:t>
            </a:r>
            <a:r>
              <a:rPr lang="en-US" sz="2800" dirty="0" smtClean="0"/>
              <a:t>is the beginning of utilizing an entity by an activity. Before usage, the activity had not begun to utilize this entity and could not have been affected by the entity”.</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Provenance Working Group: Goals (2)</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Content Placeholder 1"/>
          <p:cNvSpPr>
            <a:spLocks noGrp="1"/>
          </p:cNvSpPr>
          <p:nvPr>
            <p:ph idx="1"/>
          </p:nvPr>
        </p:nvSpPr>
        <p:spPr>
          <a:xfrm>
            <a:off x="467544" y="1711349"/>
            <a:ext cx="8229600" cy="4525963"/>
          </a:xfrm>
        </p:spPr>
        <p:txBody>
          <a:bodyPr>
            <a:normAutofit/>
          </a:bodyPr>
          <a:lstStyle/>
          <a:p>
            <a:r>
              <a:rPr lang="en-US" sz="2800" dirty="0" smtClean="0"/>
              <a:t>Requires a complete model describing the various constituents (actors, revisions, etc.)</a:t>
            </a:r>
          </a:p>
          <a:p>
            <a:r>
              <a:rPr lang="en-US" sz="2800" dirty="0" smtClean="0"/>
              <a:t>The model should be usable with RDF to be used on the Semantic Web</a:t>
            </a:r>
          </a:p>
          <a:p>
            <a:r>
              <a:rPr lang="en-US" sz="2800" dirty="0" smtClean="0"/>
              <a:t>Has to find a balance between provenance granularities</a:t>
            </a:r>
          </a:p>
          <a:p>
            <a:pPr lvl="1"/>
            <a:r>
              <a:rPr lang="en-US" sz="2400" dirty="0" smtClean="0"/>
              <a:t>simple (“scruffy”) provenance: easily usable.</a:t>
            </a:r>
          </a:p>
          <a:p>
            <a:pPr lvl="1"/>
            <a:r>
              <a:rPr lang="en-US" sz="2400" dirty="0" smtClean="0"/>
              <a:t>complex (“complete”) provenance: allows for a detailed reporting of origins, versions, etc.</a:t>
            </a:r>
          </a:p>
        </p:txBody>
      </p:sp>
      <p:sp>
        <p:nvSpPr>
          <p:cNvPr id="13" name="Title 2"/>
          <p:cNvSpPr>
            <a:spLocks noGrp="1"/>
          </p:cNvSpPr>
          <p:nvPr>
            <p:ph type="title"/>
          </p:nvPr>
        </p:nvSpPr>
        <p:spPr>
          <a:xfrm>
            <a:off x="395536" y="620688"/>
            <a:ext cx="8229600" cy="1143000"/>
          </a:xfrm>
        </p:spPr>
        <p:txBody>
          <a:bodyPr>
            <a:normAutofit/>
          </a:bodyPr>
          <a:lstStyle/>
          <a:p>
            <a:r>
              <a:rPr lang="en-US" sz="4000" dirty="0" smtClean="0">
                <a:solidFill>
                  <a:srgbClr val="4D4D4D"/>
                </a:solidFill>
                <a:latin typeface="+mn-lt"/>
                <a:ea typeface="ＭＳ Ｐゴシック" pitchFamily="-80" charset="-128"/>
                <a:cs typeface="Arial" pitchFamily="34" charset="0"/>
                <a:sym typeface="Arial" pitchFamily="34" charset="0"/>
              </a:rPr>
              <a:t>…but it is not that easy!</a:t>
            </a:r>
            <a:endParaRPr lang="en-US" sz="4000" dirty="0">
              <a:solidFill>
                <a:srgbClr val="4D4D4D"/>
              </a:solidFill>
              <a:latin typeface="+mn-lt"/>
              <a:ea typeface="ＭＳ Ｐゴシック" pitchFamily="-80" charset="-128"/>
              <a:cs typeface="Arial" pitchFamily="34" charset="0"/>
              <a:sym typeface="Arial" pitchFamily="34" charset="0"/>
            </a:endParaRPr>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6</a:t>
            </a:fld>
            <a:endParaRPr lang="es-E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Usage</a:t>
            </a:r>
            <a:endParaRPr lang="en-US" sz="2000" b="1" dirty="0">
              <a:solidFill>
                <a:srgbClr val="FFFFFF"/>
              </a:solidFill>
              <a:cs typeface="Arial" pitchFamily="34" charset="0"/>
              <a:sym typeface="Arial" pitchFamily="34" charset="0"/>
            </a:endParaRPr>
          </a:p>
        </p:txBody>
      </p:sp>
      <p:sp>
        <p:nvSpPr>
          <p:cNvPr id="11" name="10 Rectángulo"/>
          <p:cNvSpPr/>
          <p:nvPr/>
        </p:nvSpPr>
        <p:spPr>
          <a:xfrm>
            <a:off x="179512" y="764704"/>
            <a:ext cx="8496944" cy="4668457"/>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1600" b="1" dirty="0" smtClean="0">
              <a:ea typeface="ＭＳ Ｐゴシック" pitchFamily="-80" charset="-128"/>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Music example</a:t>
            </a:r>
          </a:p>
          <a:p>
            <a:pPr>
              <a:buFont typeface="Arial" pitchFamily="34" charset="0"/>
              <a:buChar char="•"/>
            </a:pPr>
            <a:endParaRPr lang="en-US" sz="28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2 bloggers write posts about song tracks by Led Zeppelin and Frank Zappa. We know, thanks to the </a:t>
            </a:r>
            <a:r>
              <a:rPr lang="en-US" sz="2400" dirty="0" smtClean="0">
                <a:solidFill>
                  <a:srgbClr val="4D4D4D"/>
                </a:solidFill>
                <a:ea typeface="ＭＳ Ｐゴシック" pitchFamily="-80" charset="-128"/>
                <a:cs typeface="Arial" pitchFamily="34" charset="0"/>
                <a:sym typeface="Arial" pitchFamily="34" charset="0"/>
                <a:hlinkClick r:id="rId6"/>
              </a:rPr>
              <a:t>Music Ontology</a:t>
            </a:r>
            <a:r>
              <a:rPr lang="en-US" sz="2400" dirty="0" smtClean="0">
                <a:solidFill>
                  <a:srgbClr val="4D4D4D"/>
                </a:solidFill>
                <a:ea typeface="ＭＳ Ｐゴシック" pitchFamily="-80" charset="-128"/>
                <a:cs typeface="Arial" pitchFamily="34" charset="0"/>
                <a:sym typeface="Arial" pitchFamily="34" charset="0"/>
              </a:rPr>
              <a:t>, that </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Tracks are publications of Signals.</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Signals are produced by recordings.</a:t>
            </a:r>
          </a:p>
          <a:p>
            <a:pPr lvl="2">
              <a:buFont typeface="Arial" pitchFamily="34" charset="0"/>
              <a:buChar char="•"/>
            </a:pPr>
            <a:r>
              <a:rPr lang="en-US" sz="2000" b="1" dirty="0" smtClean="0">
                <a:solidFill>
                  <a:srgbClr val="4D4D4D"/>
                </a:solidFill>
                <a:ea typeface="ＭＳ Ｐゴシック" pitchFamily="-80" charset="-128"/>
                <a:cs typeface="Arial" pitchFamily="34" charset="0"/>
                <a:sym typeface="Arial" pitchFamily="34" charset="0"/>
              </a:rPr>
              <a:t>Recordings are made from sounds, which are realizations of a Musical Work during a musical Performance</a:t>
            </a:r>
            <a:r>
              <a:rPr lang="en-US" sz="2000" dirty="0" smtClean="0">
                <a:solidFill>
                  <a:srgbClr val="4D4D4D"/>
                </a:solidFill>
                <a:ea typeface="ＭＳ Ｐゴシック" pitchFamily="-80" charset="-128"/>
                <a:cs typeface="Arial" pitchFamily="34" charset="0"/>
                <a:sym typeface="Arial" pitchFamily="34" charset="0"/>
              </a:rPr>
              <a:t>.</a:t>
            </a:r>
          </a:p>
          <a:p>
            <a:pPr lvl="2">
              <a:buFont typeface="Arial" pitchFamily="34" charset="0"/>
              <a:buChar char="•"/>
            </a:pPr>
            <a:endParaRPr lang="en-US" sz="2000" dirty="0" smtClean="0">
              <a:solidFill>
                <a:srgbClr val="4D4D4D"/>
              </a:solidFill>
              <a:ea typeface="ＭＳ Ｐゴシック" pitchFamily="-80" charset="-128"/>
              <a:cs typeface="Arial" pitchFamily="34" charset="0"/>
              <a:sym typeface="Arial" pitchFamily="34" charset="0"/>
            </a:endParaRPr>
          </a:p>
          <a:p>
            <a:pPr lvl="2">
              <a:buFont typeface="Arial" pitchFamily="34" charset="0"/>
              <a:buChar char="•"/>
            </a:pPr>
            <a:endParaRPr lang="en-US" sz="20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60</a:t>
            </a:fld>
            <a:endParaRPr lang="es-E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Usage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61</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65"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66"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67"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68"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Usage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62</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cxnSp>
        <p:nvCxnSpPr>
          <p:cNvPr id="38" name="37 Conector recto de flecha"/>
          <p:cNvCxnSpPr>
            <a:stCxn id="50" idx="2"/>
            <a:endCxn id="49" idx="7"/>
          </p:cNvCxnSpPr>
          <p:nvPr/>
        </p:nvCxnSpPr>
        <p:spPr>
          <a:xfrm flipH="1">
            <a:off x="3619923" y="2492895"/>
            <a:ext cx="268001" cy="1396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41 Conector recto de flecha"/>
          <p:cNvCxnSpPr>
            <a:stCxn id="39" idx="2"/>
            <a:endCxn id="48" idx="1"/>
          </p:cNvCxnSpPr>
          <p:nvPr/>
        </p:nvCxnSpPr>
        <p:spPr>
          <a:xfrm>
            <a:off x="5616116" y="1412775"/>
            <a:ext cx="1636153" cy="24049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44 Conector recto de flecha"/>
          <p:cNvCxnSpPr>
            <a:stCxn id="56" idx="0"/>
            <a:endCxn id="58" idx="6"/>
          </p:cNvCxnSpPr>
          <p:nvPr/>
        </p:nvCxnSpPr>
        <p:spPr>
          <a:xfrm flipH="1" flipV="1">
            <a:off x="3923928" y="1252532"/>
            <a:ext cx="3852428" cy="15283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51 Conector recto de flecha"/>
          <p:cNvCxnSpPr>
            <a:stCxn id="57" idx="0"/>
            <a:endCxn id="58" idx="4"/>
          </p:cNvCxnSpPr>
          <p:nvPr/>
        </p:nvCxnSpPr>
        <p:spPr>
          <a:xfrm flipV="1">
            <a:off x="2879812" y="1740359"/>
            <a:ext cx="36004" cy="11125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58 CuadroTexto"/>
          <p:cNvSpPr txBox="1"/>
          <p:nvPr/>
        </p:nvSpPr>
        <p:spPr>
          <a:xfrm>
            <a:off x="5004048" y="148478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0" name="59 CuadroTexto"/>
          <p:cNvSpPr txBox="1"/>
          <p:nvPr/>
        </p:nvSpPr>
        <p:spPr>
          <a:xfrm>
            <a:off x="5868144" y="163718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1" name="60 CuadroTexto"/>
          <p:cNvSpPr txBox="1"/>
          <p:nvPr/>
        </p:nvSpPr>
        <p:spPr>
          <a:xfrm>
            <a:off x="3851920" y="2735342"/>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2" name="61 CuadroTexto"/>
          <p:cNvSpPr txBox="1"/>
          <p:nvPr/>
        </p:nvSpPr>
        <p:spPr>
          <a:xfrm>
            <a:off x="2123728" y="249289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46"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51"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53"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54"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Association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1" y="3645024"/>
            <a:ext cx="8712968" cy="2736304"/>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“An activity </a:t>
            </a:r>
            <a:r>
              <a:rPr lang="en-US" sz="2800" i="1" dirty="0" smtClean="0"/>
              <a:t>association</a:t>
            </a:r>
            <a:r>
              <a:rPr lang="en-US" sz="2800" baseline="30000" dirty="0" smtClean="0"/>
              <a:t> </a:t>
            </a:r>
            <a:r>
              <a:rPr lang="en-US" sz="2800" dirty="0" smtClean="0"/>
              <a:t> is an assignment of responsibility to an agent for an activity, indicating that the agent had a role in the activity. It further allows for a plan to be specified, which is the plan intended by the agent to achieve some goals in the context of this activity”.</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188640"/>
            <a:ext cx="8208912" cy="3416320"/>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Association is crucial for assigning responsibility: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Who is the responsible for a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Who is the responsible for the creation of a result of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a computational experiment?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Who is responsible for the development of a product/contract, etc?</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Rectangle 1"/>
          <p:cNvSpPr/>
          <p:nvPr/>
        </p:nvSpPr>
        <p:spPr>
          <a:xfrm>
            <a:off x="7452320" y="287558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Activity</a:t>
            </a:r>
            <a:endParaRPr lang="en-US" dirty="0"/>
          </a:p>
        </p:txBody>
      </p:sp>
      <p:sp>
        <p:nvSpPr>
          <p:cNvPr id="15" name="Snip Same Side Corner Rectangle 11"/>
          <p:cNvSpPr/>
          <p:nvPr/>
        </p:nvSpPr>
        <p:spPr>
          <a:xfrm>
            <a:off x="7653268" y="1435428"/>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cxnSp>
        <p:nvCxnSpPr>
          <p:cNvPr id="18" name="17 Conector recto de flecha"/>
          <p:cNvCxnSpPr>
            <a:stCxn id="14" idx="0"/>
            <a:endCxn id="15" idx="1"/>
          </p:cNvCxnSpPr>
          <p:nvPr/>
        </p:nvCxnSpPr>
        <p:spPr>
          <a:xfrm flipH="1" flipV="1">
            <a:off x="8207842" y="2271058"/>
            <a:ext cx="562" cy="6045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CuadroTexto"/>
          <p:cNvSpPr txBox="1"/>
          <p:nvPr/>
        </p:nvSpPr>
        <p:spPr>
          <a:xfrm>
            <a:off x="7308304" y="2515548"/>
            <a:ext cx="2016224" cy="261610"/>
          </a:xfrm>
          <a:prstGeom prst="rect">
            <a:avLst/>
          </a:prstGeom>
          <a:noFill/>
        </p:spPr>
        <p:txBody>
          <a:bodyPr wrap="square" rtlCol="0">
            <a:spAutoFit/>
          </a:bodyPr>
          <a:lstStyle/>
          <a:p>
            <a:r>
              <a:rPr lang="es-ES" sz="1100" dirty="0" err="1" smtClean="0"/>
              <a:t>prov:wasAssociatedWith</a:t>
            </a:r>
            <a:endParaRPr lang="es-ES" sz="1100" dirty="0"/>
          </a:p>
        </p:txBody>
      </p:sp>
      <p:sp>
        <p:nvSpPr>
          <p:cNvPr id="20" name="19 Marcador de número de diapositiva"/>
          <p:cNvSpPr>
            <a:spLocks noGrp="1"/>
          </p:cNvSpPr>
          <p:nvPr>
            <p:ph type="sldNum" sz="quarter" idx="12"/>
          </p:nvPr>
        </p:nvSpPr>
        <p:spPr/>
        <p:txBody>
          <a:bodyPr/>
          <a:lstStyle/>
          <a:p>
            <a:fld id="{132FADFE-3B8F-471C-ABF0-DBC7717ECBBC}" type="slidenum">
              <a:rPr lang="es-ES" smtClean="0"/>
              <a:pPr/>
              <a:t>63</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Association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64</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38"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40"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41"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42"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Association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65</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cxnSp>
        <p:nvCxnSpPr>
          <p:cNvPr id="38" name="37 Conector recto de flecha"/>
          <p:cNvCxnSpPr>
            <a:stCxn id="57" idx="0"/>
            <a:endCxn id="300034" idx="3"/>
          </p:cNvCxnSpPr>
          <p:nvPr/>
        </p:nvCxnSpPr>
        <p:spPr>
          <a:xfrm flipH="1" flipV="1">
            <a:off x="1619672" y="1688007"/>
            <a:ext cx="1260140" cy="11649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41 Conector recto de flecha"/>
          <p:cNvCxnSpPr>
            <a:stCxn id="56" idx="0"/>
            <a:endCxn id="300036" idx="2"/>
          </p:cNvCxnSpPr>
          <p:nvPr/>
        </p:nvCxnSpPr>
        <p:spPr>
          <a:xfrm flipH="1" flipV="1">
            <a:off x="7707573" y="2164644"/>
            <a:ext cx="68783" cy="6162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5" name="44 CuadroTexto"/>
          <p:cNvSpPr txBox="1"/>
          <p:nvPr/>
        </p:nvSpPr>
        <p:spPr>
          <a:xfrm>
            <a:off x="7308304" y="2515548"/>
            <a:ext cx="2016224" cy="261610"/>
          </a:xfrm>
          <a:prstGeom prst="rect">
            <a:avLst/>
          </a:prstGeom>
          <a:noFill/>
        </p:spPr>
        <p:txBody>
          <a:bodyPr wrap="square" rtlCol="0">
            <a:spAutoFit/>
          </a:bodyPr>
          <a:lstStyle/>
          <a:p>
            <a:r>
              <a:rPr lang="es-ES" sz="1100" dirty="0" err="1" smtClean="0"/>
              <a:t>prov:wasAssociatedWith</a:t>
            </a:r>
            <a:endParaRPr lang="es-ES" sz="1100" dirty="0"/>
          </a:p>
        </p:txBody>
      </p:sp>
      <p:sp>
        <p:nvSpPr>
          <p:cNvPr id="46" name="45 CuadroTexto"/>
          <p:cNvSpPr txBox="1"/>
          <p:nvPr/>
        </p:nvSpPr>
        <p:spPr>
          <a:xfrm>
            <a:off x="1043608" y="2492896"/>
            <a:ext cx="2016224" cy="261610"/>
          </a:xfrm>
          <a:prstGeom prst="rect">
            <a:avLst/>
          </a:prstGeom>
          <a:noFill/>
        </p:spPr>
        <p:txBody>
          <a:bodyPr wrap="square" rtlCol="0">
            <a:spAutoFit/>
          </a:bodyPr>
          <a:lstStyle/>
          <a:p>
            <a:r>
              <a:rPr lang="es-ES" sz="1100" dirty="0" err="1" smtClean="0"/>
              <a:t>prov:wasAssociatedWith</a:t>
            </a:r>
            <a:endParaRPr lang="es-ES" sz="1100" dirty="0"/>
          </a:p>
        </p:txBody>
      </p:sp>
      <p:sp>
        <p:nvSpPr>
          <p:cNvPr id="51"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5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53"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54"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Generation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4221088"/>
            <a:ext cx="8712968" cy="2016224"/>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t>
            </a:r>
            <a:r>
              <a:rPr lang="en-US" sz="2800" i="1" dirty="0" smtClean="0"/>
              <a:t>Generation</a:t>
            </a:r>
            <a:r>
              <a:rPr lang="en-US" sz="2800" baseline="30000" dirty="0" smtClean="0"/>
              <a:t> </a:t>
            </a:r>
            <a:r>
              <a:rPr lang="en-US" sz="2800" dirty="0" smtClean="0"/>
              <a:t>is the completion of production of a new entity by an activity. This entity did not exist before generation and becomes available for usage after this generation”.</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288594" y="487039"/>
            <a:ext cx="8208912" cy="2677656"/>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Generation is crucial for describing entities and their origin: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How was a document generated?.</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How is a computational result created?.</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How has an entity been modified?.</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How was a result validated?</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Rectangle 1"/>
          <p:cNvSpPr/>
          <p:nvPr/>
        </p:nvSpPr>
        <p:spPr>
          <a:xfrm>
            <a:off x="6769314" y="1949851"/>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Activity</a:t>
            </a:r>
            <a:endParaRPr lang="en-US" dirty="0"/>
          </a:p>
        </p:txBody>
      </p:sp>
      <p:sp>
        <p:nvSpPr>
          <p:cNvPr id="15" name="Oval 9"/>
          <p:cNvSpPr/>
          <p:nvPr/>
        </p:nvSpPr>
        <p:spPr>
          <a:xfrm>
            <a:off x="6740286" y="3173425"/>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6" name="15 CuadroTexto"/>
          <p:cNvSpPr txBox="1"/>
          <p:nvPr/>
        </p:nvSpPr>
        <p:spPr>
          <a:xfrm>
            <a:off x="7488832" y="2741939"/>
            <a:ext cx="1475656"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18" name="17 Conector recto de flecha"/>
          <p:cNvCxnSpPr>
            <a:stCxn id="15" idx="0"/>
            <a:endCxn id="14" idx="2"/>
          </p:cNvCxnSpPr>
          <p:nvPr/>
        </p:nvCxnSpPr>
        <p:spPr>
          <a:xfrm flipH="1" flipV="1">
            <a:off x="7525398" y="2525914"/>
            <a:ext cx="6976" cy="6475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66</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Generation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179512" y="764704"/>
            <a:ext cx="8496944" cy="4668457"/>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1600" b="1" dirty="0" smtClean="0">
              <a:ea typeface="ＭＳ Ｐゴシック" pitchFamily="-80" charset="-128"/>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Music example</a:t>
            </a:r>
          </a:p>
          <a:p>
            <a:pPr>
              <a:buFont typeface="Arial" pitchFamily="34" charset="0"/>
              <a:buChar char="•"/>
            </a:pPr>
            <a:endParaRPr lang="en-US" sz="28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2 bloggers write posts about song tracks by Led Zeppelin and Frank Zappa. We know, thanks to the </a:t>
            </a:r>
            <a:r>
              <a:rPr lang="en-US" sz="2400" dirty="0" smtClean="0">
                <a:solidFill>
                  <a:srgbClr val="4D4D4D"/>
                </a:solidFill>
                <a:ea typeface="ＭＳ Ｐゴシック" pitchFamily="-80" charset="-128"/>
                <a:cs typeface="Arial" pitchFamily="34" charset="0"/>
                <a:sym typeface="Arial" pitchFamily="34" charset="0"/>
                <a:hlinkClick r:id="rId6"/>
              </a:rPr>
              <a:t>Music Ontology</a:t>
            </a:r>
            <a:r>
              <a:rPr lang="en-US" sz="2400" dirty="0" smtClean="0">
                <a:solidFill>
                  <a:srgbClr val="4D4D4D"/>
                </a:solidFill>
                <a:ea typeface="ＭＳ Ｐゴシック" pitchFamily="-80" charset="-128"/>
                <a:cs typeface="Arial" pitchFamily="34" charset="0"/>
                <a:sym typeface="Arial" pitchFamily="34" charset="0"/>
              </a:rPr>
              <a:t>, that </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Tracks are publications of Signals.</a:t>
            </a:r>
          </a:p>
          <a:p>
            <a:pPr lvl="2">
              <a:buFont typeface="Arial" pitchFamily="34" charset="0"/>
              <a:buChar char="•"/>
            </a:pPr>
            <a:r>
              <a:rPr lang="en-US" sz="2000" b="1" dirty="0" smtClean="0">
                <a:solidFill>
                  <a:srgbClr val="4D4D4D"/>
                </a:solidFill>
                <a:ea typeface="ＭＳ Ｐゴシック" pitchFamily="-80" charset="-128"/>
                <a:cs typeface="Arial" pitchFamily="34" charset="0"/>
                <a:sym typeface="Arial" pitchFamily="34" charset="0"/>
              </a:rPr>
              <a:t>Signals are produced by recordings.</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Recordings are made from sounds, which are realizations of a Musical Work during a musical Performance.</a:t>
            </a:r>
          </a:p>
          <a:p>
            <a:pPr lvl="2">
              <a:buFont typeface="Arial" pitchFamily="34" charset="0"/>
              <a:buChar char="•"/>
            </a:pPr>
            <a:endParaRPr lang="en-US" sz="2000" dirty="0" smtClean="0">
              <a:solidFill>
                <a:srgbClr val="4D4D4D"/>
              </a:solidFill>
              <a:ea typeface="ＭＳ Ｐゴシック" pitchFamily="-80" charset="-128"/>
              <a:cs typeface="Arial" pitchFamily="34" charset="0"/>
              <a:sym typeface="Arial" pitchFamily="34" charset="0"/>
            </a:endParaRPr>
          </a:p>
          <a:p>
            <a:pPr lvl="2">
              <a:buFont typeface="Arial" pitchFamily="34" charset="0"/>
              <a:buChar char="•"/>
            </a:pPr>
            <a:endParaRPr lang="en-US" sz="20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67</a:t>
            </a:fld>
            <a:endParaRPr lang="es-E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Generation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68</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38"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40"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41"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42"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Generation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69</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38" name="37 CuadroTexto"/>
          <p:cNvSpPr txBox="1"/>
          <p:nvPr/>
        </p:nvSpPr>
        <p:spPr>
          <a:xfrm>
            <a:off x="5364088" y="1700808"/>
            <a:ext cx="1475656"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40" name="39 Conector recto de flecha"/>
          <p:cNvCxnSpPr>
            <a:stCxn id="32" idx="0"/>
            <a:endCxn id="39" idx="2"/>
          </p:cNvCxnSpPr>
          <p:nvPr/>
        </p:nvCxnSpPr>
        <p:spPr>
          <a:xfrm flipH="1" flipV="1">
            <a:off x="5616116" y="1412775"/>
            <a:ext cx="222438" cy="6933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42 Conector recto de flecha"/>
          <p:cNvCxnSpPr>
            <a:stCxn id="31" idx="0"/>
            <a:endCxn id="50" idx="1"/>
          </p:cNvCxnSpPr>
          <p:nvPr/>
        </p:nvCxnSpPr>
        <p:spPr>
          <a:xfrm flipV="1">
            <a:off x="1115616" y="2204864"/>
            <a:ext cx="2016224"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6" name="45 CuadroTexto"/>
          <p:cNvSpPr txBox="1"/>
          <p:nvPr/>
        </p:nvSpPr>
        <p:spPr>
          <a:xfrm>
            <a:off x="827584" y="2348880"/>
            <a:ext cx="1475656" cy="261610"/>
          </a:xfrm>
          <a:prstGeom prst="rect">
            <a:avLst/>
          </a:prstGeom>
          <a:noFill/>
        </p:spPr>
        <p:txBody>
          <a:bodyPr wrap="square" rtlCol="0">
            <a:spAutoFit/>
          </a:bodyPr>
          <a:lstStyle/>
          <a:p>
            <a:r>
              <a:rPr lang="es-ES" sz="1100" dirty="0" err="1" smtClean="0"/>
              <a:t>prov:wasGeneratedBy</a:t>
            </a:r>
            <a:endParaRPr lang="es-ES" sz="1100" dirty="0"/>
          </a:p>
        </p:txBody>
      </p:sp>
      <p:sp>
        <p:nvSpPr>
          <p:cNvPr id="51"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5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53"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54"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Scruffy provenance </a:t>
            </a:r>
            <a:r>
              <a:rPr lang="en-US" sz="2000" b="1" dirty="0" err="1" smtClean="0">
                <a:solidFill>
                  <a:srgbClr val="FFFFFF"/>
                </a:solidFill>
                <a:cs typeface="Arial" pitchFamily="34" charset="0"/>
                <a:sym typeface="Arial" pitchFamily="34" charset="0"/>
              </a:rPr>
              <a:t>vs</a:t>
            </a:r>
            <a:r>
              <a:rPr lang="en-US" sz="2000" b="1" dirty="0" smtClean="0">
                <a:solidFill>
                  <a:srgbClr val="FFFFFF"/>
                </a:solidFill>
                <a:cs typeface="Arial" pitchFamily="34" charset="0"/>
                <a:sym typeface="Arial" pitchFamily="34" charset="0"/>
              </a:rPr>
              <a:t> complete provenance: an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6" name="Title 2"/>
          <p:cNvSpPr>
            <a:spLocks noGrp="1"/>
          </p:cNvSpPr>
          <p:nvPr>
            <p:ph type="title"/>
          </p:nvPr>
        </p:nvSpPr>
        <p:spPr>
          <a:xfrm>
            <a:off x="395536" y="649716"/>
            <a:ext cx="8229600" cy="1143000"/>
          </a:xfrm>
        </p:spPr>
        <p:txBody>
          <a:bodyPr/>
          <a:lstStyle/>
          <a:p>
            <a:r>
              <a:rPr lang="en-US" dirty="0" smtClean="0"/>
              <a:t>Example: Editing a blog post</a:t>
            </a:r>
            <a:endParaRPr lang="en-US" dirty="0"/>
          </a:p>
        </p:txBody>
      </p:sp>
      <p:sp>
        <p:nvSpPr>
          <p:cNvPr id="18" name="17 CuadroTexto"/>
          <p:cNvSpPr txBox="1"/>
          <p:nvPr/>
        </p:nvSpPr>
        <p:spPr>
          <a:xfrm>
            <a:off x="827584" y="1700808"/>
            <a:ext cx="1991186" cy="369332"/>
          </a:xfrm>
          <a:prstGeom prst="rect">
            <a:avLst/>
          </a:prstGeom>
          <a:noFill/>
        </p:spPr>
        <p:txBody>
          <a:bodyPr wrap="none" rtlCol="0">
            <a:spAutoFit/>
          </a:bodyPr>
          <a:lstStyle/>
          <a:p>
            <a:r>
              <a:rPr lang="es-ES" dirty="0" err="1" smtClean="0"/>
              <a:t>Scruffy</a:t>
            </a:r>
            <a:r>
              <a:rPr lang="es-ES" dirty="0" smtClean="0"/>
              <a:t> </a:t>
            </a:r>
            <a:r>
              <a:rPr lang="es-ES" dirty="0" err="1" smtClean="0"/>
              <a:t>provenance</a:t>
            </a:r>
            <a:endParaRPr lang="es-ES" dirty="0"/>
          </a:p>
        </p:txBody>
      </p:sp>
      <p:sp>
        <p:nvSpPr>
          <p:cNvPr id="19" name="18 CuadroTexto"/>
          <p:cNvSpPr txBox="1"/>
          <p:nvPr/>
        </p:nvSpPr>
        <p:spPr>
          <a:xfrm>
            <a:off x="5148064" y="1700808"/>
            <a:ext cx="2249847" cy="369332"/>
          </a:xfrm>
          <a:prstGeom prst="rect">
            <a:avLst/>
          </a:prstGeom>
          <a:noFill/>
        </p:spPr>
        <p:txBody>
          <a:bodyPr wrap="none" rtlCol="0">
            <a:spAutoFit/>
          </a:bodyPr>
          <a:lstStyle/>
          <a:p>
            <a:r>
              <a:rPr lang="es-ES" dirty="0" smtClean="0"/>
              <a:t>Complete </a:t>
            </a:r>
            <a:r>
              <a:rPr lang="es-ES" dirty="0" err="1" smtClean="0"/>
              <a:t>provenance</a:t>
            </a:r>
            <a:endParaRPr lang="es-ES" dirty="0"/>
          </a:p>
        </p:txBody>
      </p:sp>
      <p:sp>
        <p:nvSpPr>
          <p:cNvPr id="20" name="Oval 9"/>
          <p:cNvSpPr/>
          <p:nvPr/>
        </p:nvSpPr>
        <p:spPr>
          <a:xfrm>
            <a:off x="899592" y="4005064"/>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US" sz="1400" dirty="0" err="1" smtClean="0">
                <a:solidFill>
                  <a:schemeClr val="tx1"/>
                </a:solidFill>
              </a:rPr>
              <a:t>myBlogPost</a:t>
            </a:r>
            <a:endParaRPr lang="en-US" sz="1400" dirty="0">
              <a:solidFill>
                <a:schemeClr val="tx1"/>
              </a:solidFill>
            </a:endParaRPr>
          </a:p>
        </p:txBody>
      </p:sp>
      <p:sp>
        <p:nvSpPr>
          <p:cNvPr id="21" name="Rectangle 32"/>
          <p:cNvSpPr/>
          <p:nvPr/>
        </p:nvSpPr>
        <p:spPr>
          <a:xfrm>
            <a:off x="4716016" y="4149080"/>
            <a:ext cx="1649187" cy="708186"/>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t>
            </a:r>
            <a:r>
              <a:rPr lang="en-US" sz="1600" dirty="0" err="1" smtClean="0"/>
              <a:t>editingPost</a:t>
            </a:r>
            <a:endParaRPr lang="en-US" dirty="0"/>
          </a:p>
        </p:txBody>
      </p:sp>
      <p:sp>
        <p:nvSpPr>
          <p:cNvPr id="22" name="Snip Same Side Corner Rectangle 33"/>
          <p:cNvSpPr/>
          <p:nvPr/>
        </p:nvSpPr>
        <p:spPr>
          <a:xfrm>
            <a:off x="1187624" y="2276872"/>
            <a:ext cx="1225789" cy="578548"/>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r>
              <a:rPr lang="en-US" sz="1600" dirty="0" smtClean="0">
                <a:solidFill>
                  <a:srgbClr val="000000"/>
                </a:solidFill>
              </a:rPr>
              <a:t>Daniel</a:t>
            </a:r>
            <a:endParaRPr lang="en-US" sz="1600" dirty="0">
              <a:solidFill>
                <a:srgbClr val="000000"/>
              </a:solidFill>
            </a:endParaRPr>
          </a:p>
        </p:txBody>
      </p:sp>
      <p:sp>
        <p:nvSpPr>
          <p:cNvPr id="23" name="Oval 9"/>
          <p:cNvSpPr/>
          <p:nvPr/>
        </p:nvSpPr>
        <p:spPr>
          <a:xfrm>
            <a:off x="6588224" y="2276872"/>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US" sz="1400" dirty="0" err="1" smtClean="0">
                <a:solidFill>
                  <a:schemeClr val="tx1"/>
                </a:solidFill>
              </a:rPr>
              <a:t>myBlogPost</a:t>
            </a:r>
            <a:endParaRPr lang="en-US" sz="1400" dirty="0">
              <a:solidFill>
                <a:schemeClr val="tx1"/>
              </a:solidFill>
            </a:endParaRPr>
          </a:p>
        </p:txBody>
      </p:sp>
      <p:sp>
        <p:nvSpPr>
          <p:cNvPr id="24" name="Oval 9"/>
          <p:cNvSpPr/>
          <p:nvPr/>
        </p:nvSpPr>
        <p:spPr>
          <a:xfrm>
            <a:off x="4644008" y="3068960"/>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US" sz="1400" dirty="0" smtClean="0">
                <a:solidFill>
                  <a:schemeClr val="tx1"/>
                </a:solidFill>
              </a:rPr>
              <a:t>myBlogPostv1</a:t>
            </a:r>
            <a:endParaRPr lang="en-US" sz="1400" dirty="0">
              <a:solidFill>
                <a:schemeClr val="tx1"/>
              </a:solidFill>
            </a:endParaRPr>
          </a:p>
        </p:txBody>
      </p:sp>
      <p:sp>
        <p:nvSpPr>
          <p:cNvPr id="25" name="Oval 9"/>
          <p:cNvSpPr/>
          <p:nvPr/>
        </p:nvSpPr>
        <p:spPr>
          <a:xfrm>
            <a:off x="4644008" y="5373216"/>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US" sz="1400" dirty="0" smtClean="0">
                <a:solidFill>
                  <a:schemeClr val="tx1"/>
                </a:solidFill>
              </a:rPr>
              <a:t>myBlogPostv2</a:t>
            </a:r>
            <a:endParaRPr lang="en-US" sz="1400" dirty="0">
              <a:solidFill>
                <a:schemeClr val="tx1"/>
              </a:solidFill>
            </a:endParaRPr>
          </a:p>
        </p:txBody>
      </p:sp>
      <p:sp>
        <p:nvSpPr>
          <p:cNvPr id="26" name="Snip Same Side Corner Rectangle 33"/>
          <p:cNvSpPr/>
          <p:nvPr/>
        </p:nvSpPr>
        <p:spPr>
          <a:xfrm>
            <a:off x="4929825" y="2132856"/>
            <a:ext cx="1225789" cy="578548"/>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r>
              <a:rPr lang="en-US" sz="1600" dirty="0" smtClean="0">
                <a:solidFill>
                  <a:srgbClr val="000000"/>
                </a:solidFill>
              </a:rPr>
              <a:t>Daniel</a:t>
            </a:r>
            <a:endParaRPr lang="en-US" sz="1600" dirty="0">
              <a:solidFill>
                <a:srgbClr val="000000"/>
              </a:solidFill>
            </a:endParaRPr>
          </a:p>
        </p:txBody>
      </p:sp>
      <p:cxnSp>
        <p:nvCxnSpPr>
          <p:cNvPr id="28" name="27 Conector recto de flecha"/>
          <p:cNvCxnSpPr>
            <a:stCxn id="21" idx="0"/>
            <a:endCxn id="24" idx="4"/>
          </p:cNvCxnSpPr>
          <p:nvPr/>
        </p:nvCxnSpPr>
        <p:spPr>
          <a:xfrm flipV="1">
            <a:off x="5540610" y="3756583"/>
            <a:ext cx="3498" cy="392497"/>
          </a:xfrm>
          <a:prstGeom prst="straightConnector1">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29 Conector recto de flecha"/>
          <p:cNvCxnSpPr>
            <a:stCxn id="25" idx="0"/>
            <a:endCxn id="21" idx="2"/>
          </p:cNvCxnSpPr>
          <p:nvPr/>
        </p:nvCxnSpPr>
        <p:spPr>
          <a:xfrm flipH="1" flipV="1">
            <a:off x="5540610" y="4857266"/>
            <a:ext cx="3498" cy="515950"/>
          </a:xfrm>
          <a:prstGeom prst="straightConnector1">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34 Forma"/>
          <p:cNvCxnSpPr>
            <a:stCxn id="25" idx="6"/>
            <a:endCxn id="23" idx="6"/>
          </p:cNvCxnSpPr>
          <p:nvPr/>
        </p:nvCxnSpPr>
        <p:spPr>
          <a:xfrm flipV="1">
            <a:off x="6444208" y="2620684"/>
            <a:ext cx="1944216" cy="3096344"/>
          </a:xfrm>
          <a:prstGeom prst="bentConnector3">
            <a:avLst>
              <a:gd name="adj1" fmla="val 111758"/>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39 Forma"/>
          <p:cNvCxnSpPr>
            <a:stCxn id="24" idx="6"/>
            <a:endCxn id="23" idx="4"/>
          </p:cNvCxnSpPr>
          <p:nvPr/>
        </p:nvCxnSpPr>
        <p:spPr>
          <a:xfrm flipV="1">
            <a:off x="6444208" y="2964495"/>
            <a:ext cx="1044116" cy="448277"/>
          </a:xfrm>
          <a:prstGeom prst="bentConnector2">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43 Forma"/>
          <p:cNvCxnSpPr>
            <a:stCxn id="20" idx="0"/>
            <a:endCxn id="22" idx="1"/>
          </p:cNvCxnSpPr>
          <p:nvPr/>
        </p:nvCxnSpPr>
        <p:spPr>
          <a:xfrm rot="5400000" flipH="1" flipV="1">
            <a:off x="1225283" y="3429829"/>
            <a:ext cx="1149644" cy="827"/>
          </a:xfrm>
          <a:prstGeom prst="bentConnector3">
            <a:avLst>
              <a:gd name="adj1" fmla="val 50000"/>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Rectangle 8"/>
          <p:cNvSpPr/>
          <p:nvPr/>
        </p:nvSpPr>
        <p:spPr>
          <a:xfrm>
            <a:off x="1763688" y="3204301"/>
            <a:ext cx="1162032" cy="584739"/>
          </a:xfrm>
          <a:prstGeom prst="rect">
            <a:avLst/>
          </a:prstGeom>
        </p:spPr>
        <p:txBody>
          <a:bodyPr wrap="none" lIns="91400" tIns="45702" rIns="91400" bIns="45702">
            <a:spAutoFit/>
          </a:bodyPr>
          <a:lstStyle/>
          <a:p>
            <a:r>
              <a:rPr lang="en-US" sz="1600" b="1" noProof="1" smtClean="0">
                <a:solidFill>
                  <a:srgbClr val="0D0D0D"/>
                </a:solidFill>
              </a:rPr>
              <a:t>createdBy,</a:t>
            </a:r>
            <a:br>
              <a:rPr lang="en-US" sz="1600" b="1" noProof="1" smtClean="0">
                <a:solidFill>
                  <a:srgbClr val="0D0D0D"/>
                </a:solidFill>
              </a:rPr>
            </a:br>
            <a:r>
              <a:rPr lang="en-US" sz="1600" b="1" noProof="1" smtClean="0">
                <a:solidFill>
                  <a:srgbClr val="0D0D0D"/>
                </a:solidFill>
              </a:rPr>
              <a:t>modifiedBy</a:t>
            </a:r>
            <a:endParaRPr lang="en-US" sz="1600" b="1" noProof="1">
              <a:solidFill>
                <a:srgbClr val="0D0D0D"/>
              </a:solidFill>
            </a:endParaRPr>
          </a:p>
        </p:txBody>
      </p:sp>
      <p:sp>
        <p:nvSpPr>
          <p:cNvPr id="46" name="Rectangle 8"/>
          <p:cNvSpPr/>
          <p:nvPr/>
        </p:nvSpPr>
        <p:spPr>
          <a:xfrm>
            <a:off x="4499992" y="2708920"/>
            <a:ext cx="1036678" cy="338518"/>
          </a:xfrm>
          <a:prstGeom prst="rect">
            <a:avLst/>
          </a:prstGeom>
          <a:ln>
            <a:noFill/>
          </a:ln>
        </p:spPr>
        <p:txBody>
          <a:bodyPr wrap="none" lIns="91400" tIns="45702" rIns="91400" bIns="45702">
            <a:spAutoFit/>
          </a:bodyPr>
          <a:lstStyle/>
          <a:p>
            <a:r>
              <a:rPr lang="en-US" sz="1600" b="1" noProof="1" smtClean="0">
                <a:solidFill>
                  <a:srgbClr val="0D0D0D"/>
                </a:solidFill>
              </a:rPr>
              <a:t>createdBy</a:t>
            </a:r>
            <a:endParaRPr lang="en-US" sz="1600" b="1" noProof="1">
              <a:solidFill>
                <a:srgbClr val="0D0D0D"/>
              </a:solidFill>
            </a:endParaRPr>
          </a:p>
        </p:txBody>
      </p:sp>
      <p:sp>
        <p:nvSpPr>
          <p:cNvPr id="47" name="Rectangle 8"/>
          <p:cNvSpPr/>
          <p:nvPr/>
        </p:nvSpPr>
        <p:spPr>
          <a:xfrm>
            <a:off x="4572000" y="3789040"/>
            <a:ext cx="590145" cy="338518"/>
          </a:xfrm>
          <a:prstGeom prst="rect">
            <a:avLst/>
          </a:prstGeom>
        </p:spPr>
        <p:txBody>
          <a:bodyPr wrap="none" lIns="91400" tIns="45702" rIns="91400" bIns="45702">
            <a:spAutoFit/>
          </a:bodyPr>
          <a:lstStyle/>
          <a:p>
            <a:r>
              <a:rPr lang="en-US" sz="1600" b="1" noProof="1" smtClean="0">
                <a:solidFill>
                  <a:srgbClr val="0D0D0D"/>
                </a:solidFill>
              </a:rPr>
              <a:t>used</a:t>
            </a:r>
            <a:endParaRPr lang="en-US" sz="1600" b="1" noProof="1">
              <a:solidFill>
                <a:srgbClr val="0D0D0D"/>
              </a:solidFill>
            </a:endParaRPr>
          </a:p>
        </p:txBody>
      </p:sp>
      <p:sp>
        <p:nvSpPr>
          <p:cNvPr id="48" name="Rectangle 8"/>
          <p:cNvSpPr/>
          <p:nvPr/>
        </p:nvSpPr>
        <p:spPr>
          <a:xfrm>
            <a:off x="3937880" y="5013176"/>
            <a:ext cx="1625429" cy="338518"/>
          </a:xfrm>
          <a:prstGeom prst="rect">
            <a:avLst/>
          </a:prstGeom>
          <a:ln>
            <a:noFill/>
          </a:ln>
        </p:spPr>
        <p:txBody>
          <a:bodyPr wrap="none" lIns="91400" tIns="45702" rIns="91400" bIns="45702">
            <a:spAutoFit/>
          </a:bodyPr>
          <a:lstStyle/>
          <a:p>
            <a:r>
              <a:rPr lang="en-US" sz="1600" b="1" noProof="1" smtClean="0">
                <a:solidFill>
                  <a:srgbClr val="0D0D0D"/>
                </a:solidFill>
              </a:rPr>
              <a:t>wasGeneratedBy</a:t>
            </a:r>
            <a:endParaRPr lang="en-US" sz="1600" b="1" noProof="1">
              <a:solidFill>
                <a:srgbClr val="0D0D0D"/>
              </a:solidFill>
            </a:endParaRPr>
          </a:p>
        </p:txBody>
      </p:sp>
      <p:sp>
        <p:nvSpPr>
          <p:cNvPr id="49" name="Rectangle 8"/>
          <p:cNvSpPr/>
          <p:nvPr/>
        </p:nvSpPr>
        <p:spPr>
          <a:xfrm>
            <a:off x="6444208" y="3356992"/>
            <a:ext cx="1012119" cy="338518"/>
          </a:xfrm>
          <a:prstGeom prst="rect">
            <a:avLst/>
          </a:prstGeom>
        </p:spPr>
        <p:txBody>
          <a:bodyPr wrap="none" lIns="91400" tIns="45702" rIns="91400" bIns="45702">
            <a:spAutoFit/>
          </a:bodyPr>
          <a:lstStyle/>
          <a:p>
            <a:r>
              <a:rPr lang="en-US" sz="1600" b="1" noProof="1" smtClean="0">
                <a:solidFill>
                  <a:srgbClr val="0D0D0D"/>
                </a:solidFill>
              </a:rPr>
              <a:t>versionOf</a:t>
            </a:r>
            <a:endParaRPr lang="en-US" sz="1600" b="1" noProof="1">
              <a:solidFill>
                <a:srgbClr val="0D0D0D"/>
              </a:solidFill>
            </a:endParaRPr>
          </a:p>
        </p:txBody>
      </p:sp>
      <p:sp>
        <p:nvSpPr>
          <p:cNvPr id="50" name="Rectangle 8"/>
          <p:cNvSpPr/>
          <p:nvPr/>
        </p:nvSpPr>
        <p:spPr>
          <a:xfrm>
            <a:off x="6660232" y="5445224"/>
            <a:ext cx="1012119" cy="338518"/>
          </a:xfrm>
          <a:prstGeom prst="rect">
            <a:avLst/>
          </a:prstGeom>
        </p:spPr>
        <p:txBody>
          <a:bodyPr wrap="none" lIns="91400" tIns="45702" rIns="91400" bIns="45702">
            <a:spAutoFit/>
          </a:bodyPr>
          <a:lstStyle/>
          <a:p>
            <a:r>
              <a:rPr lang="en-US" sz="1600" b="1" noProof="1" smtClean="0">
                <a:solidFill>
                  <a:srgbClr val="0D0D0D"/>
                </a:solidFill>
              </a:rPr>
              <a:t>versionOf</a:t>
            </a:r>
            <a:endParaRPr lang="en-US" sz="1600" b="1" noProof="1">
              <a:solidFill>
                <a:srgbClr val="0D0D0D"/>
              </a:solidFill>
            </a:endParaRPr>
          </a:p>
        </p:txBody>
      </p:sp>
      <p:sp>
        <p:nvSpPr>
          <p:cNvPr id="54" name="Rectangle 8"/>
          <p:cNvSpPr/>
          <p:nvPr/>
        </p:nvSpPr>
        <p:spPr>
          <a:xfrm>
            <a:off x="3016290" y="5373216"/>
            <a:ext cx="1036678" cy="338518"/>
          </a:xfrm>
          <a:prstGeom prst="rect">
            <a:avLst/>
          </a:prstGeom>
        </p:spPr>
        <p:txBody>
          <a:bodyPr wrap="none" lIns="91400" tIns="45702" rIns="91400" bIns="45702">
            <a:spAutoFit/>
          </a:bodyPr>
          <a:lstStyle/>
          <a:p>
            <a:r>
              <a:rPr lang="en-US" sz="1600" b="1" noProof="1" smtClean="0">
                <a:solidFill>
                  <a:srgbClr val="0D0D0D"/>
                </a:solidFill>
              </a:rPr>
              <a:t>createdBy</a:t>
            </a:r>
            <a:endParaRPr lang="en-US" sz="1600" b="1" noProof="1">
              <a:solidFill>
                <a:srgbClr val="0D0D0D"/>
              </a:solidFill>
            </a:endParaRPr>
          </a:p>
        </p:txBody>
      </p:sp>
      <p:cxnSp>
        <p:nvCxnSpPr>
          <p:cNvPr id="55" name="54 Conector recto de flecha"/>
          <p:cNvCxnSpPr>
            <a:stCxn id="24" idx="0"/>
            <a:endCxn id="26" idx="1"/>
          </p:cNvCxnSpPr>
          <p:nvPr/>
        </p:nvCxnSpPr>
        <p:spPr>
          <a:xfrm flipH="1" flipV="1">
            <a:off x="5542720" y="2711404"/>
            <a:ext cx="1388" cy="357556"/>
          </a:xfrm>
          <a:prstGeom prst="straightConnector1">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35 Marcador de número de diapositiva"/>
          <p:cNvSpPr>
            <a:spLocks noGrp="1"/>
          </p:cNvSpPr>
          <p:nvPr>
            <p:ph type="sldNum" sz="quarter" idx="12"/>
          </p:nvPr>
        </p:nvSpPr>
        <p:spPr/>
        <p:txBody>
          <a:bodyPr/>
          <a:lstStyle/>
          <a:p>
            <a:fld id="{132FADFE-3B8F-471C-ABF0-DBC7717ECBBC}" type="slidenum">
              <a:rPr lang="es-ES" smtClean="0"/>
              <a:pPr/>
              <a:t>7</a:t>
            </a:fld>
            <a:endParaRPr lang="es-ES" dirty="0"/>
          </a:p>
        </p:txBody>
      </p:sp>
      <p:cxnSp>
        <p:nvCxnSpPr>
          <p:cNvPr id="43" name="34 Forma"/>
          <p:cNvCxnSpPr>
            <a:stCxn id="25" idx="2"/>
            <a:endCxn id="26" idx="2"/>
          </p:cNvCxnSpPr>
          <p:nvPr/>
        </p:nvCxnSpPr>
        <p:spPr>
          <a:xfrm rot="10800000" flipH="1">
            <a:off x="4644007" y="2422130"/>
            <a:ext cx="285817" cy="3294898"/>
          </a:xfrm>
          <a:prstGeom prst="bentConnector3">
            <a:avLst>
              <a:gd name="adj1" fmla="val -222170"/>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43 Forma"/>
          <p:cNvCxnSpPr>
            <a:endCxn id="26" idx="0"/>
          </p:cNvCxnSpPr>
          <p:nvPr/>
        </p:nvCxnSpPr>
        <p:spPr>
          <a:xfrm rot="10800000" flipV="1">
            <a:off x="6155614" y="2420888"/>
            <a:ext cx="576628" cy="1241"/>
          </a:xfrm>
          <a:prstGeom prst="bentConnector3">
            <a:avLst>
              <a:gd name="adj1" fmla="val 50000"/>
            </a:avLst>
          </a:prstGeom>
          <a:ln w="254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5" name="Rectangle 8"/>
          <p:cNvSpPr/>
          <p:nvPr/>
        </p:nvSpPr>
        <p:spPr>
          <a:xfrm>
            <a:off x="5939028" y="2032944"/>
            <a:ext cx="2736304" cy="338518"/>
          </a:xfrm>
          <a:prstGeom prst="rect">
            <a:avLst/>
          </a:prstGeom>
        </p:spPr>
        <p:txBody>
          <a:bodyPr wrap="square" lIns="91400" tIns="45702" rIns="91400" bIns="45702">
            <a:spAutoFit/>
          </a:bodyPr>
          <a:lstStyle/>
          <a:p>
            <a:r>
              <a:rPr lang="en-US" sz="1600" b="1" noProof="1" smtClean="0">
                <a:solidFill>
                  <a:srgbClr val="0D0D0D"/>
                </a:solidFill>
              </a:rPr>
              <a:t>createdBy, modifiedBy</a:t>
            </a:r>
            <a:endParaRPr lang="en-US" sz="1600" b="1" noProof="1">
              <a:solidFill>
                <a:srgbClr val="0D0D0D"/>
              </a:solidFil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9"/>
          <p:cNvSpPr/>
          <p:nvPr/>
        </p:nvSpPr>
        <p:spPr>
          <a:xfrm>
            <a:off x="6841322" y="2021859"/>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Derivation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1" y="4293096"/>
            <a:ext cx="8712968" cy="2016224"/>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Derivation </a:t>
            </a:r>
            <a:r>
              <a:rPr lang="en-US" sz="2800" dirty="0" smtClean="0"/>
              <a:t>is a transformation of an entity into another, an update of an entity resulting in a new one, or the construction of a new entity based on a pre-existing entity”.</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548680"/>
            <a:ext cx="8208912" cy="3046988"/>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Derivation is used for describing dependencies among entities: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Are the contents of a document based on other entities?.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How does a computational result depend on external databases?.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Which resources have influenced at some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point this entity?.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Oval 9"/>
          <p:cNvSpPr/>
          <p:nvPr/>
        </p:nvSpPr>
        <p:spPr>
          <a:xfrm>
            <a:off x="6884302" y="3389449"/>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sp>
        <p:nvSpPr>
          <p:cNvPr id="15" name="14 CuadroTexto"/>
          <p:cNvSpPr txBox="1"/>
          <p:nvPr/>
        </p:nvSpPr>
        <p:spPr>
          <a:xfrm>
            <a:off x="7632848" y="2957963"/>
            <a:ext cx="1475656" cy="261610"/>
          </a:xfrm>
          <a:prstGeom prst="rect">
            <a:avLst/>
          </a:prstGeom>
          <a:noFill/>
        </p:spPr>
        <p:txBody>
          <a:bodyPr wrap="square" rtlCol="0">
            <a:spAutoFit/>
          </a:bodyPr>
          <a:lstStyle/>
          <a:p>
            <a:r>
              <a:rPr lang="es-ES" sz="1100" dirty="0" err="1" smtClean="0"/>
              <a:t>prov:wasDerivedFrom</a:t>
            </a:r>
            <a:endParaRPr lang="es-ES" sz="1100" dirty="0"/>
          </a:p>
        </p:txBody>
      </p:sp>
      <p:cxnSp>
        <p:nvCxnSpPr>
          <p:cNvPr id="16" name="15 Conector recto de flecha"/>
          <p:cNvCxnSpPr>
            <a:stCxn id="14" idx="0"/>
          </p:cNvCxnSpPr>
          <p:nvPr/>
        </p:nvCxnSpPr>
        <p:spPr>
          <a:xfrm flipH="1" flipV="1">
            <a:off x="7669414" y="2741938"/>
            <a:ext cx="6976" cy="64751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70</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Derivation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179512" y="764704"/>
            <a:ext cx="8496944" cy="4668457"/>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1600" b="1" dirty="0" smtClean="0">
              <a:ea typeface="ＭＳ Ｐゴシック" pitchFamily="-80" charset="-128"/>
              <a:sym typeface="Arial" pitchFamily="34" charset="0"/>
            </a:endParaRPr>
          </a:p>
          <a:p>
            <a:pPr>
              <a:buFont typeface="Arial" pitchFamily="34" charset="0"/>
              <a:buChar char="•"/>
            </a:pPr>
            <a:r>
              <a:rPr lang="en-US" sz="2800" dirty="0" smtClean="0">
                <a:solidFill>
                  <a:srgbClr val="4D4D4D"/>
                </a:solidFill>
                <a:ea typeface="ＭＳ Ｐゴシック" pitchFamily="-80" charset="-128"/>
                <a:cs typeface="Arial" pitchFamily="34" charset="0"/>
                <a:sym typeface="Arial" pitchFamily="34" charset="0"/>
              </a:rPr>
              <a:t>Music example</a:t>
            </a:r>
          </a:p>
          <a:p>
            <a:pPr>
              <a:buFont typeface="Arial" pitchFamily="34" charset="0"/>
              <a:buChar char="•"/>
            </a:pPr>
            <a:endParaRPr lang="en-US" sz="28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2 bloggers write posts about song tracks by Led Zeppelin and Frank Zappa. We know, thanks to the </a:t>
            </a:r>
            <a:r>
              <a:rPr lang="en-US" sz="2400" dirty="0" smtClean="0">
                <a:solidFill>
                  <a:srgbClr val="4D4D4D"/>
                </a:solidFill>
                <a:ea typeface="ＭＳ Ｐゴシック" pitchFamily="-80" charset="-128"/>
                <a:cs typeface="Arial" pitchFamily="34" charset="0"/>
                <a:sym typeface="Arial" pitchFamily="34" charset="0"/>
                <a:hlinkClick r:id="rId6"/>
              </a:rPr>
              <a:t>Music Ontology</a:t>
            </a:r>
            <a:r>
              <a:rPr lang="en-US" sz="2400" dirty="0" smtClean="0">
                <a:solidFill>
                  <a:srgbClr val="4D4D4D"/>
                </a:solidFill>
                <a:ea typeface="ＭＳ Ｐゴシック" pitchFamily="-80" charset="-128"/>
                <a:cs typeface="Arial" pitchFamily="34" charset="0"/>
                <a:sym typeface="Arial" pitchFamily="34" charset="0"/>
              </a:rPr>
              <a:t>, that </a:t>
            </a:r>
          </a:p>
          <a:p>
            <a:pPr lvl="2">
              <a:buFont typeface="Arial" pitchFamily="34" charset="0"/>
              <a:buChar char="•"/>
            </a:pPr>
            <a:r>
              <a:rPr lang="en-US" sz="2000" b="1" dirty="0" smtClean="0">
                <a:solidFill>
                  <a:srgbClr val="4D4D4D"/>
                </a:solidFill>
                <a:ea typeface="ＭＳ Ｐゴシック" pitchFamily="-80" charset="-128"/>
                <a:cs typeface="Arial" pitchFamily="34" charset="0"/>
                <a:sym typeface="Arial" pitchFamily="34" charset="0"/>
              </a:rPr>
              <a:t>Tracks are publications of Signals</a:t>
            </a:r>
            <a:r>
              <a:rPr lang="en-US" sz="2000" dirty="0" smtClean="0">
                <a:solidFill>
                  <a:srgbClr val="4D4D4D"/>
                </a:solidFill>
                <a:ea typeface="ＭＳ Ｐゴシック" pitchFamily="-80" charset="-128"/>
                <a:cs typeface="Arial" pitchFamily="34" charset="0"/>
                <a:sym typeface="Arial" pitchFamily="34" charset="0"/>
              </a:rPr>
              <a:t>.</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Signals are produced by recordings</a:t>
            </a:r>
            <a:r>
              <a:rPr lang="en-US" sz="2000" b="1" dirty="0" smtClean="0">
                <a:solidFill>
                  <a:srgbClr val="4D4D4D"/>
                </a:solidFill>
                <a:ea typeface="ＭＳ Ｐゴシック" pitchFamily="-80" charset="-128"/>
                <a:cs typeface="Arial" pitchFamily="34" charset="0"/>
                <a:sym typeface="Arial" pitchFamily="34" charset="0"/>
              </a:rPr>
              <a:t>.</a:t>
            </a:r>
          </a:p>
          <a:p>
            <a:pPr lvl="2">
              <a:buFont typeface="Arial" pitchFamily="34" charset="0"/>
              <a:buChar char="•"/>
            </a:pPr>
            <a:r>
              <a:rPr lang="en-US" sz="2000" dirty="0" smtClean="0">
                <a:solidFill>
                  <a:srgbClr val="4D4D4D"/>
                </a:solidFill>
                <a:ea typeface="ＭＳ Ｐゴシック" pitchFamily="-80" charset="-128"/>
                <a:cs typeface="Arial" pitchFamily="34" charset="0"/>
                <a:sym typeface="Arial" pitchFamily="34" charset="0"/>
              </a:rPr>
              <a:t>Recordings are made from sounds, which are realizations of a Musical Work during a musical Performance.</a:t>
            </a:r>
          </a:p>
          <a:p>
            <a:pPr lvl="2">
              <a:buFont typeface="Arial" pitchFamily="34" charset="0"/>
              <a:buChar char="•"/>
            </a:pPr>
            <a:endParaRPr lang="en-US" sz="2000" dirty="0" smtClean="0">
              <a:solidFill>
                <a:srgbClr val="4D4D4D"/>
              </a:solidFill>
              <a:ea typeface="ＭＳ Ｐゴシック" pitchFamily="-80" charset="-128"/>
              <a:cs typeface="Arial" pitchFamily="34" charset="0"/>
              <a:sym typeface="Arial" pitchFamily="34" charset="0"/>
            </a:endParaRPr>
          </a:p>
          <a:p>
            <a:pPr lvl="2">
              <a:buFont typeface="Arial" pitchFamily="34" charset="0"/>
              <a:buChar char="•"/>
            </a:pPr>
            <a:endParaRPr lang="en-US" sz="20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71</a:t>
            </a:fld>
            <a:endParaRPr lang="es-E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Derivation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72</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38"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40"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41"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42"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Derivation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73</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38" name="37 CuadroTexto"/>
          <p:cNvSpPr txBox="1"/>
          <p:nvPr/>
        </p:nvSpPr>
        <p:spPr>
          <a:xfrm>
            <a:off x="1187624" y="3573016"/>
            <a:ext cx="1475656" cy="261610"/>
          </a:xfrm>
          <a:prstGeom prst="rect">
            <a:avLst/>
          </a:prstGeom>
          <a:noFill/>
        </p:spPr>
        <p:txBody>
          <a:bodyPr wrap="square" rtlCol="0">
            <a:spAutoFit/>
          </a:bodyPr>
          <a:lstStyle/>
          <a:p>
            <a:r>
              <a:rPr lang="es-ES" sz="1100" dirty="0" err="1" smtClean="0"/>
              <a:t>prov:wasDerivedFrom</a:t>
            </a:r>
            <a:endParaRPr lang="es-ES" sz="1100" dirty="0"/>
          </a:p>
        </p:txBody>
      </p:sp>
      <p:cxnSp>
        <p:nvCxnSpPr>
          <p:cNvPr id="40" name="39 Conector recto de flecha"/>
          <p:cNvCxnSpPr>
            <a:stCxn id="156674" idx="0"/>
            <a:endCxn id="32" idx="4"/>
          </p:cNvCxnSpPr>
          <p:nvPr/>
        </p:nvCxnSpPr>
        <p:spPr>
          <a:xfrm flipH="1" flipV="1">
            <a:off x="5838554" y="2793699"/>
            <a:ext cx="1124" cy="4192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42 Conector recto de flecha"/>
          <p:cNvCxnSpPr>
            <a:stCxn id="25" idx="0"/>
            <a:endCxn id="31" idx="4"/>
          </p:cNvCxnSpPr>
          <p:nvPr/>
        </p:nvCxnSpPr>
        <p:spPr>
          <a:xfrm flipV="1">
            <a:off x="1001919" y="3612567"/>
            <a:ext cx="113697" cy="1764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58 CuadroTexto"/>
          <p:cNvSpPr txBox="1"/>
          <p:nvPr/>
        </p:nvSpPr>
        <p:spPr>
          <a:xfrm>
            <a:off x="4427984" y="2924944"/>
            <a:ext cx="1475656" cy="261610"/>
          </a:xfrm>
          <a:prstGeom prst="rect">
            <a:avLst/>
          </a:prstGeom>
          <a:noFill/>
        </p:spPr>
        <p:txBody>
          <a:bodyPr wrap="square" rtlCol="0">
            <a:spAutoFit/>
          </a:bodyPr>
          <a:lstStyle/>
          <a:p>
            <a:r>
              <a:rPr lang="es-ES" sz="1100" dirty="0" err="1" smtClean="0"/>
              <a:t>prov:wasDerivedFrom</a:t>
            </a:r>
            <a:endParaRPr lang="es-ES" sz="1100" dirty="0"/>
          </a:p>
        </p:txBody>
      </p:sp>
      <p:sp>
        <p:nvSpPr>
          <p:cNvPr id="60"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61"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62"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65"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Communication</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1" y="4293096"/>
            <a:ext cx="8712968" cy="1728192"/>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t>
            </a:r>
            <a:r>
              <a:rPr lang="en-US" sz="2800" i="1" dirty="0" smtClean="0"/>
              <a:t>Communication </a:t>
            </a:r>
            <a:r>
              <a:rPr lang="en-US" sz="2800" dirty="0" smtClean="0"/>
              <a:t>(</a:t>
            </a:r>
            <a:r>
              <a:rPr lang="en-US" sz="2800" dirty="0" err="1" smtClean="0"/>
              <a:t>wasInformedBy</a:t>
            </a:r>
            <a:r>
              <a:rPr lang="en-US" sz="2800" dirty="0" smtClean="0"/>
              <a:t>) is the exchange of some unspecified entity by two activities, one activity using some entity generated by the other”.</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548680"/>
            <a:ext cx="8208912" cy="2677656"/>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Communication is used for describing dependencies between activities: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Which activities precede the current one?.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What are the steps required for executing the </a:t>
            </a:r>
            <a:br>
              <a:rPr lang="en-US" sz="2400" dirty="0" smtClean="0">
                <a:solidFill>
                  <a:srgbClr val="4D4D4D"/>
                </a:solidFill>
                <a:ea typeface="ＭＳ Ｐゴシック" pitchFamily="-80" charset="-128"/>
                <a:cs typeface="Arial" pitchFamily="34" charset="0"/>
                <a:sym typeface="Arial" pitchFamily="34" charset="0"/>
              </a:rPr>
            </a:br>
            <a:r>
              <a:rPr lang="en-US" sz="2400" dirty="0" smtClean="0">
                <a:solidFill>
                  <a:srgbClr val="4D4D4D"/>
                </a:solidFill>
                <a:ea typeface="ＭＳ Ｐゴシック" pitchFamily="-80" charset="-128"/>
                <a:cs typeface="Arial" pitchFamily="34" charset="0"/>
                <a:sym typeface="Arial" pitchFamily="34" charset="0"/>
              </a:rPr>
              <a:t>current query?.</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Rectangle 1"/>
          <p:cNvSpPr/>
          <p:nvPr/>
        </p:nvSpPr>
        <p:spPr>
          <a:xfrm>
            <a:off x="6876256" y="1988840"/>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Activity</a:t>
            </a:r>
            <a:endParaRPr lang="en-US" dirty="0"/>
          </a:p>
        </p:txBody>
      </p:sp>
      <p:sp>
        <p:nvSpPr>
          <p:cNvPr id="15" name="14 CuadroTexto"/>
          <p:cNvSpPr txBox="1"/>
          <p:nvPr/>
        </p:nvSpPr>
        <p:spPr>
          <a:xfrm>
            <a:off x="7668344" y="2780928"/>
            <a:ext cx="1475656" cy="261610"/>
          </a:xfrm>
          <a:prstGeom prst="rect">
            <a:avLst/>
          </a:prstGeom>
          <a:noFill/>
        </p:spPr>
        <p:txBody>
          <a:bodyPr wrap="square" rtlCol="0">
            <a:spAutoFit/>
          </a:bodyPr>
          <a:lstStyle/>
          <a:p>
            <a:r>
              <a:rPr lang="es-ES" sz="1100" dirty="0" err="1" smtClean="0"/>
              <a:t>prov:wasInformedBy</a:t>
            </a:r>
            <a:endParaRPr lang="es-ES" sz="1100" dirty="0"/>
          </a:p>
        </p:txBody>
      </p:sp>
      <p:cxnSp>
        <p:nvCxnSpPr>
          <p:cNvPr id="16" name="15 Conector recto de flecha"/>
          <p:cNvCxnSpPr>
            <a:stCxn id="18" idx="0"/>
            <a:endCxn id="14" idx="2"/>
          </p:cNvCxnSpPr>
          <p:nvPr/>
        </p:nvCxnSpPr>
        <p:spPr>
          <a:xfrm flipV="1">
            <a:off x="7632340" y="2564903"/>
            <a:ext cx="0" cy="72008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ectangle 1"/>
          <p:cNvSpPr/>
          <p:nvPr/>
        </p:nvSpPr>
        <p:spPr>
          <a:xfrm>
            <a:off x="6876256" y="3284984"/>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Activity</a:t>
            </a:r>
            <a:endParaRPr lang="en-US" dirty="0"/>
          </a:p>
        </p:txBody>
      </p:sp>
      <p:sp>
        <p:nvSpPr>
          <p:cNvPr id="19" name="18 Marcador de número de diapositiva"/>
          <p:cNvSpPr>
            <a:spLocks noGrp="1"/>
          </p:cNvSpPr>
          <p:nvPr>
            <p:ph type="sldNum" sz="quarter" idx="12"/>
          </p:nvPr>
        </p:nvSpPr>
        <p:spPr/>
        <p:txBody>
          <a:bodyPr/>
          <a:lstStyle/>
          <a:p>
            <a:fld id="{132FADFE-3B8F-471C-ABF0-DBC7717ECBBC}" type="slidenum">
              <a:rPr lang="es-ES" smtClean="0"/>
              <a:pPr/>
              <a:t>74</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Attribution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1" y="5229200"/>
            <a:ext cx="8712968" cy="79208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t>
            </a:r>
            <a:r>
              <a:rPr lang="en-US" sz="2800" i="1" dirty="0" smtClean="0"/>
              <a:t>Attribution</a:t>
            </a:r>
            <a:r>
              <a:rPr lang="en-US" sz="2800" baseline="30000" dirty="0" smtClean="0"/>
              <a:t> </a:t>
            </a:r>
            <a:r>
              <a:rPr lang="en-US" sz="2800" dirty="0" smtClean="0"/>
              <a:t>is the ascribing of an entity to an agent”.</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476672"/>
            <a:ext cx="8208912" cy="2677656"/>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Attribution is key for giving credit to someone:</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Who is the author of a particular document?.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Which tool/Software has been used to generate a result?.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Who has created a this dataset?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Snip Same Side Corner Rectangle 11"/>
          <p:cNvSpPr/>
          <p:nvPr/>
        </p:nvSpPr>
        <p:spPr>
          <a:xfrm>
            <a:off x="7452320" y="2636912"/>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15" name="Oval 9"/>
          <p:cNvSpPr/>
          <p:nvPr/>
        </p:nvSpPr>
        <p:spPr>
          <a:xfrm>
            <a:off x="7221782" y="407707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Entity</a:t>
            </a:r>
            <a:endParaRPr lang="en-US" sz="1400" dirty="0">
              <a:solidFill>
                <a:schemeClr val="tx1"/>
              </a:solidFill>
            </a:endParaRPr>
          </a:p>
        </p:txBody>
      </p:sp>
      <p:cxnSp>
        <p:nvCxnSpPr>
          <p:cNvPr id="18" name="17 Conector recto de flecha"/>
          <p:cNvCxnSpPr>
            <a:stCxn id="15" idx="0"/>
            <a:endCxn id="14" idx="1"/>
          </p:cNvCxnSpPr>
          <p:nvPr/>
        </p:nvCxnSpPr>
        <p:spPr>
          <a:xfrm flipH="1" flipV="1">
            <a:off x="8006894" y="3472542"/>
            <a:ext cx="6976" cy="6045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CuadroTexto"/>
          <p:cNvSpPr txBox="1"/>
          <p:nvPr/>
        </p:nvSpPr>
        <p:spPr>
          <a:xfrm>
            <a:off x="7452320" y="3671446"/>
            <a:ext cx="1475656" cy="261610"/>
          </a:xfrm>
          <a:prstGeom prst="rect">
            <a:avLst/>
          </a:prstGeom>
          <a:noFill/>
        </p:spPr>
        <p:txBody>
          <a:bodyPr wrap="square" rtlCol="0">
            <a:spAutoFit/>
          </a:bodyPr>
          <a:lstStyle/>
          <a:p>
            <a:r>
              <a:rPr lang="es-ES" sz="1100" dirty="0" err="1" smtClean="0"/>
              <a:t>prov:wasAttributedTo</a:t>
            </a:r>
            <a:endParaRPr lang="es-ES" sz="1100" dirty="0"/>
          </a:p>
        </p:txBody>
      </p:sp>
      <p:sp>
        <p:nvSpPr>
          <p:cNvPr id="20" name="19 Marcador de número de diapositiva"/>
          <p:cNvSpPr>
            <a:spLocks noGrp="1"/>
          </p:cNvSpPr>
          <p:nvPr>
            <p:ph type="sldNum" sz="quarter" idx="12"/>
          </p:nvPr>
        </p:nvSpPr>
        <p:spPr/>
        <p:txBody>
          <a:bodyPr/>
          <a:lstStyle/>
          <a:p>
            <a:fld id="{132FADFE-3B8F-471C-ABF0-DBC7717ECBBC}" type="slidenum">
              <a:rPr lang="es-ES" smtClean="0"/>
              <a:pPr/>
              <a:t>75</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2" name="Picture 6"/>
          <p:cNvPicPr>
            <a:picLocks noChangeArrowheads="1"/>
          </p:cNvPicPr>
          <p:nvPr/>
        </p:nvPicPr>
        <p:blipFill>
          <a:blip r:embed="rId3"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4"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 Attribution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5"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6" cstate="print"/>
          <a:srcRect/>
          <a:stretch>
            <a:fillRect/>
          </a:stretch>
        </p:blipFill>
        <p:spPr bwMode="auto">
          <a:xfrm rot="10800000">
            <a:off x="4716016" y="4797152"/>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grpSp>
        <p:nvGrpSpPr>
          <p:cNvPr id="2" name="61 Grupo"/>
          <p:cNvGrpSpPr/>
          <p:nvPr/>
        </p:nvGrpSpPr>
        <p:grpSpPr>
          <a:xfrm>
            <a:off x="467544" y="5032912"/>
            <a:ext cx="1512168" cy="1204400"/>
            <a:chOff x="467544" y="4970196"/>
            <a:chExt cx="1512168" cy="1204400"/>
          </a:xfrm>
        </p:grpSpPr>
        <p:pic>
          <p:nvPicPr>
            <p:cNvPr id="2054"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a:off x="539552" y="4970196"/>
              <a:ext cx="576064" cy="952500"/>
            </a:xfrm>
            <a:prstGeom prst="rect">
              <a:avLst/>
            </a:prstGeom>
            <a:noFill/>
          </p:spPr>
        </p:pic>
        <p:sp>
          <p:nvSpPr>
            <p:cNvPr id="26" name="25 CuadroTexto"/>
            <p:cNvSpPr txBox="1"/>
            <p:nvPr/>
          </p:nvSpPr>
          <p:spPr>
            <a:xfrm>
              <a:off x="467544" y="5805264"/>
              <a:ext cx="1512168" cy="369332"/>
            </a:xfrm>
            <a:prstGeom prst="rect">
              <a:avLst/>
            </a:prstGeom>
            <a:noFill/>
          </p:spPr>
          <p:txBody>
            <a:bodyPr wrap="square" rtlCol="0">
              <a:spAutoFit/>
            </a:bodyPr>
            <a:lstStyle/>
            <a:p>
              <a:r>
                <a:rPr lang="es-ES" dirty="0" smtClean="0"/>
                <a:t>Fan 1</a:t>
              </a:r>
              <a:endParaRPr lang="es-ES" dirty="0"/>
            </a:p>
          </p:txBody>
        </p:sp>
      </p:grpSp>
      <p:grpSp>
        <p:nvGrpSpPr>
          <p:cNvPr id="3" name="60 Grupo"/>
          <p:cNvGrpSpPr/>
          <p:nvPr/>
        </p:nvGrpSpPr>
        <p:grpSpPr>
          <a:xfrm>
            <a:off x="7164288" y="4869160"/>
            <a:ext cx="1187624" cy="1247942"/>
            <a:chOff x="7956376" y="4926654"/>
            <a:chExt cx="1187624" cy="1247942"/>
          </a:xfrm>
        </p:grpSpPr>
        <p:pic>
          <p:nvPicPr>
            <p:cNvPr id="18" name="Picture 6" descr="https://encrypted-tbn3.gstatic.com/images?q=tbn:ANd9GcQLKaiGsYJk5X4a28v1wwjE0IbjLekhNCIOrKSMOxNnuyKwGfC6"/>
            <p:cNvPicPr>
              <a:picLocks noChangeAspect="1" noChangeArrowheads="1"/>
            </p:cNvPicPr>
            <p:nvPr/>
          </p:nvPicPr>
          <p:blipFill>
            <a:blip r:embed="rId7" cstate="print"/>
            <a:srcRect l="22768" r="12892"/>
            <a:stretch>
              <a:fillRect/>
            </a:stretch>
          </p:blipFill>
          <p:spPr bwMode="auto">
            <a:xfrm flipH="1">
              <a:off x="7956376" y="4926654"/>
              <a:ext cx="576064" cy="952500"/>
            </a:xfrm>
            <a:prstGeom prst="rect">
              <a:avLst/>
            </a:prstGeom>
            <a:noFill/>
          </p:spPr>
        </p:pic>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grpSp>
      <p:sp>
        <p:nvSpPr>
          <p:cNvPr id="31" name="Oval 9"/>
          <p:cNvSpPr/>
          <p:nvPr/>
        </p:nvSpPr>
        <p:spPr>
          <a:xfrm>
            <a:off x="323528" y="292494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sp>
        <p:nvSpPr>
          <p:cNvPr id="39" name="Rectangle 1"/>
          <p:cNvSpPr/>
          <p:nvPr/>
        </p:nvSpPr>
        <p:spPr>
          <a:xfrm>
            <a:off x="4860032" y="83671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3131840" y="191683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5" name="54 CuadroTexto"/>
          <p:cNvSpPr txBox="1"/>
          <p:nvPr/>
        </p:nvSpPr>
        <p:spPr>
          <a:xfrm>
            <a:off x="4788024" y="5948718"/>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76</a:t>
            </a:fld>
            <a:endParaRPr lang="es-ES" dirty="0"/>
          </a:p>
        </p:txBody>
      </p:sp>
      <p:sp>
        <p:nvSpPr>
          <p:cNvPr id="48"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49" name="Oval 9"/>
          <p:cNvSpPr/>
          <p:nvPr/>
        </p:nvSpPr>
        <p:spPr>
          <a:xfrm>
            <a:off x="2267744" y="3789040"/>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sp>
        <p:nvSpPr>
          <p:cNvPr id="56" name="Rectangle 1"/>
          <p:cNvSpPr/>
          <p:nvPr/>
        </p:nvSpPr>
        <p:spPr>
          <a:xfrm>
            <a:off x="7020272" y="278092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57" name="Rectangle 1"/>
          <p:cNvSpPr/>
          <p:nvPr/>
        </p:nvSpPr>
        <p:spPr>
          <a:xfrm>
            <a:off x="2123728" y="285293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sp>
        <p:nvSpPr>
          <p:cNvPr id="58" name="Oval 9"/>
          <p:cNvSpPr/>
          <p:nvPr/>
        </p:nvSpPr>
        <p:spPr>
          <a:xfrm>
            <a:off x="1907704" y="764704"/>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pic>
        <p:nvPicPr>
          <p:cNvPr id="300034" name="Picture 2" descr="http://louderthanwar.com/wp-content/uploads/fz70s.jpg"/>
          <p:cNvPicPr>
            <a:picLocks noChangeAspect="1" noChangeArrowheads="1"/>
          </p:cNvPicPr>
          <p:nvPr/>
        </p:nvPicPr>
        <p:blipFill>
          <a:blip r:embed="rId8" cstate="print"/>
          <a:srcRect/>
          <a:stretch>
            <a:fillRect/>
          </a:stretch>
        </p:blipFill>
        <p:spPr bwMode="auto">
          <a:xfrm>
            <a:off x="467544" y="1124744"/>
            <a:ext cx="1152128" cy="1126525"/>
          </a:xfrm>
          <a:prstGeom prst="rect">
            <a:avLst/>
          </a:prstGeom>
          <a:noFill/>
        </p:spPr>
      </p:pic>
      <p:pic>
        <p:nvPicPr>
          <p:cNvPr id="300036" name="Picture 4" descr="http://t3.gstatic.com/images?q=tbn:ANd9GcS--JDndrBlEqfBn_Mhzp1vJn2f2QZHzX-Ib-PCdfbjWuGHDBP0"/>
          <p:cNvPicPr>
            <a:picLocks noChangeAspect="1" noChangeArrowheads="1"/>
          </p:cNvPicPr>
          <p:nvPr/>
        </p:nvPicPr>
        <p:blipFill>
          <a:blip r:embed="rId9" cstate="print"/>
          <a:srcRect/>
          <a:stretch>
            <a:fillRect/>
          </a:stretch>
        </p:blipFill>
        <p:spPr bwMode="auto">
          <a:xfrm>
            <a:off x="6804248" y="908720"/>
            <a:ext cx="1806649" cy="1255924"/>
          </a:xfrm>
          <a:prstGeom prst="rect">
            <a:avLst/>
          </a:prstGeom>
          <a:noFill/>
        </p:spPr>
      </p:pic>
      <p:grpSp>
        <p:nvGrpSpPr>
          <p:cNvPr id="4" name="65 Grupo"/>
          <p:cNvGrpSpPr/>
          <p:nvPr/>
        </p:nvGrpSpPr>
        <p:grpSpPr>
          <a:xfrm>
            <a:off x="5242070" y="3212976"/>
            <a:ext cx="1187624" cy="1375418"/>
            <a:chOff x="5242070" y="3212976"/>
            <a:chExt cx="1187624" cy="1375418"/>
          </a:xfrm>
        </p:grpSpPr>
        <p:pic>
          <p:nvPicPr>
            <p:cNvPr id="156674" name="Picture 2" descr="http://images.coveralia.com/audio/l/Led_Zeppelin-BBC_Sessions-Frontal.jpg"/>
            <p:cNvPicPr>
              <a:picLocks noChangeAspect="1" noChangeArrowheads="1"/>
            </p:cNvPicPr>
            <p:nvPr/>
          </p:nvPicPr>
          <p:blipFill>
            <a:blip r:embed="rId10" cstate="print"/>
            <a:srcRect/>
            <a:stretch>
              <a:fillRect/>
            </a:stretch>
          </p:blipFill>
          <p:spPr bwMode="auto">
            <a:xfrm>
              <a:off x="5263614" y="3212976"/>
              <a:ext cx="1152128" cy="1152128"/>
            </a:xfrm>
            <a:prstGeom prst="rect">
              <a:avLst/>
            </a:prstGeom>
            <a:noFill/>
            <a:ln>
              <a:solidFill>
                <a:schemeClr val="tx1"/>
              </a:solidFill>
            </a:ln>
          </p:spPr>
        </p:pic>
        <p:sp>
          <p:nvSpPr>
            <p:cNvPr id="63" name="62 CuadroTexto"/>
            <p:cNvSpPr txBox="1"/>
            <p:nvPr/>
          </p:nvSpPr>
          <p:spPr>
            <a:xfrm>
              <a:off x="5242070" y="4326784"/>
              <a:ext cx="1187624" cy="261610"/>
            </a:xfrm>
            <a:prstGeom prst="rect">
              <a:avLst/>
            </a:prstGeom>
            <a:noFill/>
          </p:spPr>
          <p:txBody>
            <a:bodyPr wrap="square" rtlCol="0">
              <a:spAutoFit/>
            </a:bodyPr>
            <a:lstStyle/>
            <a:p>
              <a:r>
                <a:rPr lang="es-ES" sz="1100" dirty="0" err="1" smtClean="0"/>
                <a:t>LedZeppelinTrack</a:t>
              </a:r>
              <a:endParaRPr lang="es-ES" sz="1100" dirty="0"/>
            </a:p>
          </p:txBody>
        </p:sp>
      </p:grpSp>
      <p:grpSp>
        <p:nvGrpSpPr>
          <p:cNvPr id="5" name="64 Grupo"/>
          <p:cNvGrpSpPr/>
          <p:nvPr/>
        </p:nvGrpSpPr>
        <p:grpSpPr>
          <a:xfrm>
            <a:off x="352556" y="3789040"/>
            <a:ext cx="1255746" cy="1325172"/>
            <a:chOff x="352556" y="3789040"/>
            <a:chExt cx="1255746" cy="1325172"/>
          </a:xfrm>
        </p:grpSpPr>
        <p:pic>
          <p:nvPicPr>
            <p:cNvPr id="25" name="Picture 8" descr="http://www.progarchives.com/progressive_rock_discography_covers/1023/cover_34158642009.jpg"/>
            <p:cNvPicPr>
              <a:picLocks noChangeAspect="1" noChangeArrowheads="1"/>
            </p:cNvPicPr>
            <p:nvPr/>
          </p:nvPicPr>
          <p:blipFill>
            <a:blip r:embed="rId11" cstate="print"/>
            <a:srcRect/>
            <a:stretch>
              <a:fillRect/>
            </a:stretch>
          </p:blipFill>
          <p:spPr bwMode="auto">
            <a:xfrm>
              <a:off x="395536" y="3789040"/>
              <a:ext cx="1212766" cy="1152128"/>
            </a:xfrm>
            <a:prstGeom prst="rect">
              <a:avLst/>
            </a:prstGeom>
            <a:noFill/>
          </p:spPr>
        </p:pic>
        <p:sp>
          <p:nvSpPr>
            <p:cNvPr id="64" name="63 CuadroTexto"/>
            <p:cNvSpPr txBox="1"/>
            <p:nvPr/>
          </p:nvSpPr>
          <p:spPr>
            <a:xfrm>
              <a:off x="352556" y="4852602"/>
              <a:ext cx="1187624" cy="261610"/>
            </a:xfrm>
            <a:prstGeom prst="rect">
              <a:avLst/>
            </a:prstGeom>
            <a:noFill/>
          </p:spPr>
          <p:txBody>
            <a:bodyPr wrap="square" rtlCol="0">
              <a:spAutoFit/>
            </a:bodyPr>
            <a:lstStyle/>
            <a:p>
              <a:r>
                <a:rPr lang="es-ES" sz="1100" dirty="0" err="1" smtClean="0"/>
                <a:t>FrankZappa</a:t>
              </a:r>
              <a:r>
                <a:rPr lang="es-ES" sz="1100" dirty="0" smtClean="0"/>
                <a:t> </a:t>
              </a:r>
              <a:r>
                <a:rPr lang="es-ES" sz="1100" dirty="0" err="1" smtClean="0"/>
                <a:t>Track</a:t>
              </a:r>
              <a:endParaRPr lang="es-ES" sz="1100" dirty="0"/>
            </a:p>
          </p:txBody>
        </p:sp>
      </p:grpSp>
      <p:sp>
        <p:nvSpPr>
          <p:cNvPr id="38" name="Oval 9"/>
          <p:cNvSpPr/>
          <p:nvPr/>
        </p:nvSpPr>
        <p:spPr>
          <a:xfrm>
            <a:off x="179512" y="2924944"/>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40"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
        <p:nvSpPr>
          <p:cNvPr id="41" name="Oval 9"/>
          <p:cNvSpPr/>
          <p:nvPr/>
        </p:nvSpPr>
        <p:spPr>
          <a:xfrm>
            <a:off x="7020272" y="3717032"/>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
        <p:nvSpPr>
          <p:cNvPr id="42" name="Oval 9"/>
          <p:cNvSpPr/>
          <p:nvPr/>
        </p:nvSpPr>
        <p:spPr>
          <a:xfrm>
            <a:off x="2267744" y="3789040"/>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cxnSp>
        <p:nvCxnSpPr>
          <p:cNvPr id="43" name="42 Conector recto de flecha"/>
          <p:cNvCxnSpPr>
            <a:stCxn id="2054" idx="3"/>
            <a:endCxn id="2050" idx="3"/>
          </p:cNvCxnSpPr>
          <p:nvPr/>
        </p:nvCxnSpPr>
        <p:spPr>
          <a:xfrm flipV="1">
            <a:off x="1115616" y="5445224"/>
            <a:ext cx="1296144" cy="63938"/>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44" name="43 CuadroTexto"/>
          <p:cNvSpPr txBox="1"/>
          <p:nvPr/>
        </p:nvSpPr>
        <p:spPr>
          <a:xfrm>
            <a:off x="1043608" y="5517232"/>
            <a:ext cx="1475656" cy="261610"/>
          </a:xfrm>
          <a:prstGeom prst="rect">
            <a:avLst/>
          </a:prstGeom>
          <a:noFill/>
        </p:spPr>
        <p:txBody>
          <a:bodyPr wrap="square" rtlCol="0">
            <a:spAutoFit/>
          </a:bodyPr>
          <a:lstStyle/>
          <a:p>
            <a:r>
              <a:rPr lang="es-ES" sz="1100" dirty="0" err="1" smtClean="0"/>
              <a:t>prov:wasAttributedTo</a:t>
            </a:r>
            <a:endParaRPr lang="es-ES" sz="1100" dirty="0"/>
          </a:p>
        </p:txBody>
      </p:sp>
      <p:cxnSp>
        <p:nvCxnSpPr>
          <p:cNvPr id="51" name="50 Conector recto de flecha"/>
          <p:cNvCxnSpPr>
            <a:stCxn id="18" idx="3"/>
            <a:endCxn id="2052" idx="1"/>
          </p:cNvCxnSpPr>
          <p:nvPr/>
        </p:nvCxnSpPr>
        <p:spPr>
          <a:xfrm flipH="1">
            <a:off x="5940152" y="5345410"/>
            <a:ext cx="1224136" cy="63810"/>
          </a:xfrm>
          <a:prstGeom prst="straightConnector1">
            <a:avLst/>
          </a:prstGeom>
          <a:ln>
            <a:headEnd type="arrow"/>
            <a:tailEnd type="none"/>
          </a:ln>
        </p:spPr>
        <p:style>
          <a:lnRef idx="2">
            <a:schemeClr val="dk1"/>
          </a:lnRef>
          <a:fillRef idx="0">
            <a:schemeClr val="dk1"/>
          </a:fillRef>
          <a:effectRef idx="1">
            <a:schemeClr val="dk1"/>
          </a:effectRef>
          <a:fontRef idx="minor">
            <a:schemeClr val="tx1"/>
          </a:fontRef>
        </p:style>
      </p:cxnSp>
      <p:sp>
        <p:nvSpPr>
          <p:cNvPr id="54" name="53 CuadroTexto"/>
          <p:cNvSpPr txBox="1"/>
          <p:nvPr/>
        </p:nvSpPr>
        <p:spPr>
          <a:xfrm>
            <a:off x="5868144" y="5399638"/>
            <a:ext cx="1475656" cy="261610"/>
          </a:xfrm>
          <a:prstGeom prst="rect">
            <a:avLst/>
          </a:prstGeom>
          <a:noFill/>
        </p:spPr>
        <p:txBody>
          <a:bodyPr wrap="square" rtlCol="0">
            <a:spAutoFit/>
          </a:bodyPr>
          <a:lstStyle/>
          <a:p>
            <a:r>
              <a:rPr lang="es-ES" sz="1100" dirty="0" err="1" smtClean="0"/>
              <a:t>prov:wasAttributedTo</a:t>
            </a:r>
            <a:endParaRPr lang="es-ES" sz="11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Same Side Corner Rectangle 11"/>
          <p:cNvSpPr/>
          <p:nvPr/>
        </p:nvSpPr>
        <p:spPr>
          <a:xfrm>
            <a:off x="5148064" y="2679892"/>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Starting Points: Delegation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3645024"/>
            <a:ext cx="8712969" cy="2808312"/>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t>
            </a:r>
            <a:r>
              <a:rPr lang="en-US" sz="2800" i="1" dirty="0" smtClean="0"/>
              <a:t>Delegation (</a:t>
            </a:r>
            <a:r>
              <a:rPr lang="en-US" sz="2800" dirty="0" err="1" smtClean="0"/>
              <a:t>actedOnBehalfOf</a:t>
            </a:r>
            <a:r>
              <a:rPr lang="en-US" sz="2800" i="1" dirty="0" smtClean="0"/>
              <a:t>)</a:t>
            </a:r>
            <a:r>
              <a:rPr lang="en-US" sz="2800" baseline="30000" dirty="0" smtClean="0"/>
              <a:t> </a:t>
            </a:r>
            <a:r>
              <a:rPr lang="en-US" sz="2800" dirty="0" smtClean="0"/>
              <a:t> is the assignment of authority and responsibility to an agent (by itself or by another agent) to carry out a specific activity as a delegate or representative, while the agent it acts on behalf of retains some responsibility for the outcome of the delegated work”.</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476672"/>
            <a:ext cx="8208912" cy="2677656"/>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Delegation is used to specify responsibility between agents:</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Who is the responsible for the generation of the result of a computational experiment </a:t>
            </a:r>
            <a:r>
              <a:rPr lang="en-US" sz="2400" dirty="0" smtClean="0">
                <a:solidFill>
                  <a:srgbClr val="4D4D4D"/>
                </a:solidFill>
                <a:ea typeface="ＭＳ Ｐゴシック" pitchFamily="-80" charset="-128"/>
                <a:cs typeface="Arial" pitchFamily="34" charset="0"/>
                <a:sym typeface="Arial" pitchFamily="34" charset="0"/>
              </a:rPr>
              <a:t>(acting on </a:t>
            </a:r>
            <a:r>
              <a:rPr lang="en-US" sz="2400" dirty="0" smtClean="0">
                <a:solidFill>
                  <a:srgbClr val="4D4D4D"/>
                </a:solidFill>
                <a:ea typeface="ＭＳ Ｐゴシック" pitchFamily="-80" charset="-128"/>
                <a:cs typeface="Arial" pitchFamily="34" charset="0"/>
                <a:sym typeface="Arial" pitchFamily="34" charset="0"/>
              </a:rPr>
              <a:t>behalf of UPM?).</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Which user activated the tool to generate the report?.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5" name="14 CuadroTexto"/>
          <p:cNvSpPr txBox="1"/>
          <p:nvPr/>
        </p:nvSpPr>
        <p:spPr>
          <a:xfrm>
            <a:off x="6300192" y="2807350"/>
            <a:ext cx="1584176" cy="261610"/>
          </a:xfrm>
          <a:prstGeom prst="rect">
            <a:avLst/>
          </a:prstGeom>
          <a:noFill/>
        </p:spPr>
        <p:txBody>
          <a:bodyPr wrap="square" rtlCol="0">
            <a:spAutoFit/>
          </a:bodyPr>
          <a:lstStyle/>
          <a:p>
            <a:r>
              <a:rPr lang="es-ES" sz="1100" dirty="0" err="1" smtClean="0"/>
              <a:t>prov:actedOnBehalfOf</a:t>
            </a:r>
            <a:endParaRPr lang="es-ES" sz="1100" dirty="0"/>
          </a:p>
        </p:txBody>
      </p:sp>
      <p:sp>
        <p:nvSpPr>
          <p:cNvPr id="16" name="Snip Same Side Corner Rectangle 11"/>
          <p:cNvSpPr/>
          <p:nvPr/>
        </p:nvSpPr>
        <p:spPr>
          <a:xfrm>
            <a:off x="7812360" y="2679892"/>
            <a:ext cx="1109148" cy="83563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Agent</a:t>
            </a:r>
            <a:endParaRPr lang="en-US" sz="1600" dirty="0">
              <a:solidFill>
                <a:srgbClr val="000000"/>
              </a:solidFill>
            </a:endParaRPr>
          </a:p>
        </p:txBody>
      </p:sp>
      <p:cxnSp>
        <p:nvCxnSpPr>
          <p:cNvPr id="18" name="17 Conector recto de flecha"/>
          <p:cNvCxnSpPr>
            <a:stCxn id="16" idx="2"/>
            <a:endCxn id="14" idx="0"/>
          </p:cNvCxnSpPr>
          <p:nvPr/>
        </p:nvCxnSpPr>
        <p:spPr>
          <a:xfrm flipH="1">
            <a:off x="6257212" y="3097707"/>
            <a:ext cx="155514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9" name="18 Marcador de número de diapositiva"/>
          <p:cNvSpPr>
            <a:spLocks noGrp="1"/>
          </p:cNvSpPr>
          <p:nvPr>
            <p:ph type="sldNum" sz="quarter" idx="12"/>
          </p:nvPr>
        </p:nvSpPr>
        <p:spPr/>
        <p:txBody>
          <a:bodyPr/>
          <a:lstStyle/>
          <a:p>
            <a:fld id="{132FADFE-3B8F-471C-ABF0-DBC7717ECBBC}" type="slidenum">
              <a:rPr lang="es-ES" smtClean="0"/>
              <a:pPr/>
              <a:t>77</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6"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7" cstate="print"/>
          <a:srcRect/>
          <a:stretch>
            <a:fillRect/>
          </a:stretch>
        </p:blipFill>
        <p:spPr bwMode="auto">
          <a:xfrm rot="10800000">
            <a:off x="5220073" y="4797714"/>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5" name="14 CuadroTexto"/>
          <p:cNvSpPr txBox="1"/>
          <p:nvPr/>
        </p:nvSpPr>
        <p:spPr>
          <a:xfrm>
            <a:off x="5292081" y="5949280"/>
            <a:ext cx="1224136" cy="369332"/>
          </a:xfrm>
          <a:prstGeom prst="rect">
            <a:avLst/>
          </a:prstGeom>
          <a:noFill/>
        </p:spPr>
        <p:txBody>
          <a:bodyPr wrap="square" rtlCol="0">
            <a:spAutoFit/>
          </a:bodyPr>
          <a:lstStyle/>
          <a:p>
            <a:r>
              <a:rPr lang="es-ES" dirty="0" smtClean="0"/>
              <a:t>Blog post 2</a:t>
            </a:r>
            <a:endParaRPr lang="es-ES" dirty="0"/>
          </a:p>
        </p:txBody>
      </p:sp>
      <p:pic>
        <p:nvPicPr>
          <p:cNvPr id="2054"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a:off x="539552" y="4970196"/>
            <a:ext cx="576064" cy="952500"/>
          </a:xfrm>
          <a:prstGeom prst="rect">
            <a:avLst/>
          </a:prstGeom>
          <a:noFill/>
        </p:spPr>
      </p:pic>
      <p:pic>
        <p:nvPicPr>
          <p:cNvPr id="18"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flipH="1">
            <a:off x="7956376" y="4926654"/>
            <a:ext cx="576064" cy="952500"/>
          </a:xfrm>
          <a:prstGeom prst="rect">
            <a:avLst/>
          </a:prstGeom>
          <a:noFill/>
        </p:spPr>
      </p:pic>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cxnSp>
        <p:nvCxnSpPr>
          <p:cNvPr id="21" name="20 Conector recto de flecha"/>
          <p:cNvCxnSpPr>
            <a:stCxn id="2050" idx="3"/>
            <a:endCxn id="2054" idx="3"/>
          </p:cNvCxnSpPr>
          <p:nvPr/>
        </p:nvCxnSpPr>
        <p:spPr>
          <a:xfrm flipH="1">
            <a:off x="1115616" y="5445224"/>
            <a:ext cx="1296144" cy="12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a:stCxn id="2052" idx="1"/>
            <a:endCxn id="18" idx="3"/>
          </p:cNvCxnSpPr>
          <p:nvPr/>
        </p:nvCxnSpPr>
        <p:spPr>
          <a:xfrm flipV="1">
            <a:off x="6444209" y="5402904"/>
            <a:ext cx="1512167" cy="68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251520" y="5805264"/>
            <a:ext cx="1512168" cy="369332"/>
          </a:xfrm>
          <a:prstGeom prst="rect">
            <a:avLst/>
          </a:prstGeom>
          <a:noFill/>
        </p:spPr>
        <p:txBody>
          <a:bodyPr wrap="square" rtlCol="0">
            <a:spAutoFit/>
          </a:bodyPr>
          <a:lstStyle/>
          <a:p>
            <a:r>
              <a:rPr lang="es-ES" dirty="0" smtClean="0"/>
              <a:t>Fan 1</a:t>
            </a:r>
            <a:endParaRPr lang="es-ES" dirty="0"/>
          </a:p>
        </p:txBody>
      </p:sp>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sp>
        <p:nvSpPr>
          <p:cNvPr id="28" name="27 CuadroTexto"/>
          <p:cNvSpPr txBox="1"/>
          <p:nvPr/>
        </p:nvSpPr>
        <p:spPr>
          <a:xfrm>
            <a:off x="1043608" y="5157192"/>
            <a:ext cx="1512168" cy="261610"/>
          </a:xfrm>
          <a:prstGeom prst="rect">
            <a:avLst/>
          </a:prstGeom>
          <a:noFill/>
        </p:spPr>
        <p:txBody>
          <a:bodyPr wrap="square" rtlCol="0">
            <a:spAutoFit/>
          </a:bodyPr>
          <a:lstStyle/>
          <a:p>
            <a:r>
              <a:rPr lang="es-ES" sz="1100" dirty="0" err="1" smtClean="0"/>
              <a:t>prov:wasAttributedTo</a:t>
            </a:r>
            <a:endParaRPr lang="es-ES" sz="1100" dirty="0"/>
          </a:p>
        </p:txBody>
      </p:sp>
      <p:sp>
        <p:nvSpPr>
          <p:cNvPr id="29" name="28 CuadroTexto"/>
          <p:cNvSpPr txBox="1"/>
          <p:nvPr/>
        </p:nvSpPr>
        <p:spPr>
          <a:xfrm>
            <a:off x="6444208" y="5111606"/>
            <a:ext cx="1512168" cy="261610"/>
          </a:xfrm>
          <a:prstGeom prst="rect">
            <a:avLst/>
          </a:prstGeom>
          <a:noFill/>
        </p:spPr>
        <p:txBody>
          <a:bodyPr wrap="square" rtlCol="0">
            <a:spAutoFit/>
          </a:bodyPr>
          <a:lstStyle/>
          <a:p>
            <a:r>
              <a:rPr lang="es-ES" sz="1100" dirty="0" err="1" smtClean="0"/>
              <a:t>prov:wasAttributedTo</a:t>
            </a:r>
            <a:endParaRPr lang="es-ES" sz="1100" dirty="0"/>
          </a:p>
        </p:txBody>
      </p:sp>
      <p:sp>
        <p:nvSpPr>
          <p:cNvPr id="24" name="23 Marcador de número de diapositiva"/>
          <p:cNvSpPr>
            <a:spLocks noGrp="1"/>
          </p:cNvSpPr>
          <p:nvPr>
            <p:ph type="sldNum" sz="quarter" idx="12"/>
          </p:nvPr>
        </p:nvSpPr>
        <p:spPr/>
        <p:txBody>
          <a:bodyPr/>
          <a:lstStyle/>
          <a:p>
            <a:fld id="{132FADFE-3B8F-471C-ABF0-DBC7717ECBBC}" type="slidenum">
              <a:rPr lang="es-ES" smtClean="0"/>
              <a:pPr/>
              <a:t>78</a:t>
            </a:fld>
            <a:endParaRPr lang="es-E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6"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7" cstate="print"/>
          <a:srcRect/>
          <a:stretch>
            <a:fillRect/>
          </a:stretch>
        </p:blipFill>
        <p:spPr bwMode="auto">
          <a:xfrm rot="10800000">
            <a:off x="5220073" y="4797714"/>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5" name="14 CuadroTexto"/>
          <p:cNvSpPr txBox="1"/>
          <p:nvPr/>
        </p:nvSpPr>
        <p:spPr>
          <a:xfrm>
            <a:off x="6436616" y="3717032"/>
            <a:ext cx="2771800" cy="646331"/>
          </a:xfrm>
          <a:prstGeom prst="rect">
            <a:avLst/>
          </a:prstGeom>
          <a:noFill/>
        </p:spPr>
        <p:txBody>
          <a:bodyPr wrap="square" rtlCol="0">
            <a:spAutoFit/>
          </a:bodyPr>
          <a:lstStyle/>
          <a:p>
            <a:r>
              <a:rPr lang="es-ES" dirty="0" err="1" smtClean="0"/>
              <a:t>Track</a:t>
            </a:r>
            <a:r>
              <a:rPr lang="es-ES" dirty="0" smtClean="0"/>
              <a:t> ISRC: </a:t>
            </a:r>
            <a:br>
              <a:rPr lang="es-ES" dirty="0" smtClean="0"/>
            </a:br>
            <a:r>
              <a:rPr lang="es-ES" dirty="0" smtClean="0"/>
              <a:t>US-AT2-99-00620</a:t>
            </a:r>
            <a:endParaRPr lang="es-ES" dirty="0"/>
          </a:p>
        </p:txBody>
      </p:sp>
      <p:pic>
        <p:nvPicPr>
          <p:cNvPr id="2054"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a:off x="539552" y="4970196"/>
            <a:ext cx="576064" cy="952500"/>
          </a:xfrm>
          <a:prstGeom prst="rect">
            <a:avLst/>
          </a:prstGeom>
          <a:noFill/>
        </p:spPr>
      </p:pic>
      <p:pic>
        <p:nvPicPr>
          <p:cNvPr id="18"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flipH="1">
            <a:off x="7956376" y="4926654"/>
            <a:ext cx="576064" cy="952500"/>
          </a:xfrm>
          <a:prstGeom prst="rect">
            <a:avLst/>
          </a:prstGeom>
          <a:noFill/>
        </p:spPr>
      </p:pic>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cxnSp>
        <p:nvCxnSpPr>
          <p:cNvPr id="21" name="20 Conector recto de flecha"/>
          <p:cNvCxnSpPr>
            <a:stCxn id="2050" idx="3"/>
            <a:endCxn id="2054" idx="3"/>
          </p:cNvCxnSpPr>
          <p:nvPr/>
        </p:nvCxnSpPr>
        <p:spPr>
          <a:xfrm flipH="1">
            <a:off x="1115616" y="5445224"/>
            <a:ext cx="1296144" cy="12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a:stCxn id="2052" idx="1"/>
            <a:endCxn id="18" idx="3"/>
          </p:cNvCxnSpPr>
          <p:nvPr/>
        </p:nvCxnSpPr>
        <p:spPr>
          <a:xfrm flipV="1">
            <a:off x="6444209" y="5402904"/>
            <a:ext cx="1512167" cy="68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251520" y="5805264"/>
            <a:ext cx="1512168" cy="369332"/>
          </a:xfrm>
          <a:prstGeom prst="rect">
            <a:avLst/>
          </a:prstGeom>
          <a:noFill/>
        </p:spPr>
        <p:txBody>
          <a:bodyPr wrap="square" rtlCol="0">
            <a:spAutoFit/>
          </a:bodyPr>
          <a:lstStyle/>
          <a:p>
            <a:r>
              <a:rPr lang="es-ES" dirty="0" smtClean="0"/>
              <a:t>Fan 1</a:t>
            </a:r>
            <a:endParaRPr lang="es-ES" dirty="0"/>
          </a:p>
        </p:txBody>
      </p:sp>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sp>
        <p:nvSpPr>
          <p:cNvPr id="28" name="27 CuadroTexto"/>
          <p:cNvSpPr txBox="1"/>
          <p:nvPr/>
        </p:nvSpPr>
        <p:spPr>
          <a:xfrm>
            <a:off x="1043608" y="5157192"/>
            <a:ext cx="1512168" cy="261610"/>
          </a:xfrm>
          <a:prstGeom prst="rect">
            <a:avLst/>
          </a:prstGeom>
          <a:noFill/>
        </p:spPr>
        <p:txBody>
          <a:bodyPr wrap="square" rtlCol="0">
            <a:spAutoFit/>
          </a:bodyPr>
          <a:lstStyle/>
          <a:p>
            <a:r>
              <a:rPr lang="es-ES" sz="1100" dirty="0" err="1" smtClean="0"/>
              <a:t>prov:wasAttributedTo</a:t>
            </a:r>
            <a:endParaRPr lang="es-ES" sz="1100" dirty="0"/>
          </a:p>
        </p:txBody>
      </p:sp>
      <p:sp>
        <p:nvSpPr>
          <p:cNvPr id="29" name="28 CuadroTexto"/>
          <p:cNvSpPr txBox="1"/>
          <p:nvPr/>
        </p:nvSpPr>
        <p:spPr>
          <a:xfrm>
            <a:off x="6444208" y="5111606"/>
            <a:ext cx="1512168" cy="261610"/>
          </a:xfrm>
          <a:prstGeom prst="rect">
            <a:avLst/>
          </a:prstGeom>
          <a:noFill/>
        </p:spPr>
        <p:txBody>
          <a:bodyPr wrap="square" rtlCol="0">
            <a:spAutoFit/>
          </a:bodyPr>
          <a:lstStyle/>
          <a:p>
            <a:r>
              <a:rPr lang="es-ES" sz="1100" dirty="0" err="1" smtClean="0"/>
              <a:t>prov:wasAttributedTo</a:t>
            </a:r>
            <a:endParaRPr lang="es-ES" sz="1100" dirty="0"/>
          </a:p>
        </p:txBody>
      </p:sp>
      <p:pic>
        <p:nvPicPr>
          <p:cNvPr id="156674" name="Picture 2" descr="http://images.coveralia.com/audio/l/Led_Zeppelin-BBC_Sessions-Frontal.jpg"/>
          <p:cNvPicPr>
            <a:picLocks noChangeAspect="1" noChangeArrowheads="1"/>
          </p:cNvPicPr>
          <p:nvPr/>
        </p:nvPicPr>
        <p:blipFill>
          <a:blip r:embed="rId9" cstate="print"/>
          <a:srcRect/>
          <a:stretch>
            <a:fillRect/>
          </a:stretch>
        </p:blipFill>
        <p:spPr bwMode="auto">
          <a:xfrm>
            <a:off x="5263614" y="3212976"/>
            <a:ext cx="1152128" cy="1152128"/>
          </a:xfrm>
          <a:prstGeom prst="rect">
            <a:avLst/>
          </a:prstGeom>
          <a:noFill/>
          <a:ln>
            <a:solidFill>
              <a:schemeClr val="tx1"/>
            </a:solidFill>
          </a:ln>
        </p:spPr>
      </p:pic>
      <p:pic>
        <p:nvPicPr>
          <p:cNvPr id="25" name="Picture 8" descr="http://www.progarchives.com/progressive_rock_discography_covers/1023/cover_34158642009.jpg"/>
          <p:cNvPicPr>
            <a:picLocks noChangeAspect="1" noChangeArrowheads="1"/>
          </p:cNvPicPr>
          <p:nvPr/>
        </p:nvPicPr>
        <p:blipFill>
          <a:blip r:embed="rId10" cstate="print"/>
          <a:srcRect/>
          <a:stretch>
            <a:fillRect/>
          </a:stretch>
        </p:blipFill>
        <p:spPr bwMode="auto">
          <a:xfrm>
            <a:off x="2383294" y="3212976"/>
            <a:ext cx="1212766" cy="1152128"/>
          </a:xfrm>
          <a:prstGeom prst="rect">
            <a:avLst/>
          </a:prstGeom>
          <a:noFill/>
        </p:spPr>
      </p:pic>
      <p:cxnSp>
        <p:nvCxnSpPr>
          <p:cNvPr id="30" name="29 Conector recto de flecha"/>
          <p:cNvCxnSpPr>
            <a:stCxn id="2050" idx="2"/>
            <a:endCxn id="25" idx="2"/>
          </p:cNvCxnSpPr>
          <p:nvPr/>
        </p:nvCxnSpPr>
        <p:spPr>
          <a:xfrm flipH="1" flipV="1">
            <a:off x="2989677" y="4365104"/>
            <a:ext cx="1277"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32 Conector recto de flecha"/>
          <p:cNvCxnSpPr>
            <a:stCxn id="2052" idx="2"/>
            <a:endCxn id="156674" idx="2"/>
          </p:cNvCxnSpPr>
          <p:nvPr/>
        </p:nvCxnSpPr>
        <p:spPr>
          <a:xfrm flipV="1">
            <a:off x="5832141" y="4365104"/>
            <a:ext cx="7537" cy="432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35 CuadroTexto"/>
          <p:cNvSpPr txBox="1"/>
          <p:nvPr/>
        </p:nvSpPr>
        <p:spPr>
          <a:xfrm>
            <a:off x="5796136" y="4509120"/>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37" name="36 CuadroTexto"/>
          <p:cNvSpPr txBox="1"/>
          <p:nvPr/>
        </p:nvSpPr>
        <p:spPr>
          <a:xfrm>
            <a:off x="2987824" y="4509120"/>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38" name="37 CuadroTexto"/>
          <p:cNvSpPr txBox="1"/>
          <p:nvPr/>
        </p:nvSpPr>
        <p:spPr>
          <a:xfrm>
            <a:off x="611560" y="3789602"/>
            <a:ext cx="2304256" cy="646331"/>
          </a:xfrm>
          <a:prstGeom prst="rect">
            <a:avLst/>
          </a:prstGeom>
          <a:noFill/>
        </p:spPr>
        <p:txBody>
          <a:bodyPr wrap="square" rtlCol="0">
            <a:spAutoFit/>
          </a:bodyPr>
          <a:lstStyle/>
          <a:p>
            <a:r>
              <a:rPr lang="es-ES" dirty="0" err="1" smtClean="0"/>
              <a:t>Track</a:t>
            </a:r>
            <a:r>
              <a:rPr lang="es-ES" dirty="0" smtClean="0"/>
              <a:t> </a:t>
            </a:r>
            <a:r>
              <a:rPr lang="es-ES" dirty="0" err="1" smtClean="0"/>
              <a:t>barcode</a:t>
            </a:r>
            <a:r>
              <a:rPr lang="es-ES" dirty="0" smtClean="0"/>
              <a:t>: 5016583610128 </a:t>
            </a:r>
            <a:endParaRPr lang="es-ES" dirty="0"/>
          </a:p>
        </p:txBody>
      </p:sp>
      <p:sp>
        <p:nvSpPr>
          <p:cNvPr id="39" name="38 CuadroTexto"/>
          <p:cNvSpPr txBox="1"/>
          <p:nvPr/>
        </p:nvSpPr>
        <p:spPr>
          <a:xfrm>
            <a:off x="5292081" y="5949280"/>
            <a:ext cx="1224136" cy="369332"/>
          </a:xfrm>
          <a:prstGeom prst="rect">
            <a:avLst/>
          </a:prstGeom>
          <a:noFill/>
        </p:spPr>
        <p:txBody>
          <a:bodyPr wrap="square" rtlCol="0">
            <a:spAutoFit/>
          </a:bodyPr>
          <a:lstStyle/>
          <a:p>
            <a:r>
              <a:rPr lang="es-ES" dirty="0" smtClean="0"/>
              <a:t>Blog post 2</a:t>
            </a:r>
            <a:endParaRPr lang="es-ES" dirty="0"/>
          </a:p>
        </p:txBody>
      </p:sp>
      <p:sp>
        <p:nvSpPr>
          <p:cNvPr id="32" name="31 Marcador de número de diapositiva"/>
          <p:cNvSpPr>
            <a:spLocks noGrp="1"/>
          </p:cNvSpPr>
          <p:nvPr>
            <p:ph type="sldNum" sz="quarter" idx="12"/>
          </p:nvPr>
        </p:nvSpPr>
        <p:spPr/>
        <p:txBody>
          <a:bodyPr/>
          <a:lstStyle/>
          <a:p>
            <a:fld id="{132FADFE-3B8F-471C-ABF0-DBC7717ECBBC}" type="slidenum">
              <a:rPr lang="es-ES" smtClean="0"/>
              <a:pPr/>
              <a:t>79</a:t>
            </a:fld>
            <a:endParaRPr lang="es-E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Provenance Working Group: Motivation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Title 2"/>
          <p:cNvSpPr>
            <a:spLocks noGrp="1"/>
          </p:cNvSpPr>
          <p:nvPr>
            <p:ph type="title"/>
          </p:nvPr>
        </p:nvSpPr>
        <p:spPr>
          <a:xfrm>
            <a:off x="395536" y="620688"/>
            <a:ext cx="8229600" cy="1143000"/>
          </a:xfrm>
        </p:spPr>
        <p:txBody>
          <a:bodyPr>
            <a:normAutofit/>
          </a:bodyPr>
          <a:lstStyle/>
          <a:p>
            <a:r>
              <a:rPr lang="en-US" sz="4000" dirty="0" smtClean="0">
                <a:solidFill>
                  <a:srgbClr val="4D4D4D"/>
                </a:solidFill>
                <a:latin typeface="+mn-lt"/>
                <a:ea typeface="ＭＳ Ｐゴシック" pitchFamily="-80" charset="-128"/>
                <a:cs typeface="Arial" pitchFamily="34" charset="0"/>
                <a:sym typeface="Arial" pitchFamily="34" charset="0"/>
              </a:rPr>
              <a:t>Applications of provenance</a:t>
            </a:r>
            <a:endParaRPr lang="en-US" sz="4000" dirty="0">
              <a:solidFill>
                <a:srgbClr val="4D4D4D"/>
              </a:solidFill>
              <a:latin typeface="+mn-lt"/>
              <a:ea typeface="ＭＳ Ｐゴシック" pitchFamily="-80" charset="-128"/>
              <a:cs typeface="Arial" pitchFamily="34" charset="0"/>
              <a:sym typeface="Arial" pitchFamily="34" charset="0"/>
            </a:endParaRPr>
          </a:p>
        </p:txBody>
      </p:sp>
      <p:sp>
        <p:nvSpPr>
          <p:cNvPr id="15" name="Content Placeholder 1"/>
          <p:cNvSpPr>
            <a:spLocks noGrp="1"/>
          </p:cNvSpPr>
          <p:nvPr>
            <p:ph idx="1"/>
          </p:nvPr>
        </p:nvSpPr>
        <p:spPr>
          <a:xfrm>
            <a:off x="467544" y="1916832"/>
            <a:ext cx="8147248" cy="3989040"/>
          </a:xfrm>
        </p:spPr>
        <p:txBody>
          <a:bodyPr>
            <a:normAutofit fontScale="70000" lnSpcReduction="20000"/>
          </a:bodyPr>
          <a:lstStyle/>
          <a:p>
            <a:r>
              <a:rPr lang="en-US" dirty="0" smtClean="0"/>
              <a:t>Art</a:t>
            </a:r>
          </a:p>
          <a:p>
            <a:pPr lvl="1"/>
            <a:r>
              <a:rPr lang="en-US" dirty="0" smtClean="0"/>
              <a:t>Ownership of pieces of art</a:t>
            </a:r>
          </a:p>
          <a:p>
            <a:r>
              <a:rPr lang="en-US" dirty="0" smtClean="0"/>
              <a:t>Open Information Systems</a:t>
            </a:r>
          </a:p>
          <a:p>
            <a:pPr lvl="1"/>
            <a:r>
              <a:rPr lang="en-US" dirty="0" smtClean="0"/>
              <a:t>origin of the data, who was responsible for its creation</a:t>
            </a:r>
          </a:p>
          <a:p>
            <a:r>
              <a:rPr lang="en-US" dirty="0" smtClean="0"/>
              <a:t>Science applications</a:t>
            </a:r>
          </a:p>
          <a:p>
            <a:pPr lvl="1"/>
            <a:r>
              <a:rPr lang="en-US" dirty="0" smtClean="0"/>
              <a:t>how the results of a publication were obtained (scientific workflows)</a:t>
            </a:r>
          </a:p>
          <a:p>
            <a:r>
              <a:rPr lang="en-US" dirty="0" smtClean="0"/>
              <a:t>News</a:t>
            </a:r>
          </a:p>
          <a:p>
            <a:pPr lvl="1"/>
            <a:r>
              <a:rPr lang="en-US" dirty="0" smtClean="0"/>
              <a:t>origins and references of blogs, news items</a:t>
            </a:r>
          </a:p>
          <a:p>
            <a:r>
              <a:rPr lang="en-US" dirty="0" smtClean="0"/>
              <a:t>Law</a:t>
            </a:r>
          </a:p>
          <a:p>
            <a:pPr lvl="1"/>
            <a:r>
              <a:rPr lang="en-US" dirty="0" smtClean="0"/>
              <a:t>licensing attribution of documents, data</a:t>
            </a:r>
          </a:p>
          <a:p>
            <a:pPr lvl="1"/>
            <a:r>
              <a:rPr lang="en-US" dirty="0" smtClean="0"/>
              <a:t>privacy information</a:t>
            </a:r>
          </a:p>
          <a:p>
            <a:r>
              <a:rPr lang="en-US" dirty="0" smtClean="0"/>
              <a:t>Etc.</a:t>
            </a:r>
          </a:p>
          <a:p>
            <a:pPr lvl="1"/>
            <a:endParaRPr lang="en-US" dirty="0"/>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8</a:t>
            </a:fld>
            <a:endParaRPr lang="es-E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fld id="{F12F6103-5ED1-41CB-87CF-AA7C07A30B12}" type="slidenum">
              <a:rPr lang="en-US" sz="800" smtClean="0">
                <a:solidFill>
                  <a:srgbClr val="FFFFFF"/>
                </a:solidFill>
                <a:cs typeface="Arial" pitchFamily="34" charset="0"/>
                <a:sym typeface="Arial" pitchFamily="34" charset="0"/>
              </a:rPr>
              <a:pPr marL="38100" algn="ctr" defTabSz="914400" eaLnBrk="1" hangingPunct="1">
                <a:buClrTx/>
                <a:buSzTx/>
                <a:buFontTx/>
                <a:buNone/>
              </a:pPr>
              <a:t>80</a:t>
            </a:fld>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6"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7" cstate="print"/>
          <a:srcRect/>
          <a:stretch>
            <a:fillRect/>
          </a:stretch>
        </p:blipFill>
        <p:spPr bwMode="auto">
          <a:xfrm rot="10800000">
            <a:off x="5220073" y="4797714"/>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5" name="14 CuadroTexto"/>
          <p:cNvSpPr txBox="1"/>
          <p:nvPr/>
        </p:nvSpPr>
        <p:spPr>
          <a:xfrm>
            <a:off x="6436616" y="3717032"/>
            <a:ext cx="2771800" cy="646331"/>
          </a:xfrm>
          <a:prstGeom prst="rect">
            <a:avLst/>
          </a:prstGeom>
          <a:noFill/>
        </p:spPr>
        <p:txBody>
          <a:bodyPr wrap="square" rtlCol="0">
            <a:spAutoFit/>
          </a:bodyPr>
          <a:lstStyle/>
          <a:p>
            <a:r>
              <a:rPr lang="es-ES" dirty="0" err="1" smtClean="0"/>
              <a:t>Track</a:t>
            </a:r>
            <a:r>
              <a:rPr lang="es-ES" dirty="0" smtClean="0"/>
              <a:t> ISRC: </a:t>
            </a:r>
            <a:br>
              <a:rPr lang="es-ES" dirty="0" smtClean="0"/>
            </a:br>
            <a:r>
              <a:rPr lang="es-ES" dirty="0" smtClean="0"/>
              <a:t>US-AT2-99-00620</a:t>
            </a:r>
            <a:endParaRPr lang="es-ES" dirty="0"/>
          </a:p>
        </p:txBody>
      </p:sp>
      <p:pic>
        <p:nvPicPr>
          <p:cNvPr id="2054"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a:off x="539552" y="4970196"/>
            <a:ext cx="576064" cy="952500"/>
          </a:xfrm>
          <a:prstGeom prst="rect">
            <a:avLst/>
          </a:prstGeom>
          <a:noFill/>
        </p:spPr>
      </p:pic>
      <p:pic>
        <p:nvPicPr>
          <p:cNvPr id="18"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flipH="1">
            <a:off x="7956376" y="4926654"/>
            <a:ext cx="576064" cy="952500"/>
          </a:xfrm>
          <a:prstGeom prst="rect">
            <a:avLst/>
          </a:prstGeom>
          <a:noFill/>
        </p:spPr>
      </p:pic>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cxnSp>
        <p:nvCxnSpPr>
          <p:cNvPr id="21" name="20 Conector recto de flecha"/>
          <p:cNvCxnSpPr>
            <a:stCxn id="2050" idx="3"/>
            <a:endCxn id="2054" idx="3"/>
          </p:cNvCxnSpPr>
          <p:nvPr/>
        </p:nvCxnSpPr>
        <p:spPr>
          <a:xfrm flipH="1">
            <a:off x="1115616" y="5445224"/>
            <a:ext cx="1296144" cy="12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a:stCxn id="2052" idx="1"/>
            <a:endCxn id="18" idx="3"/>
          </p:cNvCxnSpPr>
          <p:nvPr/>
        </p:nvCxnSpPr>
        <p:spPr>
          <a:xfrm flipV="1">
            <a:off x="6444209" y="5402904"/>
            <a:ext cx="1512167" cy="68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251520" y="5805264"/>
            <a:ext cx="1512168" cy="369332"/>
          </a:xfrm>
          <a:prstGeom prst="rect">
            <a:avLst/>
          </a:prstGeom>
          <a:noFill/>
        </p:spPr>
        <p:txBody>
          <a:bodyPr wrap="square" rtlCol="0">
            <a:spAutoFit/>
          </a:bodyPr>
          <a:lstStyle/>
          <a:p>
            <a:r>
              <a:rPr lang="es-ES" dirty="0" smtClean="0"/>
              <a:t>Fan 1</a:t>
            </a:r>
            <a:endParaRPr lang="es-ES" dirty="0"/>
          </a:p>
        </p:txBody>
      </p:sp>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sp>
        <p:nvSpPr>
          <p:cNvPr id="28" name="27 CuadroTexto"/>
          <p:cNvSpPr txBox="1"/>
          <p:nvPr/>
        </p:nvSpPr>
        <p:spPr>
          <a:xfrm>
            <a:off x="1043608" y="5157192"/>
            <a:ext cx="1512168" cy="261610"/>
          </a:xfrm>
          <a:prstGeom prst="rect">
            <a:avLst/>
          </a:prstGeom>
          <a:noFill/>
        </p:spPr>
        <p:txBody>
          <a:bodyPr wrap="square" rtlCol="0">
            <a:spAutoFit/>
          </a:bodyPr>
          <a:lstStyle/>
          <a:p>
            <a:r>
              <a:rPr lang="es-ES" sz="1100" dirty="0" err="1" smtClean="0"/>
              <a:t>prov:wasAttributedTo</a:t>
            </a:r>
            <a:endParaRPr lang="es-ES" sz="1100" dirty="0"/>
          </a:p>
        </p:txBody>
      </p:sp>
      <p:sp>
        <p:nvSpPr>
          <p:cNvPr id="29" name="28 CuadroTexto"/>
          <p:cNvSpPr txBox="1"/>
          <p:nvPr/>
        </p:nvSpPr>
        <p:spPr>
          <a:xfrm>
            <a:off x="6444208" y="5111606"/>
            <a:ext cx="1512168" cy="261610"/>
          </a:xfrm>
          <a:prstGeom prst="rect">
            <a:avLst/>
          </a:prstGeom>
          <a:noFill/>
        </p:spPr>
        <p:txBody>
          <a:bodyPr wrap="square" rtlCol="0">
            <a:spAutoFit/>
          </a:bodyPr>
          <a:lstStyle/>
          <a:p>
            <a:r>
              <a:rPr lang="es-ES" sz="1100" dirty="0" err="1" smtClean="0"/>
              <a:t>prov:wasAttributedTo</a:t>
            </a:r>
            <a:endParaRPr lang="es-ES" sz="1100" dirty="0"/>
          </a:p>
        </p:txBody>
      </p:sp>
      <p:pic>
        <p:nvPicPr>
          <p:cNvPr id="156674" name="Picture 2" descr="http://images.coveralia.com/audio/l/Led_Zeppelin-BBC_Sessions-Frontal.jpg"/>
          <p:cNvPicPr>
            <a:picLocks noChangeAspect="1" noChangeArrowheads="1"/>
          </p:cNvPicPr>
          <p:nvPr/>
        </p:nvPicPr>
        <p:blipFill>
          <a:blip r:embed="rId9" cstate="print"/>
          <a:srcRect/>
          <a:stretch>
            <a:fillRect/>
          </a:stretch>
        </p:blipFill>
        <p:spPr bwMode="auto">
          <a:xfrm>
            <a:off x="5263614" y="3212976"/>
            <a:ext cx="1152128" cy="1152128"/>
          </a:xfrm>
          <a:prstGeom prst="rect">
            <a:avLst/>
          </a:prstGeom>
          <a:noFill/>
          <a:ln>
            <a:solidFill>
              <a:schemeClr val="tx1"/>
            </a:solidFill>
          </a:ln>
        </p:spPr>
      </p:pic>
      <p:pic>
        <p:nvPicPr>
          <p:cNvPr id="25" name="Picture 8" descr="http://www.progarchives.com/progressive_rock_discography_covers/1023/cover_34158642009.jpg"/>
          <p:cNvPicPr>
            <a:picLocks noChangeAspect="1" noChangeArrowheads="1"/>
          </p:cNvPicPr>
          <p:nvPr/>
        </p:nvPicPr>
        <p:blipFill>
          <a:blip r:embed="rId10" cstate="print"/>
          <a:srcRect/>
          <a:stretch>
            <a:fillRect/>
          </a:stretch>
        </p:blipFill>
        <p:spPr bwMode="auto">
          <a:xfrm>
            <a:off x="2383294" y="3212976"/>
            <a:ext cx="1212766" cy="1152128"/>
          </a:xfrm>
          <a:prstGeom prst="rect">
            <a:avLst/>
          </a:prstGeom>
          <a:noFill/>
        </p:spPr>
      </p:pic>
      <p:cxnSp>
        <p:nvCxnSpPr>
          <p:cNvPr id="30" name="29 Conector recto de flecha"/>
          <p:cNvCxnSpPr>
            <a:stCxn id="2050" idx="2"/>
            <a:endCxn id="25" idx="2"/>
          </p:cNvCxnSpPr>
          <p:nvPr/>
        </p:nvCxnSpPr>
        <p:spPr>
          <a:xfrm flipH="1" flipV="1">
            <a:off x="2989677" y="4365104"/>
            <a:ext cx="1277"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32 Conector recto de flecha"/>
          <p:cNvCxnSpPr>
            <a:stCxn id="2052" idx="2"/>
            <a:endCxn id="156674" idx="2"/>
          </p:cNvCxnSpPr>
          <p:nvPr/>
        </p:nvCxnSpPr>
        <p:spPr>
          <a:xfrm flipV="1">
            <a:off x="5832141" y="4365104"/>
            <a:ext cx="7537" cy="432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35 CuadroTexto"/>
          <p:cNvSpPr txBox="1"/>
          <p:nvPr/>
        </p:nvSpPr>
        <p:spPr>
          <a:xfrm>
            <a:off x="5796136" y="4509120"/>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37" name="36 CuadroTexto"/>
          <p:cNvSpPr txBox="1"/>
          <p:nvPr/>
        </p:nvSpPr>
        <p:spPr>
          <a:xfrm>
            <a:off x="2987824" y="4509120"/>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38" name="37 CuadroTexto"/>
          <p:cNvSpPr txBox="1"/>
          <p:nvPr/>
        </p:nvSpPr>
        <p:spPr>
          <a:xfrm>
            <a:off x="611560" y="3789602"/>
            <a:ext cx="2304256" cy="646331"/>
          </a:xfrm>
          <a:prstGeom prst="rect">
            <a:avLst/>
          </a:prstGeom>
          <a:noFill/>
        </p:spPr>
        <p:txBody>
          <a:bodyPr wrap="square" rtlCol="0">
            <a:spAutoFit/>
          </a:bodyPr>
          <a:lstStyle/>
          <a:p>
            <a:r>
              <a:rPr lang="es-ES" dirty="0" err="1" smtClean="0"/>
              <a:t>Track</a:t>
            </a:r>
            <a:r>
              <a:rPr lang="es-ES" dirty="0" smtClean="0"/>
              <a:t> </a:t>
            </a:r>
            <a:r>
              <a:rPr lang="es-ES" dirty="0" err="1" smtClean="0"/>
              <a:t>barcode</a:t>
            </a:r>
            <a:r>
              <a:rPr lang="es-ES" dirty="0" smtClean="0"/>
              <a:t>: 5016583610128 </a:t>
            </a:r>
            <a:endParaRPr lang="es-ES" dirty="0"/>
          </a:p>
        </p:txBody>
      </p:sp>
      <p:sp>
        <p:nvSpPr>
          <p:cNvPr id="31" name="Oval 9"/>
          <p:cNvSpPr/>
          <p:nvPr/>
        </p:nvSpPr>
        <p:spPr>
          <a:xfrm>
            <a:off x="2123728" y="2131405"/>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cxnSp>
        <p:nvCxnSpPr>
          <p:cNvPr id="34" name="33 Conector recto de flecha"/>
          <p:cNvCxnSpPr>
            <a:stCxn id="156674" idx="0"/>
            <a:endCxn id="32" idx="4"/>
          </p:cNvCxnSpPr>
          <p:nvPr/>
        </p:nvCxnSpPr>
        <p:spPr>
          <a:xfrm flipH="1" flipV="1">
            <a:off x="5838554" y="2793699"/>
            <a:ext cx="1124" cy="4192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34 CuadroTexto"/>
          <p:cNvSpPr txBox="1"/>
          <p:nvPr/>
        </p:nvSpPr>
        <p:spPr>
          <a:xfrm>
            <a:off x="5796136" y="2924944"/>
            <a:ext cx="1512168" cy="261610"/>
          </a:xfrm>
          <a:prstGeom prst="rect">
            <a:avLst/>
          </a:prstGeom>
          <a:noFill/>
        </p:spPr>
        <p:txBody>
          <a:bodyPr wrap="square" rtlCol="0">
            <a:spAutoFit/>
          </a:bodyPr>
          <a:lstStyle/>
          <a:p>
            <a:r>
              <a:rPr lang="es-ES" sz="1100" dirty="0" err="1" smtClean="0"/>
              <a:t>prov:wasDerivedFrom</a:t>
            </a:r>
            <a:endParaRPr lang="es-ES" sz="1100" dirty="0"/>
          </a:p>
        </p:txBody>
      </p:sp>
      <p:cxnSp>
        <p:nvCxnSpPr>
          <p:cNvPr id="41" name="40 Conector recto de flecha"/>
          <p:cNvCxnSpPr>
            <a:stCxn id="25" idx="0"/>
            <a:endCxn id="31" idx="4"/>
          </p:cNvCxnSpPr>
          <p:nvPr/>
        </p:nvCxnSpPr>
        <p:spPr>
          <a:xfrm flipH="1" flipV="1">
            <a:off x="2987824" y="2819028"/>
            <a:ext cx="1853" cy="3939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41 CuadroTexto"/>
          <p:cNvSpPr txBox="1"/>
          <p:nvPr/>
        </p:nvSpPr>
        <p:spPr>
          <a:xfrm>
            <a:off x="2987824" y="2924944"/>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45" name="44 CuadroTexto"/>
          <p:cNvSpPr txBox="1"/>
          <p:nvPr/>
        </p:nvSpPr>
        <p:spPr>
          <a:xfrm>
            <a:off x="6660232" y="2132856"/>
            <a:ext cx="2771800" cy="646331"/>
          </a:xfrm>
          <a:prstGeom prst="rect">
            <a:avLst/>
          </a:prstGeom>
          <a:noFill/>
        </p:spPr>
        <p:txBody>
          <a:bodyPr wrap="square" rtlCol="0">
            <a:spAutoFit/>
          </a:bodyPr>
          <a:lstStyle/>
          <a:p>
            <a:r>
              <a:rPr lang="es-ES" dirty="0" err="1" smtClean="0"/>
              <a:t>Tracks</a:t>
            </a:r>
            <a:r>
              <a:rPr lang="es-ES" dirty="0" smtClean="0"/>
              <a:t> are </a:t>
            </a:r>
            <a:r>
              <a:rPr lang="es-ES" dirty="0" err="1" smtClean="0"/>
              <a:t>publications</a:t>
            </a:r>
            <a:r>
              <a:rPr lang="es-ES" dirty="0" smtClean="0"/>
              <a:t> of </a:t>
            </a:r>
            <a:r>
              <a:rPr lang="es-ES" dirty="0" err="1" smtClean="0"/>
              <a:t>Signals</a:t>
            </a:r>
            <a:r>
              <a:rPr lang="es-ES" dirty="0" smtClean="0"/>
              <a:t> </a:t>
            </a:r>
            <a:endParaRPr lang="es-ES" dirty="0"/>
          </a:p>
        </p:txBody>
      </p:sp>
      <p:sp>
        <p:nvSpPr>
          <p:cNvPr id="46" name="45 CuadroTexto"/>
          <p:cNvSpPr txBox="1"/>
          <p:nvPr/>
        </p:nvSpPr>
        <p:spPr>
          <a:xfrm>
            <a:off x="5292081" y="5949280"/>
            <a:ext cx="1224136" cy="369332"/>
          </a:xfrm>
          <a:prstGeom prst="rect">
            <a:avLst/>
          </a:prstGeom>
          <a:noFill/>
        </p:spPr>
        <p:txBody>
          <a:bodyPr wrap="square" rtlCol="0">
            <a:spAutoFit/>
          </a:bodyPr>
          <a:lstStyle/>
          <a:p>
            <a:r>
              <a:rPr lang="es-ES" dirty="0" smtClean="0"/>
              <a:t>Blog post 2</a:t>
            </a:r>
            <a:endParaRPr lang="es-ES" dirty="0"/>
          </a:p>
        </p:txBody>
      </p:sp>
      <p:sp>
        <p:nvSpPr>
          <p:cNvPr id="39" name="38 Marcador de número de diapositiva"/>
          <p:cNvSpPr>
            <a:spLocks noGrp="1"/>
          </p:cNvSpPr>
          <p:nvPr>
            <p:ph type="sldNum" sz="quarter" idx="12"/>
          </p:nvPr>
        </p:nvSpPr>
        <p:spPr/>
        <p:txBody>
          <a:bodyPr/>
          <a:lstStyle/>
          <a:p>
            <a:fld id="{132FADFE-3B8F-471C-ABF0-DBC7717ECBBC}" type="slidenum">
              <a:rPr lang="es-ES" smtClean="0"/>
              <a:pPr/>
              <a:t>80</a:t>
            </a:fld>
            <a:endParaRPr lang="es-E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pic>
        <p:nvPicPr>
          <p:cNvPr id="2050" name="Picture 2" descr="http://www.uam.es/ss/Satellite?blobcol=urldata&amp;blobkey=id&amp;blobtable=MungoBlobs&amp;blobwhere=1242693412527&amp;ssbinary=true"/>
          <p:cNvPicPr>
            <a:picLocks noChangeAspect="1" noChangeArrowheads="1"/>
          </p:cNvPicPr>
          <p:nvPr/>
        </p:nvPicPr>
        <p:blipFill>
          <a:blip r:embed="rId6" cstate="print"/>
          <a:srcRect/>
          <a:stretch>
            <a:fillRect/>
          </a:stretch>
        </p:blipFill>
        <p:spPr bwMode="auto">
          <a:xfrm rot="10800000">
            <a:off x="2411760" y="4869160"/>
            <a:ext cx="1158389" cy="1152128"/>
          </a:xfrm>
          <a:prstGeom prst="rect">
            <a:avLst/>
          </a:prstGeom>
          <a:noFill/>
        </p:spPr>
      </p:pic>
      <p:pic>
        <p:nvPicPr>
          <p:cNvPr id="2052" name="Picture 4" descr="http://rolandocaldas.com/wp-content/uploads/2013/05/wordpress.png"/>
          <p:cNvPicPr>
            <a:picLocks noChangeAspect="1" noChangeArrowheads="1"/>
          </p:cNvPicPr>
          <p:nvPr/>
        </p:nvPicPr>
        <p:blipFill>
          <a:blip r:embed="rId7" cstate="print"/>
          <a:srcRect/>
          <a:stretch>
            <a:fillRect/>
          </a:stretch>
        </p:blipFill>
        <p:spPr bwMode="auto">
          <a:xfrm rot="10800000">
            <a:off x="5220073" y="4797714"/>
            <a:ext cx="1224136" cy="1224136"/>
          </a:xfrm>
          <a:prstGeom prst="rect">
            <a:avLst/>
          </a:prstGeom>
          <a:noFill/>
        </p:spPr>
      </p:pic>
      <p:sp>
        <p:nvSpPr>
          <p:cNvPr id="14" name="13 CuadroTexto"/>
          <p:cNvSpPr txBox="1"/>
          <p:nvPr/>
        </p:nvSpPr>
        <p:spPr>
          <a:xfrm>
            <a:off x="2339752" y="6021288"/>
            <a:ext cx="1512168" cy="369332"/>
          </a:xfrm>
          <a:prstGeom prst="rect">
            <a:avLst/>
          </a:prstGeom>
          <a:noFill/>
        </p:spPr>
        <p:txBody>
          <a:bodyPr wrap="square" rtlCol="0">
            <a:spAutoFit/>
          </a:bodyPr>
          <a:lstStyle/>
          <a:p>
            <a:r>
              <a:rPr lang="es-ES" dirty="0" smtClean="0"/>
              <a:t>Blog post 1</a:t>
            </a:r>
            <a:endParaRPr lang="es-ES" dirty="0"/>
          </a:p>
        </p:txBody>
      </p:sp>
      <p:sp>
        <p:nvSpPr>
          <p:cNvPr id="15" name="14 CuadroTexto"/>
          <p:cNvSpPr txBox="1"/>
          <p:nvPr/>
        </p:nvSpPr>
        <p:spPr>
          <a:xfrm>
            <a:off x="6436616" y="3717032"/>
            <a:ext cx="2771800" cy="646331"/>
          </a:xfrm>
          <a:prstGeom prst="rect">
            <a:avLst/>
          </a:prstGeom>
          <a:noFill/>
        </p:spPr>
        <p:txBody>
          <a:bodyPr wrap="square" rtlCol="0">
            <a:spAutoFit/>
          </a:bodyPr>
          <a:lstStyle/>
          <a:p>
            <a:r>
              <a:rPr lang="en-US" smtClean="0"/>
              <a:t>Track ISRC: </a:t>
            </a:r>
            <a:br>
              <a:rPr lang="en-US" smtClean="0"/>
            </a:br>
            <a:r>
              <a:rPr lang="en-US" smtClean="0"/>
              <a:t>US-AT2-99-00620</a:t>
            </a:r>
            <a:endParaRPr lang="en-US"/>
          </a:p>
        </p:txBody>
      </p:sp>
      <p:pic>
        <p:nvPicPr>
          <p:cNvPr id="2054"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a:off x="539552" y="4970196"/>
            <a:ext cx="576064" cy="952500"/>
          </a:xfrm>
          <a:prstGeom prst="rect">
            <a:avLst/>
          </a:prstGeom>
          <a:noFill/>
        </p:spPr>
      </p:pic>
      <p:pic>
        <p:nvPicPr>
          <p:cNvPr id="18" name="Picture 6" descr="https://encrypted-tbn3.gstatic.com/images?q=tbn:ANd9GcQLKaiGsYJk5X4a28v1wwjE0IbjLekhNCIOrKSMOxNnuyKwGfC6"/>
          <p:cNvPicPr>
            <a:picLocks noChangeAspect="1" noChangeArrowheads="1"/>
          </p:cNvPicPr>
          <p:nvPr/>
        </p:nvPicPr>
        <p:blipFill>
          <a:blip r:embed="rId8" cstate="print"/>
          <a:srcRect l="22768" r="12892"/>
          <a:stretch>
            <a:fillRect/>
          </a:stretch>
        </p:blipFill>
        <p:spPr bwMode="auto">
          <a:xfrm flipH="1">
            <a:off x="7956376" y="4926654"/>
            <a:ext cx="576064" cy="952500"/>
          </a:xfrm>
          <a:prstGeom prst="rect">
            <a:avLst/>
          </a:prstGeom>
          <a:noFill/>
        </p:spPr>
      </p:pic>
      <p:sp>
        <p:nvSpPr>
          <p:cNvPr id="19" name="18 Rectángulo"/>
          <p:cNvSpPr/>
          <p:nvPr/>
        </p:nvSpPr>
        <p:spPr>
          <a:xfrm>
            <a:off x="-43542" y="6395842"/>
            <a:ext cx="4824536" cy="230832"/>
          </a:xfrm>
          <a:prstGeom prst="rect">
            <a:avLst/>
          </a:prstGeom>
        </p:spPr>
        <p:txBody>
          <a:bodyPr wrap="square">
            <a:spAutoFit/>
          </a:bodyPr>
          <a:lstStyle/>
          <a:p>
            <a:r>
              <a:rPr lang="es-ES" sz="900" dirty="0" smtClean="0"/>
              <a:t>http://diymusician.cdbaby.com/wp-content/uploads/2013/06/Millenial-282x300.jpg</a:t>
            </a:r>
            <a:endParaRPr lang="es-ES" sz="900" dirty="0"/>
          </a:p>
        </p:txBody>
      </p:sp>
      <p:cxnSp>
        <p:nvCxnSpPr>
          <p:cNvPr id="21" name="20 Conector recto de flecha"/>
          <p:cNvCxnSpPr>
            <a:stCxn id="2050" idx="3"/>
            <a:endCxn id="2054" idx="3"/>
          </p:cNvCxnSpPr>
          <p:nvPr/>
        </p:nvCxnSpPr>
        <p:spPr>
          <a:xfrm flipH="1">
            <a:off x="1115616" y="5445224"/>
            <a:ext cx="1296144" cy="12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a:stCxn id="2052" idx="1"/>
            <a:endCxn id="18" idx="3"/>
          </p:cNvCxnSpPr>
          <p:nvPr/>
        </p:nvCxnSpPr>
        <p:spPr>
          <a:xfrm flipV="1">
            <a:off x="6444209" y="5402904"/>
            <a:ext cx="1512167" cy="68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25 CuadroTexto"/>
          <p:cNvSpPr txBox="1"/>
          <p:nvPr/>
        </p:nvSpPr>
        <p:spPr>
          <a:xfrm>
            <a:off x="251520" y="5805264"/>
            <a:ext cx="1512168" cy="369332"/>
          </a:xfrm>
          <a:prstGeom prst="rect">
            <a:avLst/>
          </a:prstGeom>
          <a:noFill/>
        </p:spPr>
        <p:txBody>
          <a:bodyPr wrap="square" rtlCol="0">
            <a:spAutoFit/>
          </a:bodyPr>
          <a:lstStyle/>
          <a:p>
            <a:r>
              <a:rPr lang="es-ES" dirty="0" smtClean="0"/>
              <a:t>Fan 1</a:t>
            </a:r>
            <a:endParaRPr lang="es-ES" dirty="0"/>
          </a:p>
        </p:txBody>
      </p:sp>
      <p:sp>
        <p:nvSpPr>
          <p:cNvPr id="27" name="26 CuadroTexto"/>
          <p:cNvSpPr txBox="1"/>
          <p:nvPr/>
        </p:nvSpPr>
        <p:spPr>
          <a:xfrm>
            <a:off x="7956376" y="5805264"/>
            <a:ext cx="1187624" cy="369332"/>
          </a:xfrm>
          <a:prstGeom prst="rect">
            <a:avLst/>
          </a:prstGeom>
          <a:noFill/>
        </p:spPr>
        <p:txBody>
          <a:bodyPr wrap="square" rtlCol="0">
            <a:spAutoFit/>
          </a:bodyPr>
          <a:lstStyle/>
          <a:p>
            <a:r>
              <a:rPr lang="es-ES" dirty="0" smtClean="0"/>
              <a:t>Fan 2</a:t>
            </a:r>
            <a:endParaRPr lang="es-ES" dirty="0"/>
          </a:p>
        </p:txBody>
      </p:sp>
      <p:sp>
        <p:nvSpPr>
          <p:cNvPr id="28" name="27 CuadroTexto"/>
          <p:cNvSpPr txBox="1"/>
          <p:nvPr/>
        </p:nvSpPr>
        <p:spPr>
          <a:xfrm>
            <a:off x="1043608" y="5157192"/>
            <a:ext cx="1512168" cy="261610"/>
          </a:xfrm>
          <a:prstGeom prst="rect">
            <a:avLst/>
          </a:prstGeom>
          <a:noFill/>
        </p:spPr>
        <p:txBody>
          <a:bodyPr wrap="square" rtlCol="0">
            <a:spAutoFit/>
          </a:bodyPr>
          <a:lstStyle/>
          <a:p>
            <a:r>
              <a:rPr lang="es-ES" sz="1100" dirty="0" err="1" smtClean="0"/>
              <a:t>prov:wasAttributedTo</a:t>
            </a:r>
            <a:endParaRPr lang="es-ES" sz="1100" dirty="0"/>
          </a:p>
        </p:txBody>
      </p:sp>
      <p:sp>
        <p:nvSpPr>
          <p:cNvPr id="29" name="28 CuadroTexto"/>
          <p:cNvSpPr txBox="1"/>
          <p:nvPr/>
        </p:nvSpPr>
        <p:spPr>
          <a:xfrm>
            <a:off x="6444208" y="5111606"/>
            <a:ext cx="1512168" cy="261610"/>
          </a:xfrm>
          <a:prstGeom prst="rect">
            <a:avLst/>
          </a:prstGeom>
          <a:noFill/>
        </p:spPr>
        <p:txBody>
          <a:bodyPr wrap="square" rtlCol="0">
            <a:spAutoFit/>
          </a:bodyPr>
          <a:lstStyle/>
          <a:p>
            <a:r>
              <a:rPr lang="es-ES" sz="1100" dirty="0" err="1" smtClean="0"/>
              <a:t>prov:wasAttributedTo</a:t>
            </a:r>
            <a:endParaRPr lang="es-ES" sz="1100" dirty="0"/>
          </a:p>
        </p:txBody>
      </p:sp>
      <p:pic>
        <p:nvPicPr>
          <p:cNvPr id="156674" name="Picture 2" descr="http://images.coveralia.com/audio/l/Led_Zeppelin-BBC_Sessions-Frontal.jpg"/>
          <p:cNvPicPr>
            <a:picLocks noChangeAspect="1" noChangeArrowheads="1"/>
          </p:cNvPicPr>
          <p:nvPr/>
        </p:nvPicPr>
        <p:blipFill>
          <a:blip r:embed="rId9" cstate="print"/>
          <a:srcRect/>
          <a:stretch>
            <a:fillRect/>
          </a:stretch>
        </p:blipFill>
        <p:spPr bwMode="auto">
          <a:xfrm>
            <a:off x="5263614" y="3212976"/>
            <a:ext cx="1152128" cy="1152128"/>
          </a:xfrm>
          <a:prstGeom prst="rect">
            <a:avLst/>
          </a:prstGeom>
          <a:noFill/>
          <a:ln>
            <a:solidFill>
              <a:schemeClr val="tx1"/>
            </a:solidFill>
          </a:ln>
        </p:spPr>
      </p:pic>
      <p:pic>
        <p:nvPicPr>
          <p:cNvPr id="25" name="Picture 8" descr="http://www.progarchives.com/progressive_rock_discography_covers/1023/cover_34158642009.jpg"/>
          <p:cNvPicPr>
            <a:picLocks noChangeAspect="1" noChangeArrowheads="1"/>
          </p:cNvPicPr>
          <p:nvPr/>
        </p:nvPicPr>
        <p:blipFill>
          <a:blip r:embed="rId10" cstate="print"/>
          <a:srcRect/>
          <a:stretch>
            <a:fillRect/>
          </a:stretch>
        </p:blipFill>
        <p:spPr bwMode="auto">
          <a:xfrm>
            <a:off x="2383294" y="3212976"/>
            <a:ext cx="1212766" cy="1152128"/>
          </a:xfrm>
          <a:prstGeom prst="rect">
            <a:avLst/>
          </a:prstGeom>
          <a:noFill/>
        </p:spPr>
      </p:pic>
      <p:cxnSp>
        <p:nvCxnSpPr>
          <p:cNvPr id="30" name="29 Conector recto de flecha"/>
          <p:cNvCxnSpPr>
            <a:stCxn id="2050" idx="2"/>
            <a:endCxn id="25" idx="2"/>
          </p:cNvCxnSpPr>
          <p:nvPr/>
        </p:nvCxnSpPr>
        <p:spPr>
          <a:xfrm flipH="1" flipV="1">
            <a:off x="2989677" y="4365104"/>
            <a:ext cx="1277"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32 Conector recto de flecha"/>
          <p:cNvCxnSpPr>
            <a:stCxn id="2052" idx="2"/>
            <a:endCxn id="156674" idx="2"/>
          </p:cNvCxnSpPr>
          <p:nvPr/>
        </p:nvCxnSpPr>
        <p:spPr>
          <a:xfrm flipV="1">
            <a:off x="5832141" y="4365104"/>
            <a:ext cx="7537" cy="4326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35 CuadroTexto"/>
          <p:cNvSpPr txBox="1"/>
          <p:nvPr/>
        </p:nvSpPr>
        <p:spPr>
          <a:xfrm>
            <a:off x="5796136" y="4509120"/>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37" name="36 CuadroTexto"/>
          <p:cNvSpPr txBox="1"/>
          <p:nvPr/>
        </p:nvSpPr>
        <p:spPr>
          <a:xfrm>
            <a:off x="2987824" y="4509120"/>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38" name="37 CuadroTexto"/>
          <p:cNvSpPr txBox="1"/>
          <p:nvPr/>
        </p:nvSpPr>
        <p:spPr>
          <a:xfrm>
            <a:off x="611560" y="3789602"/>
            <a:ext cx="2304256" cy="646331"/>
          </a:xfrm>
          <a:prstGeom prst="rect">
            <a:avLst/>
          </a:prstGeom>
          <a:noFill/>
        </p:spPr>
        <p:txBody>
          <a:bodyPr wrap="square" rtlCol="0">
            <a:spAutoFit/>
          </a:bodyPr>
          <a:lstStyle/>
          <a:p>
            <a:r>
              <a:rPr lang="es-ES" dirty="0" err="1" smtClean="0"/>
              <a:t>Track</a:t>
            </a:r>
            <a:r>
              <a:rPr lang="es-ES" dirty="0" smtClean="0"/>
              <a:t> </a:t>
            </a:r>
            <a:r>
              <a:rPr lang="es-ES" dirty="0" err="1" smtClean="0"/>
              <a:t>barcode</a:t>
            </a:r>
            <a:r>
              <a:rPr lang="es-ES" dirty="0" smtClean="0"/>
              <a:t>: 5016583610128 </a:t>
            </a:r>
            <a:endParaRPr lang="es-ES" dirty="0"/>
          </a:p>
        </p:txBody>
      </p:sp>
      <p:sp>
        <p:nvSpPr>
          <p:cNvPr id="31" name="Oval 9"/>
          <p:cNvSpPr/>
          <p:nvPr/>
        </p:nvSpPr>
        <p:spPr>
          <a:xfrm>
            <a:off x="2195736" y="2131405"/>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SignalA</a:t>
            </a:r>
            <a:endParaRPr lang="en-US" sz="1400" dirty="0">
              <a:solidFill>
                <a:schemeClr val="tx1"/>
              </a:solidFill>
            </a:endParaRPr>
          </a:p>
        </p:txBody>
      </p:sp>
      <p:sp>
        <p:nvSpPr>
          <p:cNvPr id="32" name="Oval 9"/>
          <p:cNvSpPr/>
          <p:nvPr/>
        </p:nvSpPr>
        <p:spPr>
          <a:xfrm>
            <a:off x="5046466" y="2106076"/>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SignalB</a:t>
            </a:r>
            <a:endParaRPr lang="en-US" sz="1400" dirty="0">
              <a:solidFill>
                <a:schemeClr val="tx1"/>
              </a:solidFill>
            </a:endParaRPr>
          </a:p>
        </p:txBody>
      </p:sp>
      <p:cxnSp>
        <p:nvCxnSpPr>
          <p:cNvPr id="34" name="33 Conector recto de flecha"/>
          <p:cNvCxnSpPr>
            <a:stCxn id="156674" idx="0"/>
            <a:endCxn id="32" idx="4"/>
          </p:cNvCxnSpPr>
          <p:nvPr/>
        </p:nvCxnSpPr>
        <p:spPr>
          <a:xfrm flipH="1" flipV="1">
            <a:off x="5838554" y="2793699"/>
            <a:ext cx="1124" cy="4192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5" name="34 CuadroTexto"/>
          <p:cNvSpPr txBox="1"/>
          <p:nvPr/>
        </p:nvSpPr>
        <p:spPr>
          <a:xfrm>
            <a:off x="5796136" y="2924944"/>
            <a:ext cx="1512168" cy="261610"/>
          </a:xfrm>
          <a:prstGeom prst="rect">
            <a:avLst/>
          </a:prstGeom>
          <a:noFill/>
        </p:spPr>
        <p:txBody>
          <a:bodyPr wrap="square" rtlCol="0">
            <a:spAutoFit/>
          </a:bodyPr>
          <a:lstStyle/>
          <a:p>
            <a:r>
              <a:rPr lang="es-ES" sz="1100" dirty="0" err="1" smtClean="0"/>
              <a:t>prov:wasDerivedFrom</a:t>
            </a:r>
            <a:endParaRPr lang="es-ES" sz="1100" dirty="0"/>
          </a:p>
        </p:txBody>
      </p:sp>
      <p:cxnSp>
        <p:nvCxnSpPr>
          <p:cNvPr id="41" name="40 Conector recto de flecha"/>
          <p:cNvCxnSpPr>
            <a:stCxn id="25" idx="0"/>
            <a:endCxn id="31" idx="4"/>
          </p:cNvCxnSpPr>
          <p:nvPr/>
        </p:nvCxnSpPr>
        <p:spPr>
          <a:xfrm flipH="1" flipV="1">
            <a:off x="2987824" y="2819028"/>
            <a:ext cx="1853" cy="39394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2" name="41 CuadroTexto"/>
          <p:cNvSpPr txBox="1"/>
          <p:nvPr/>
        </p:nvSpPr>
        <p:spPr>
          <a:xfrm>
            <a:off x="2987824" y="2924944"/>
            <a:ext cx="1512168" cy="261610"/>
          </a:xfrm>
          <a:prstGeom prst="rect">
            <a:avLst/>
          </a:prstGeom>
          <a:noFill/>
        </p:spPr>
        <p:txBody>
          <a:bodyPr wrap="square" rtlCol="0">
            <a:spAutoFit/>
          </a:bodyPr>
          <a:lstStyle/>
          <a:p>
            <a:r>
              <a:rPr lang="es-ES" sz="1100" dirty="0" err="1" smtClean="0"/>
              <a:t>prov:wasDerivedFrom</a:t>
            </a:r>
            <a:endParaRPr lang="es-ES" sz="1100" dirty="0"/>
          </a:p>
        </p:txBody>
      </p:sp>
      <p:sp>
        <p:nvSpPr>
          <p:cNvPr id="45" name="44 CuadroTexto"/>
          <p:cNvSpPr txBox="1"/>
          <p:nvPr/>
        </p:nvSpPr>
        <p:spPr>
          <a:xfrm>
            <a:off x="6660232" y="2132856"/>
            <a:ext cx="2771800" cy="646331"/>
          </a:xfrm>
          <a:prstGeom prst="rect">
            <a:avLst/>
          </a:prstGeom>
          <a:noFill/>
        </p:spPr>
        <p:txBody>
          <a:bodyPr wrap="square" rtlCol="0">
            <a:spAutoFit/>
          </a:bodyPr>
          <a:lstStyle/>
          <a:p>
            <a:r>
              <a:rPr lang="en-US" smtClean="0"/>
              <a:t>Tracks are publications of Signals</a:t>
            </a:r>
            <a:endParaRPr lang="en-US"/>
          </a:p>
        </p:txBody>
      </p:sp>
      <p:sp>
        <p:nvSpPr>
          <p:cNvPr id="39" name="Rectangle 1"/>
          <p:cNvSpPr/>
          <p:nvPr/>
        </p:nvSpPr>
        <p:spPr>
          <a:xfrm>
            <a:off x="5076057" y="119675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cxnSp>
        <p:nvCxnSpPr>
          <p:cNvPr id="40" name="39 Conector recto de flecha"/>
          <p:cNvCxnSpPr>
            <a:stCxn id="32" idx="0"/>
            <a:endCxn id="39" idx="2"/>
          </p:cNvCxnSpPr>
          <p:nvPr/>
        </p:nvCxnSpPr>
        <p:spPr>
          <a:xfrm flipH="1" flipV="1">
            <a:off x="5832141" y="1772815"/>
            <a:ext cx="6413" cy="333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42 CuadroTexto"/>
          <p:cNvSpPr txBox="1"/>
          <p:nvPr/>
        </p:nvSpPr>
        <p:spPr>
          <a:xfrm>
            <a:off x="5868144" y="1844824"/>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50" name="Rectangle 1"/>
          <p:cNvSpPr/>
          <p:nvPr/>
        </p:nvSpPr>
        <p:spPr>
          <a:xfrm>
            <a:off x="2195737" y="1196752"/>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cxnSp>
        <p:nvCxnSpPr>
          <p:cNvPr id="51" name="50 Conector recto de flecha"/>
          <p:cNvCxnSpPr>
            <a:endCxn id="50" idx="2"/>
          </p:cNvCxnSpPr>
          <p:nvPr/>
        </p:nvCxnSpPr>
        <p:spPr>
          <a:xfrm flipH="1" flipV="1">
            <a:off x="2951821" y="1772815"/>
            <a:ext cx="6413" cy="33326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2" name="51 CuadroTexto"/>
          <p:cNvSpPr txBox="1"/>
          <p:nvPr/>
        </p:nvSpPr>
        <p:spPr>
          <a:xfrm>
            <a:off x="2987824" y="1844824"/>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53" name="52 Rectángulo"/>
          <p:cNvSpPr/>
          <p:nvPr/>
        </p:nvSpPr>
        <p:spPr>
          <a:xfrm>
            <a:off x="6613624" y="1010320"/>
            <a:ext cx="2530376" cy="923330"/>
          </a:xfrm>
          <a:prstGeom prst="rect">
            <a:avLst/>
          </a:prstGeom>
        </p:spPr>
        <p:txBody>
          <a:bodyPr wrap="square">
            <a:spAutoFit/>
          </a:bodyPr>
          <a:lstStyle/>
          <a:p>
            <a:r>
              <a:rPr lang="en-US" dirty="0" smtClean="0"/>
              <a:t>Recording 1841 in </a:t>
            </a:r>
            <a:br>
              <a:rPr lang="en-US" dirty="0" smtClean="0"/>
            </a:br>
            <a:r>
              <a:rPr lang="en-US" dirty="0" smtClean="0"/>
              <a:t>Playhouse Theatre, </a:t>
            </a:r>
            <a:br>
              <a:rPr lang="en-US" dirty="0" smtClean="0"/>
            </a:br>
            <a:r>
              <a:rPr lang="en-US" dirty="0" smtClean="0"/>
              <a:t>Northumberland Av</a:t>
            </a:r>
            <a:endParaRPr lang="es-ES" dirty="0"/>
          </a:p>
        </p:txBody>
      </p:sp>
      <p:sp>
        <p:nvSpPr>
          <p:cNvPr id="54" name="53 Rectángulo"/>
          <p:cNvSpPr/>
          <p:nvPr/>
        </p:nvSpPr>
        <p:spPr>
          <a:xfrm>
            <a:off x="101600" y="1103536"/>
            <a:ext cx="2530376" cy="923330"/>
          </a:xfrm>
          <a:prstGeom prst="rect">
            <a:avLst/>
          </a:prstGeom>
        </p:spPr>
        <p:txBody>
          <a:bodyPr wrap="square">
            <a:spAutoFit/>
          </a:bodyPr>
          <a:lstStyle/>
          <a:p>
            <a:r>
              <a:rPr lang="en-US" dirty="0" smtClean="0"/>
              <a:t>Information from </a:t>
            </a:r>
            <a:br>
              <a:rPr lang="en-US" dirty="0" smtClean="0"/>
            </a:br>
            <a:r>
              <a:rPr lang="en-US" dirty="0" smtClean="0"/>
              <a:t>recording not </a:t>
            </a:r>
            <a:br>
              <a:rPr lang="en-US" dirty="0" smtClean="0"/>
            </a:br>
            <a:r>
              <a:rPr lang="en-US" dirty="0" smtClean="0"/>
              <a:t>available</a:t>
            </a:r>
            <a:endParaRPr lang="es-ES" dirty="0"/>
          </a:p>
        </p:txBody>
      </p:sp>
      <p:sp>
        <p:nvSpPr>
          <p:cNvPr id="55" name="54 CuadroTexto"/>
          <p:cNvSpPr txBox="1"/>
          <p:nvPr/>
        </p:nvSpPr>
        <p:spPr>
          <a:xfrm>
            <a:off x="5292081" y="5949280"/>
            <a:ext cx="1224136" cy="369332"/>
          </a:xfrm>
          <a:prstGeom prst="rect">
            <a:avLst/>
          </a:prstGeom>
          <a:noFill/>
        </p:spPr>
        <p:txBody>
          <a:bodyPr wrap="square" rtlCol="0">
            <a:spAutoFit/>
          </a:bodyPr>
          <a:lstStyle/>
          <a:p>
            <a:r>
              <a:rPr lang="es-ES" dirty="0" smtClean="0"/>
              <a:t>Blog post 2</a:t>
            </a:r>
            <a:endParaRPr lang="es-ES"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81</a:t>
            </a:fld>
            <a:endParaRPr lang="es-ES" dirty="0"/>
          </a:p>
        </p:txBody>
      </p:sp>
      <p:sp>
        <p:nvSpPr>
          <p:cNvPr id="56" name="Oval 9"/>
          <p:cNvSpPr/>
          <p:nvPr/>
        </p:nvSpPr>
        <p:spPr>
          <a:xfrm>
            <a:off x="2123728" y="2129157"/>
            <a:ext cx="1728192"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SignalZappa</a:t>
            </a:r>
            <a:endParaRPr lang="en-US" sz="1400" dirty="0">
              <a:solidFill>
                <a:schemeClr val="tx1"/>
              </a:solidFill>
            </a:endParaRPr>
          </a:p>
        </p:txBody>
      </p:sp>
      <p:sp>
        <p:nvSpPr>
          <p:cNvPr id="57" name="Oval 9"/>
          <p:cNvSpPr/>
          <p:nvPr/>
        </p:nvSpPr>
        <p:spPr>
          <a:xfrm>
            <a:off x="5046466" y="2103828"/>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SignalLed</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39"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3" name="52 Rectángulo"/>
          <p:cNvSpPr/>
          <p:nvPr/>
        </p:nvSpPr>
        <p:spPr>
          <a:xfrm>
            <a:off x="6613624" y="5631606"/>
            <a:ext cx="2530376" cy="923330"/>
          </a:xfrm>
          <a:prstGeom prst="rect">
            <a:avLst/>
          </a:prstGeom>
        </p:spPr>
        <p:txBody>
          <a:bodyPr wrap="square">
            <a:spAutoFit/>
          </a:bodyPr>
          <a:lstStyle/>
          <a:p>
            <a:r>
              <a:rPr lang="en-US" dirty="0" smtClean="0"/>
              <a:t>Recording 1841 in </a:t>
            </a:r>
            <a:br>
              <a:rPr lang="en-US" dirty="0" smtClean="0"/>
            </a:br>
            <a:r>
              <a:rPr lang="en-US" dirty="0" smtClean="0"/>
              <a:t>Playhouse Theatre, </a:t>
            </a:r>
            <a:br>
              <a:rPr lang="en-US" dirty="0" smtClean="0"/>
            </a:br>
            <a:r>
              <a:rPr lang="en-US" dirty="0" smtClean="0"/>
              <a:t>Northumberland Av</a:t>
            </a:r>
            <a:endParaRPr lang="es-ES" dirty="0"/>
          </a:p>
        </p:txBody>
      </p:sp>
      <p:sp>
        <p:nvSpPr>
          <p:cNvPr id="54" name="53 Rectángulo"/>
          <p:cNvSpPr/>
          <p:nvPr/>
        </p:nvSpPr>
        <p:spPr>
          <a:xfrm>
            <a:off x="101600" y="5674022"/>
            <a:ext cx="2530376" cy="923330"/>
          </a:xfrm>
          <a:prstGeom prst="rect">
            <a:avLst/>
          </a:prstGeom>
        </p:spPr>
        <p:txBody>
          <a:bodyPr wrap="square">
            <a:spAutoFit/>
          </a:bodyPr>
          <a:lstStyle/>
          <a:p>
            <a:r>
              <a:rPr lang="en-US" dirty="0" smtClean="0"/>
              <a:t>Information from </a:t>
            </a:r>
            <a:br>
              <a:rPr lang="en-US" dirty="0" smtClean="0"/>
            </a:br>
            <a:r>
              <a:rPr lang="en-US" dirty="0" smtClean="0"/>
              <a:t>recording not </a:t>
            </a:r>
            <a:br>
              <a:rPr lang="en-US" dirty="0" smtClean="0"/>
            </a:br>
            <a:r>
              <a:rPr lang="en-US" dirty="0" smtClean="0"/>
              <a:t>available</a:t>
            </a:r>
            <a:endParaRPr lang="es-ES" dirty="0"/>
          </a:p>
        </p:txBody>
      </p:sp>
      <p:cxnSp>
        <p:nvCxnSpPr>
          <p:cNvPr id="46" name="45 Conector recto de flecha"/>
          <p:cNvCxnSpPr>
            <a:endCxn id="50" idx="2"/>
          </p:cNvCxnSpPr>
          <p:nvPr/>
        </p:nvCxnSpPr>
        <p:spPr>
          <a:xfrm flipH="1" flipV="1">
            <a:off x="2964521" y="6343301"/>
            <a:ext cx="233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55 Conector recto de flecha"/>
          <p:cNvCxnSpPr>
            <a:endCxn id="39" idx="2"/>
          </p:cNvCxnSpPr>
          <p:nvPr/>
        </p:nvCxnSpPr>
        <p:spPr>
          <a:xfrm flipH="1" flipV="1">
            <a:off x="5832141" y="6343301"/>
            <a:ext cx="360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Oval 9"/>
          <p:cNvSpPr/>
          <p:nvPr/>
        </p:nvSpPr>
        <p:spPr>
          <a:xfrm>
            <a:off x="2051720" y="4672893"/>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60"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cxnSp>
        <p:nvCxnSpPr>
          <p:cNvPr id="61" name="60 Conector recto de flecha"/>
          <p:cNvCxnSpPr>
            <a:stCxn id="50" idx="0"/>
            <a:endCxn id="59" idx="4"/>
          </p:cNvCxnSpPr>
          <p:nvPr/>
        </p:nvCxnSpPr>
        <p:spPr>
          <a:xfrm flipH="1" flipV="1">
            <a:off x="2951820" y="5360516"/>
            <a:ext cx="12701"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61 Conector recto de flecha"/>
          <p:cNvCxnSpPr>
            <a:stCxn id="39" idx="0"/>
            <a:endCxn id="60"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66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8" name="67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9" name="68 Rectángulo"/>
          <p:cNvSpPr/>
          <p:nvPr/>
        </p:nvSpPr>
        <p:spPr>
          <a:xfrm>
            <a:off x="6660232" y="4653136"/>
            <a:ext cx="3726160" cy="923330"/>
          </a:xfrm>
          <a:prstGeom prst="rect">
            <a:avLst/>
          </a:prstGeom>
        </p:spPr>
        <p:txBody>
          <a:bodyPr wrap="square">
            <a:spAutoFit/>
          </a:bodyPr>
          <a:lstStyle/>
          <a:p>
            <a:r>
              <a:rPr lang="en-US" dirty="0" err="1" smtClean="0"/>
              <a:t>Realisation</a:t>
            </a:r>
            <a:r>
              <a:rPr lang="en-US" dirty="0" smtClean="0"/>
              <a:t> of a </a:t>
            </a:r>
            <a:br>
              <a:rPr lang="en-US" dirty="0" smtClean="0"/>
            </a:br>
            <a:r>
              <a:rPr lang="en-US" dirty="0" err="1" smtClean="0"/>
              <a:t>MusicalWork</a:t>
            </a:r>
            <a:r>
              <a:rPr lang="en-US" dirty="0" smtClean="0"/>
              <a:t> during a </a:t>
            </a:r>
            <a:br>
              <a:rPr lang="en-US" dirty="0" smtClean="0"/>
            </a:br>
            <a:r>
              <a:rPr lang="en-US" dirty="0" smtClean="0"/>
              <a:t>musical Performance</a:t>
            </a:r>
            <a:endParaRPr lang="es-ES" dirty="0"/>
          </a:p>
        </p:txBody>
      </p:sp>
      <p:sp>
        <p:nvSpPr>
          <p:cNvPr id="24" name="23 Marcador de número de diapositiva"/>
          <p:cNvSpPr>
            <a:spLocks noGrp="1"/>
          </p:cNvSpPr>
          <p:nvPr>
            <p:ph type="sldNum" sz="quarter" idx="12"/>
          </p:nvPr>
        </p:nvSpPr>
        <p:spPr/>
        <p:txBody>
          <a:bodyPr/>
          <a:lstStyle/>
          <a:p>
            <a:fld id="{132FADFE-3B8F-471C-ABF0-DBC7717ECBBC}" type="slidenum">
              <a:rPr lang="es-ES" smtClean="0"/>
              <a:pPr/>
              <a:t>82</a:t>
            </a:fld>
            <a:endParaRPr lang="es-E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39"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3" name="52 Rectángulo"/>
          <p:cNvSpPr/>
          <p:nvPr/>
        </p:nvSpPr>
        <p:spPr>
          <a:xfrm>
            <a:off x="6613624" y="5631606"/>
            <a:ext cx="2530376" cy="923330"/>
          </a:xfrm>
          <a:prstGeom prst="rect">
            <a:avLst/>
          </a:prstGeom>
        </p:spPr>
        <p:txBody>
          <a:bodyPr wrap="square">
            <a:spAutoFit/>
          </a:bodyPr>
          <a:lstStyle/>
          <a:p>
            <a:r>
              <a:rPr lang="en-US" dirty="0" smtClean="0"/>
              <a:t>Recording 1841 in </a:t>
            </a:r>
            <a:br>
              <a:rPr lang="en-US" dirty="0" smtClean="0"/>
            </a:br>
            <a:r>
              <a:rPr lang="en-US" dirty="0" smtClean="0"/>
              <a:t>Playhouse Theatre, </a:t>
            </a:r>
            <a:br>
              <a:rPr lang="en-US" dirty="0" smtClean="0"/>
            </a:br>
            <a:r>
              <a:rPr lang="en-US" dirty="0" smtClean="0"/>
              <a:t>Northumberland Av</a:t>
            </a:r>
            <a:endParaRPr lang="es-ES" dirty="0"/>
          </a:p>
        </p:txBody>
      </p:sp>
      <p:sp>
        <p:nvSpPr>
          <p:cNvPr id="54" name="53 Rectángulo"/>
          <p:cNvSpPr/>
          <p:nvPr/>
        </p:nvSpPr>
        <p:spPr>
          <a:xfrm>
            <a:off x="101600" y="5674022"/>
            <a:ext cx="2530376" cy="923330"/>
          </a:xfrm>
          <a:prstGeom prst="rect">
            <a:avLst/>
          </a:prstGeom>
        </p:spPr>
        <p:txBody>
          <a:bodyPr wrap="square">
            <a:spAutoFit/>
          </a:bodyPr>
          <a:lstStyle/>
          <a:p>
            <a:r>
              <a:rPr lang="en-US" dirty="0" smtClean="0"/>
              <a:t>Information from </a:t>
            </a:r>
            <a:br>
              <a:rPr lang="en-US" dirty="0" smtClean="0"/>
            </a:br>
            <a:r>
              <a:rPr lang="en-US" dirty="0" smtClean="0"/>
              <a:t>recording not </a:t>
            </a:r>
            <a:br>
              <a:rPr lang="en-US" dirty="0" smtClean="0"/>
            </a:br>
            <a:r>
              <a:rPr lang="en-US" dirty="0" smtClean="0"/>
              <a:t>available</a:t>
            </a:r>
            <a:endParaRPr lang="es-ES" dirty="0"/>
          </a:p>
        </p:txBody>
      </p:sp>
      <p:cxnSp>
        <p:nvCxnSpPr>
          <p:cNvPr id="46" name="45 Conector recto de flecha"/>
          <p:cNvCxnSpPr>
            <a:endCxn id="50" idx="2"/>
          </p:cNvCxnSpPr>
          <p:nvPr/>
        </p:nvCxnSpPr>
        <p:spPr>
          <a:xfrm flipH="1" flipV="1">
            <a:off x="2964521" y="6343301"/>
            <a:ext cx="233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55 Conector recto de flecha"/>
          <p:cNvCxnSpPr>
            <a:endCxn id="39" idx="2"/>
          </p:cNvCxnSpPr>
          <p:nvPr/>
        </p:nvCxnSpPr>
        <p:spPr>
          <a:xfrm flipH="1" flipV="1">
            <a:off x="5832141" y="6343301"/>
            <a:ext cx="360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60"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61" name="60 Conector recto de flecha"/>
          <p:cNvCxnSpPr>
            <a:stCxn id="50" idx="0"/>
            <a:endCxn id="59"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61 Conector recto de flecha"/>
          <p:cNvCxnSpPr>
            <a:stCxn id="39" idx="0"/>
            <a:endCxn id="60"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66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8" name="67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9" name="68 Rectángulo"/>
          <p:cNvSpPr/>
          <p:nvPr/>
        </p:nvSpPr>
        <p:spPr>
          <a:xfrm>
            <a:off x="6660232" y="4653136"/>
            <a:ext cx="3726160" cy="923330"/>
          </a:xfrm>
          <a:prstGeom prst="rect">
            <a:avLst/>
          </a:prstGeom>
        </p:spPr>
        <p:txBody>
          <a:bodyPr wrap="square">
            <a:spAutoFit/>
          </a:bodyPr>
          <a:lstStyle/>
          <a:p>
            <a:r>
              <a:rPr lang="en-US" dirty="0" err="1" smtClean="0"/>
              <a:t>Realisation</a:t>
            </a:r>
            <a:r>
              <a:rPr lang="en-US" dirty="0" smtClean="0"/>
              <a:t> of a </a:t>
            </a:r>
            <a:br>
              <a:rPr lang="en-US" dirty="0" smtClean="0"/>
            </a:br>
            <a:r>
              <a:rPr lang="en-US" dirty="0" err="1" smtClean="0"/>
              <a:t>MusicalWork</a:t>
            </a:r>
            <a:r>
              <a:rPr lang="en-US" dirty="0" smtClean="0"/>
              <a:t> during a </a:t>
            </a:r>
            <a:br>
              <a:rPr lang="en-US" dirty="0" smtClean="0"/>
            </a:br>
            <a:r>
              <a:rPr lang="en-US" dirty="0" smtClean="0"/>
              <a:t>musical Performance</a:t>
            </a:r>
            <a:endParaRPr lang="es-ES" dirty="0"/>
          </a:p>
        </p:txBody>
      </p:sp>
      <p:sp>
        <p:nvSpPr>
          <p:cNvPr id="24"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5"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6" name="25 Conector recto de flecha"/>
          <p:cNvCxnSpPr>
            <a:stCxn id="59" idx="0"/>
            <a:endCxn id="25"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26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30" name="29 Conector recto de flecha"/>
          <p:cNvCxnSpPr>
            <a:stCxn id="60" idx="0"/>
            <a:endCxn id="24"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32" name="31 Marcador de número de diapositiva"/>
          <p:cNvSpPr>
            <a:spLocks noGrp="1"/>
          </p:cNvSpPr>
          <p:nvPr>
            <p:ph type="sldNum" sz="quarter" idx="12"/>
          </p:nvPr>
        </p:nvSpPr>
        <p:spPr/>
        <p:txBody>
          <a:bodyPr/>
          <a:lstStyle/>
          <a:p>
            <a:fld id="{132FADFE-3B8F-471C-ABF0-DBC7717ECBBC}" type="slidenum">
              <a:rPr lang="es-ES" smtClean="0"/>
              <a:pPr/>
              <a:t>83</a:t>
            </a:fld>
            <a:endParaRPr lang="es-ES" dirty="0"/>
          </a:p>
        </p:txBody>
      </p:sp>
      <p:sp>
        <p:nvSpPr>
          <p:cNvPr id="33" name="Oval 9"/>
          <p:cNvSpPr/>
          <p:nvPr/>
        </p:nvSpPr>
        <p:spPr>
          <a:xfrm>
            <a:off x="2051720" y="4667650"/>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34" name="Oval 9"/>
          <p:cNvSpPr/>
          <p:nvPr/>
        </p:nvSpPr>
        <p:spPr>
          <a:xfrm>
            <a:off x="5037958" y="4667721"/>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39"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3" name="52 Rectángulo"/>
          <p:cNvSpPr/>
          <p:nvPr/>
        </p:nvSpPr>
        <p:spPr>
          <a:xfrm>
            <a:off x="6613624" y="5631606"/>
            <a:ext cx="2530376" cy="923330"/>
          </a:xfrm>
          <a:prstGeom prst="rect">
            <a:avLst/>
          </a:prstGeom>
        </p:spPr>
        <p:txBody>
          <a:bodyPr wrap="square">
            <a:spAutoFit/>
          </a:bodyPr>
          <a:lstStyle/>
          <a:p>
            <a:r>
              <a:rPr lang="en-US" dirty="0" smtClean="0"/>
              <a:t>Recording 1841 in </a:t>
            </a:r>
            <a:br>
              <a:rPr lang="en-US" dirty="0" smtClean="0"/>
            </a:br>
            <a:r>
              <a:rPr lang="en-US" dirty="0" smtClean="0"/>
              <a:t>Playhouse Theatre, </a:t>
            </a:r>
            <a:br>
              <a:rPr lang="en-US" dirty="0" smtClean="0"/>
            </a:br>
            <a:r>
              <a:rPr lang="en-US" dirty="0" smtClean="0"/>
              <a:t>Northumberland Av</a:t>
            </a:r>
            <a:endParaRPr lang="es-ES" dirty="0"/>
          </a:p>
        </p:txBody>
      </p:sp>
      <p:sp>
        <p:nvSpPr>
          <p:cNvPr id="54" name="53 Rectángulo"/>
          <p:cNvSpPr/>
          <p:nvPr/>
        </p:nvSpPr>
        <p:spPr>
          <a:xfrm>
            <a:off x="101600" y="5674022"/>
            <a:ext cx="2530376" cy="923330"/>
          </a:xfrm>
          <a:prstGeom prst="rect">
            <a:avLst/>
          </a:prstGeom>
        </p:spPr>
        <p:txBody>
          <a:bodyPr wrap="square">
            <a:spAutoFit/>
          </a:bodyPr>
          <a:lstStyle/>
          <a:p>
            <a:r>
              <a:rPr lang="en-US" dirty="0" smtClean="0"/>
              <a:t>Information from </a:t>
            </a:r>
            <a:br>
              <a:rPr lang="en-US" dirty="0" smtClean="0"/>
            </a:br>
            <a:r>
              <a:rPr lang="en-US" dirty="0" smtClean="0"/>
              <a:t>recording not </a:t>
            </a:r>
            <a:br>
              <a:rPr lang="en-US" dirty="0" smtClean="0"/>
            </a:br>
            <a:r>
              <a:rPr lang="en-US" dirty="0" smtClean="0"/>
              <a:t>available</a:t>
            </a:r>
            <a:endParaRPr lang="es-ES" dirty="0"/>
          </a:p>
        </p:txBody>
      </p:sp>
      <p:cxnSp>
        <p:nvCxnSpPr>
          <p:cNvPr id="46" name="45 Conector recto de flecha"/>
          <p:cNvCxnSpPr>
            <a:endCxn id="50" idx="2"/>
          </p:cNvCxnSpPr>
          <p:nvPr/>
        </p:nvCxnSpPr>
        <p:spPr>
          <a:xfrm flipH="1" flipV="1">
            <a:off x="2964521" y="6343301"/>
            <a:ext cx="233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55 Conector recto de flecha"/>
          <p:cNvCxnSpPr>
            <a:endCxn id="39" idx="2"/>
          </p:cNvCxnSpPr>
          <p:nvPr/>
        </p:nvCxnSpPr>
        <p:spPr>
          <a:xfrm flipH="1" flipV="1">
            <a:off x="5832141" y="6343301"/>
            <a:ext cx="360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60"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61" name="60 Conector recto de flecha"/>
          <p:cNvCxnSpPr>
            <a:stCxn id="50" idx="0"/>
            <a:endCxn id="59"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61 Conector recto de flecha"/>
          <p:cNvCxnSpPr>
            <a:stCxn id="39" idx="0"/>
            <a:endCxn id="60"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66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8" name="67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9" name="68 Rectángulo"/>
          <p:cNvSpPr/>
          <p:nvPr/>
        </p:nvSpPr>
        <p:spPr>
          <a:xfrm>
            <a:off x="6660232" y="4653136"/>
            <a:ext cx="3726160" cy="923330"/>
          </a:xfrm>
          <a:prstGeom prst="rect">
            <a:avLst/>
          </a:prstGeom>
        </p:spPr>
        <p:txBody>
          <a:bodyPr wrap="square">
            <a:spAutoFit/>
          </a:bodyPr>
          <a:lstStyle/>
          <a:p>
            <a:r>
              <a:rPr lang="en-US" dirty="0" err="1" smtClean="0"/>
              <a:t>Realisation</a:t>
            </a:r>
            <a:r>
              <a:rPr lang="en-US" dirty="0" smtClean="0"/>
              <a:t> of a </a:t>
            </a:r>
            <a:br>
              <a:rPr lang="en-US" dirty="0" smtClean="0"/>
            </a:br>
            <a:r>
              <a:rPr lang="en-US" dirty="0" err="1" smtClean="0"/>
              <a:t>MusicalWork</a:t>
            </a:r>
            <a:r>
              <a:rPr lang="en-US" dirty="0" smtClean="0"/>
              <a:t> during a </a:t>
            </a:r>
            <a:br>
              <a:rPr lang="en-US" dirty="0" smtClean="0"/>
            </a:br>
            <a:r>
              <a:rPr lang="en-US" dirty="0" smtClean="0"/>
              <a:t>musical Performance</a:t>
            </a:r>
            <a:endParaRPr lang="es-ES" dirty="0"/>
          </a:p>
        </p:txBody>
      </p:sp>
      <p:sp>
        <p:nvSpPr>
          <p:cNvPr id="24"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5"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6" name="25 Conector recto de flecha"/>
          <p:cNvCxnSpPr>
            <a:stCxn id="59" idx="0"/>
            <a:endCxn id="25"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26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30" name="29 Conector recto de flecha"/>
          <p:cNvCxnSpPr>
            <a:stCxn id="60" idx="0"/>
            <a:endCxn id="24"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38" name="37 Forma"/>
          <p:cNvCxnSpPr>
            <a:stCxn id="50" idx="1"/>
            <a:endCxn id="25" idx="1"/>
          </p:cNvCxnSpPr>
          <p:nvPr/>
        </p:nvCxnSpPr>
        <p:spPr>
          <a:xfrm rot="10800000">
            <a:off x="220843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cxnSp>
        <p:nvCxnSpPr>
          <p:cNvPr id="42" name="37 Forma"/>
          <p:cNvCxnSpPr>
            <a:stCxn id="39" idx="1"/>
            <a:endCxn id="24" idx="1"/>
          </p:cNvCxnSpPr>
          <p:nvPr/>
        </p:nvCxnSpPr>
        <p:spPr>
          <a:xfrm rot="10800000">
            <a:off x="507605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sp>
        <p:nvSpPr>
          <p:cNvPr id="45" name="44 CuadroTexto"/>
          <p:cNvSpPr txBox="1"/>
          <p:nvPr/>
        </p:nvSpPr>
        <p:spPr>
          <a:xfrm>
            <a:off x="3707904"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47" name="46 CuadroTexto"/>
          <p:cNvSpPr txBox="1"/>
          <p:nvPr/>
        </p:nvSpPr>
        <p:spPr>
          <a:xfrm>
            <a:off x="611560"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34" name="33 Marcador de número de diapositiva"/>
          <p:cNvSpPr>
            <a:spLocks noGrp="1"/>
          </p:cNvSpPr>
          <p:nvPr>
            <p:ph type="sldNum" sz="quarter" idx="12"/>
          </p:nvPr>
        </p:nvSpPr>
        <p:spPr/>
        <p:txBody>
          <a:bodyPr/>
          <a:lstStyle/>
          <a:p>
            <a:fld id="{132FADFE-3B8F-471C-ABF0-DBC7717ECBBC}" type="slidenum">
              <a:rPr lang="es-ES" smtClean="0"/>
              <a:pPr/>
              <a:t>84</a:t>
            </a:fld>
            <a:endParaRPr lang="es-ES" dirty="0"/>
          </a:p>
        </p:txBody>
      </p:sp>
      <p:sp>
        <p:nvSpPr>
          <p:cNvPr id="35" name="Oval 9"/>
          <p:cNvSpPr/>
          <p:nvPr/>
        </p:nvSpPr>
        <p:spPr>
          <a:xfrm>
            <a:off x="2029952" y="4653136"/>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36" name="Oval 9"/>
          <p:cNvSpPr/>
          <p:nvPr/>
        </p:nvSpPr>
        <p:spPr>
          <a:xfrm>
            <a:off x="5016190" y="4653207"/>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39"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3" name="52 Rectángulo"/>
          <p:cNvSpPr/>
          <p:nvPr/>
        </p:nvSpPr>
        <p:spPr>
          <a:xfrm>
            <a:off x="6613624" y="5631606"/>
            <a:ext cx="2530376" cy="923330"/>
          </a:xfrm>
          <a:prstGeom prst="rect">
            <a:avLst/>
          </a:prstGeom>
        </p:spPr>
        <p:txBody>
          <a:bodyPr wrap="square">
            <a:spAutoFit/>
          </a:bodyPr>
          <a:lstStyle/>
          <a:p>
            <a:r>
              <a:rPr lang="en-US" dirty="0" smtClean="0"/>
              <a:t>Recording 1841 in </a:t>
            </a:r>
            <a:br>
              <a:rPr lang="en-US" dirty="0" smtClean="0"/>
            </a:br>
            <a:r>
              <a:rPr lang="en-US" dirty="0" smtClean="0"/>
              <a:t>Playhouse Theatre, </a:t>
            </a:r>
            <a:br>
              <a:rPr lang="en-US" dirty="0" smtClean="0"/>
            </a:br>
            <a:r>
              <a:rPr lang="en-US" dirty="0" smtClean="0"/>
              <a:t>Northumberland Av</a:t>
            </a:r>
            <a:endParaRPr lang="es-ES" dirty="0"/>
          </a:p>
        </p:txBody>
      </p:sp>
      <p:sp>
        <p:nvSpPr>
          <p:cNvPr id="54" name="53 Rectángulo"/>
          <p:cNvSpPr/>
          <p:nvPr/>
        </p:nvSpPr>
        <p:spPr>
          <a:xfrm>
            <a:off x="101600" y="5674022"/>
            <a:ext cx="2530376" cy="923330"/>
          </a:xfrm>
          <a:prstGeom prst="rect">
            <a:avLst/>
          </a:prstGeom>
        </p:spPr>
        <p:txBody>
          <a:bodyPr wrap="square">
            <a:spAutoFit/>
          </a:bodyPr>
          <a:lstStyle/>
          <a:p>
            <a:r>
              <a:rPr lang="en-US" dirty="0" smtClean="0"/>
              <a:t>Information from </a:t>
            </a:r>
            <a:br>
              <a:rPr lang="en-US" dirty="0" smtClean="0"/>
            </a:br>
            <a:r>
              <a:rPr lang="en-US" dirty="0" smtClean="0"/>
              <a:t>recording not </a:t>
            </a:r>
            <a:br>
              <a:rPr lang="en-US" dirty="0" smtClean="0"/>
            </a:br>
            <a:r>
              <a:rPr lang="en-US" dirty="0" smtClean="0"/>
              <a:t>available</a:t>
            </a:r>
            <a:endParaRPr lang="es-ES" dirty="0"/>
          </a:p>
        </p:txBody>
      </p:sp>
      <p:cxnSp>
        <p:nvCxnSpPr>
          <p:cNvPr id="46" name="45 Conector recto de flecha"/>
          <p:cNvCxnSpPr>
            <a:endCxn id="50" idx="2"/>
          </p:cNvCxnSpPr>
          <p:nvPr/>
        </p:nvCxnSpPr>
        <p:spPr>
          <a:xfrm flipH="1" flipV="1">
            <a:off x="2964521" y="6343301"/>
            <a:ext cx="233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55 Conector recto de flecha"/>
          <p:cNvCxnSpPr>
            <a:endCxn id="39" idx="2"/>
          </p:cNvCxnSpPr>
          <p:nvPr/>
        </p:nvCxnSpPr>
        <p:spPr>
          <a:xfrm flipH="1" flipV="1">
            <a:off x="5832141" y="6343301"/>
            <a:ext cx="360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60"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61" name="60 Conector recto de flecha"/>
          <p:cNvCxnSpPr>
            <a:stCxn id="50" idx="0"/>
            <a:endCxn id="59"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61 Conector recto de flecha"/>
          <p:cNvCxnSpPr>
            <a:stCxn id="39" idx="0"/>
            <a:endCxn id="60"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66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8" name="67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9" name="68 Rectángulo"/>
          <p:cNvSpPr/>
          <p:nvPr/>
        </p:nvSpPr>
        <p:spPr>
          <a:xfrm>
            <a:off x="6660232" y="4653136"/>
            <a:ext cx="3726160" cy="923330"/>
          </a:xfrm>
          <a:prstGeom prst="rect">
            <a:avLst/>
          </a:prstGeom>
        </p:spPr>
        <p:txBody>
          <a:bodyPr wrap="square">
            <a:spAutoFit/>
          </a:bodyPr>
          <a:lstStyle/>
          <a:p>
            <a:r>
              <a:rPr lang="en-US" dirty="0" err="1" smtClean="0"/>
              <a:t>Realisation</a:t>
            </a:r>
            <a:r>
              <a:rPr lang="en-US" dirty="0" smtClean="0"/>
              <a:t> of a </a:t>
            </a:r>
            <a:br>
              <a:rPr lang="en-US" dirty="0" smtClean="0"/>
            </a:br>
            <a:r>
              <a:rPr lang="en-US" dirty="0" err="1" smtClean="0"/>
              <a:t>MusicalWork</a:t>
            </a:r>
            <a:r>
              <a:rPr lang="en-US" dirty="0" smtClean="0"/>
              <a:t> during a </a:t>
            </a:r>
            <a:br>
              <a:rPr lang="en-US" dirty="0" smtClean="0"/>
            </a:br>
            <a:r>
              <a:rPr lang="en-US" dirty="0" smtClean="0"/>
              <a:t>musical Performance</a:t>
            </a:r>
            <a:endParaRPr lang="es-ES" dirty="0"/>
          </a:p>
        </p:txBody>
      </p:sp>
      <p:sp>
        <p:nvSpPr>
          <p:cNvPr id="24"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5"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6" name="25 Conector recto de flecha"/>
          <p:cNvCxnSpPr>
            <a:stCxn id="59" idx="0"/>
            <a:endCxn id="25"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26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30" name="29 Conector recto de flecha"/>
          <p:cNvCxnSpPr>
            <a:stCxn id="60" idx="0"/>
            <a:endCxn id="24"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32" name="Oval 9"/>
          <p:cNvSpPr/>
          <p:nvPr/>
        </p:nvSpPr>
        <p:spPr>
          <a:xfrm>
            <a:off x="3415680" y="1772816"/>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sp>
        <p:nvSpPr>
          <p:cNvPr id="33" name="32 Rectángulo"/>
          <p:cNvSpPr/>
          <p:nvPr/>
        </p:nvSpPr>
        <p:spPr>
          <a:xfrm>
            <a:off x="3275856" y="2780928"/>
            <a:ext cx="2557110" cy="430887"/>
          </a:xfrm>
          <a:prstGeom prst="rect">
            <a:avLst/>
          </a:prstGeom>
        </p:spPr>
        <p:txBody>
          <a:bodyPr wrap="none">
            <a:spAutoFit/>
          </a:bodyPr>
          <a:lstStyle/>
          <a:p>
            <a:r>
              <a:rPr lang="es-ES" sz="1100" dirty="0" smtClean="0"/>
              <a:t>http://musicbrainz.org/work/</a:t>
            </a:r>
            <a:br>
              <a:rPr lang="es-ES" sz="1100" dirty="0" smtClean="0"/>
            </a:br>
            <a:r>
              <a:rPr lang="es-ES" sz="1100" dirty="0" smtClean="0"/>
              <a:t>968ee3c5-21fa-35de-88f9-bd1c300ac3ee</a:t>
            </a:r>
            <a:endParaRPr lang="es-ES" sz="1100" dirty="0"/>
          </a:p>
        </p:txBody>
      </p:sp>
      <p:cxnSp>
        <p:nvCxnSpPr>
          <p:cNvPr id="35" name="34 Forma"/>
          <p:cNvCxnSpPr>
            <a:stCxn id="25" idx="0"/>
            <a:endCxn id="32" idx="2"/>
          </p:cNvCxnSpPr>
          <p:nvPr/>
        </p:nvCxnSpPr>
        <p:spPr>
          <a:xfrm rot="5400000" flipH="1" flipV="1">
            <a:off x="2533914" y="2691250"/>
            <a:ext cx="1312372" cy="45116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6" name="35 Forma"/>
          <p:cNvCxnSpPr>
            <a:stCxn id="24" idx="0"/>
            <a:endCxn id="32" idx="6"/>
          </p:cNvCxnSpPr>
          <p:nvPr/>
        </p:nvCxnSpPr>
        <p:spPr>
          <a:xfrm rot="16200000" flipV="1">
            <a:off x="4975836" y="2716712"/>
            <a:ext cx="1312372" cy="400236"/>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291581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41" name="40 CuadroTexto"/>
          <p:cNvSpPr txBox="1"/>
          <p:nvPr/>
        </p:nvSpPr>
        <p:spPr>
          <a:xfrm>
            <a:off x="5796136" y="3212976"/>
            <a:ext cx="864096" cy="261610"/>
          </a:xfrm>
          <a:prstGeom prst="rect">
            <a:avLst/>
          </a:prstGeom>
          <a:noFill/>
        </p:spPr>
        <p:txBody>
          <a:bodyPr wrap="square" rtlCol="0">
            <a:spAutoFit/>
          </a:bodyPr>
          <a:lstStyle/>
          <a:p>
            <a:r>
              <a:rPr lang="es-ES" sz="1100" dirty="0" err="1" smtClean="0"/>
              <a:t>prov:used</a:t>
            </a:r>
            <a:endParaRPr lang="es-ES" sz="1100" dirty="0"/>
          </a:p>
        </p:txBody>
      </p:sp>
      <p:cxnSp>
        <p:nvCxnSpPr>
          <p:cNvPr id="42" name="37 Forma"/>
          <p:cNvCxnSpPr/>
          <p:nvPr/>
        </p:nvCxnSpPr>
        <p:spPr>
          <a:xfrm rot="10800000">
            <a:off x="220843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cxnSp>
        <p:nvCxnSpPr>
          <p:cNvPr id="43" name="37 Forma"/>
          <p:cNvCxnSpPr/>
          <p:nvPr/>
        </p:nvCxnSpPr>
        <p:spPr>
          <a:xfrm rot="10800000">
            <a:off x="507605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sp>
        <p:nvSpPr>
          <p:cNvPr id="44" name="43 CuadroTexto"/>
          <p:cNvSpPr txBox="1"/>
          <p:nvPr/>
        </p:nvSpPr>
        <p:spPr>
          <a:xfrm>
            <a:off x="3707904"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45" name="44 CuadroTexto"/>
          <p:cNvSpPr txBox="1"/>
          <p:nvPr/>
        </p:nvSpPr>
        <p:spPr>
          <a:xfrm>
            <a:off x="611560"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85</a:t>
            </a:fld>
            <a:endParaRPr lang="es-ES" dirty="0"/>
          </a:p>
        </p:txBody>
      </p:sp>
      <p:sp>
        <p:nvSpPr>
          <p:cNvPr id="48" name="Oval 9"/>
          <p:cNvSpPr/>
          <p:nvPr/>
        </p:nvSpPr>
        <p:spPr>
          <a:xfrm>
            <a:off x="2052282" y="4653136"/>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49" name="Oval 9"/>
          <p:cNvSpPr/>
          <p:nvPr/>
        </p:nvSpPr>
        <p:spPr>
          <a:xfrm>
            <a:off x="5038520" y="4653207"/>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39"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3" name="52 Rectángulo"/>
          <p:cNvSpPr/>
          <p:nvPr/>
        </p:nvSpPr>
        <p:spPr>
          <a:xfrm>
            <a:off x="6613624" y="5631606"/>
            <a:ext cx="2530376" cy="923330"/>
          </a:xfrm>
          <a:prstGeom prst="rect">
            <a:avLst/>
          </a:prstGeom>
        </p:spPr>
        <p:txBody>
          <a:bodyPr wrap="square">
            <a:spAutoFit/>
          </a:bodyPr>
          <a:lstStyle/>
          <a:p>
            <a:r>
              <a:rPr lang="en-US" dirty="0" smtClean="0"/>
              <a:t>Recording 1841 in </a:t>
            </a:r>
            <a:br>
              <a:rPr lang="en-US" dirty="0" smtClean="0"/>
            </a:br>
            <a:r>
              <a:rPr lang="en-US" dirty="0" smtClean="0"/>
              <a:t>Playhouse Theatre, </a:t>
            </a:r>
            <a:br>
              <a:rPr lang="en-US" dirty="0" smtClean="0"/>
            </a:br>
            <a:r>
              <a:rPr lang="en-US" dirty="0" smtClean="0"/>
              <a:t>Northumberland Av</a:t>
            </a:r>
            <a:endParaRPr lang="es-ES" dirty="0"/>
          </a:p>
        </p:txBody>
      </p:sp>
      <p:sp>
        <p:nvSpPr>
          <p:cNvPr id="54" name="53 Rectángulo"/>
          <p:cNvSpPr/>
          <p:nvPr/>
        </p:nvSpPr>
        <p:spPr>
          <a:xfrm>
            <a:off x="101600" y="5674022"/>
            <a:ext cx="2530376" cy="923330"/>
          </a:xfrm>
          <a:prstGeom prst="rect">
            <a:avLst/>
          </a:prstGeom>
        </p:spPr>
        <p:txBody>
          <a:bodyPr wrap="square">
            <a:spAutoFit/>
          </a:bodyPr>
          <a:lstStyle/>
          <a:p>
            <a:r>
              <a:rPr lang="en-US" dirty="0" smtClean="0"/>
              <a:t>Information from </a:t>
            </a:r>
            <a:br>
              <a:rPr lang="en-US" dirty="0" smtClean="0"/>
            </a:br>
            <a:r>
              <a:rPr lang="en-US" dirty="0" smtClean="0"/>
              <a:t>recording not </a:t>
            </a:r>
            <a:br>
              <a:rPr lang="en-US" dirty="0" smtClean="0"/>
            </a:br>
            <a:r>
              <a:rPr lang="en-US" dirty="0" smtClean="0"/>
              <a:t>available</a:t>
            </a:r>
            <a:endParaRPr lang="es-ES" dirty="0"/>
          </a:p>
        </p:txBody>
      </p:sp>
      <p:cxnSp>
        <p:nvCxnSpPr>
          <p:cNvPr id="46" name="45 Conector recto de flecha"/>
          <p:cNvCxnSpPr>
            <a:endCxn id="50" idx="2"/>
          </p:cNvCxnSpPr>
          <p:nvPr/>
        </p:nvCxnSpPr>
        <p:spPr>
          <a:xfrm flipH="1" flipV="1">
            <a:off x="2964521" y="6343301"/>
            <a:ext cx="233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55 Conector recto de flecha"/>
          <p:cNvCxnSpPr>
            <a:endCxn id="39" idx="2"/>
          </p:cNvCxnSpPr>
          <p:nvPr/>
        </p:nvCxnSpPr>
        <p:spPr>
          <a:xfrm flipH="1" flipV="1">
            <a:off x="5832141" y="6343301"/>
            <a:ext cx="360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60"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61" name="60 Conector recto de flecha"/>
          <p:cNvCxnSpPr>
            <a:stCxn id="50" idx="0"/>
            <a:endCxn id="59"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61 Conector recto de flecha"/>
          <p:cNvCxnSpPr>
            <a:stCxn id="39" idx="0"/>
            <a:endCxn id="60"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66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8" name="67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9" name="68 Rectángulo"/>
          <p:cNvSpPr/>
          <p:nvPr/>
        </p:nvSpPr>
        <p:spPr>
          <a:xfrm>
            <a:off x="6660232" y="4653136"/>
            <a:ext cx="3726160" cy="923330"/>
          </a:xfrm>
          <a:prstGeom prst="rect">
            <a:avLst/>
          </a:prstGeom>
        </p:spPr>
        <p:txBody>
          <a:bodyPr wrap="square">
            <a:spAutoFit/>
          </a:bodyPr>
          <a:lstStyle/>
          <a:p>
            <a:r>
              <a:rPr lang="en-US" dirty="0" err="1" smtClean="0"/>
              <a:t>Realisation</a:t>
            </a:r>
            <a:r>
              <a:rPr lang="en-US" dirty="0" smtClean="0"/>
              <a:t> of a </a:t>
            </a:r>
            <a:br>
              <a:rPr lang="en-US" dirty="0" smtClean="0"/>
            </a:br>
            <a:r>
              <a:rPr lang="en-US" dirty="0" err="1" smtClean="0"/>
              <a:t>MusicalWork</a:t>
            </a:r>
            <a:r>
              <a:rPr lang="en-US" dirty="0" smtClean="0"/>
              <a:t> during a </a:t>
            </a:r>
            <a:br>
              <a:rPr lang="en-US" dirty="0" smtClean="0"/>
            </a:br>
            <a:r>
              <a:rPr lang="en-US" dirty="0" smtClean="0"/>
              <a:t>musical Performance</a:t>
            </a:r>
            <a:endParaRPr lang="es-ES" dirty="0"/>
          </a:p>
        </p:txBody>
      </p:sp>
      <p:sp>
        <p:nvSpPr>
          <p:cNvPr id="24"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5"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6" name="25 Conector recto de flecha"/>
          <p:cNvCxnSpPr>
            <a:stCxn id="59" idx="0"/>
            <a:endCxn id="25"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26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30" name="29 Conector recto de flecha"/>
          <p:cNvCxnSpPr>
            <a:stCxn id="60" idx="0"/>
            <a:endCxn id="24"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32" name="Oval 9"/>
          <p:cNvSpPr/>
          <p:nvPr/>
        </p:nvSpPr>
        <p:spPr>
          <a:xfrm>
            <a:off x="3415680" y="1772816"/>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sp>
        <p:nvSpPr>
          <p:cNvPr id="33" name="32 Rectángulo"/>
          <p:cNvSpPr/>
          <p:nvPr/>
        </p:nvSpPr>
        <p:spPr>
          <a:xfrm>
            <a:off x="3275856" y="2780928"/>
            <a:ext cx="2557110" cy="430887"/>
          </a:xfrm>
          <a:prstGeom prst="rect">
            <a:avLst/>
          </a:prstGeom>
        </p:spPr>
        <p:txBody>
          <a:bodyPr wrap="none">
            <a:spAutoFit/>
          </a:bodyPr>
          <a:lstStyle/>
          <a:p>
            <a:r>
              <a:rPr lang="es-ES" sz="1100" dirty="0" smtClean="0"/>
              <a:t>http://musicbrainz.org/work/</a:t>
            </a:r>
            <a:br>
              <a:rPr lang="es-ES" sz="1100" dirty="0" smtClean="0"/>
            </a:br>
            <a:r>
              <a:rPr lang="es-ES" sz="1100" dirty="0" smtClean="0"/>
              <a:t>968ee3c5-21fa-35de-88f9-bd1c300ac3ee</a:t>
            </a:r>
            <a:endParaRPr lang="es-ES" sz="1100" dirty="0"/>
          </a:p>
        </p:txBody>
      </p:sp>
      <p:cxnSp>
        <p:nvCxnSpPr>
          <p:cNvPr id="35" name="34 Forma"/>
          <p:cNvCxnSpPr>
            <a:stCxn id="25" idx="0"/>
            <a:endCxn id="32" idx="2"/>
          </p:cNvCxnSpPr>
          <p:nvPr/>
        </p:nvCxnSpPr>
        <p:spPr>
          <a:xfrm rot="5400000" flipH="1" flipV="1">
            <a:off x="2533914" y="2691250"/>
            <a:ext cx="1312372" cy="45116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6" name="35 Forma"/>
          <p:cNvCxnSpPr>
            <a:stCxn id="24" idx="0"/>
            <a:endCxn id="32" idx="6"/>
          </p:cNvCxnSpPr>
          <p:nvPr/>
        </p:nvCxnSpPr>
        <p:spPr>
          <a:xfrm rot="16200000" flipV="1">
            <a:off x="4975836" y="2716712"/>
            <a:ext cx="1312372" cy="400236"/>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291581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41" name="40 CuadroTexto"/>
          <p:cNvSpPr txBox="1"/>
          <p:nvPr/>
        </p:nvSpPr>
        <p:spPr>
          <a:xfrm>
            <a:off x="579613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7" name="Snip Same Side Corner Rectangle 11"/>
          <p:cNvSpPr/>
          <p:nvPr/>
        </p:nvSpPr>
        <p:spPr>
          <a:xfrm>
            <a:off x="971600" y="191683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Frank Zappa</a:t>
            </a:r>
            <a:endParaRPr lang="en-US" sz="1600" dirty="0">
              <a:solidFill>
                <a:srgbClr val="000000"/>
              </a:solidFill>
            </a:endParaRPr>
          </a:p>
        </p:txBody>
      </p:sp>
      <p:sp>
        <p:nvSpPr>
          <p:cNvPr id="38" name="Snip Same Side Corner Rectangle 11"/>
          <p:cNvSpPr/>
          <p:nvPr/>
        </p:nvSpPr>
        <p:spPr>
          <a:xfrm>
            <a:off x="6732240" y="1902734"/>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Led Zeppelin</a:t>
            </a:r>
            <a:endParaRPr lang="en-US" sz="1600" dirty="0">
              <a:solidFill>
                <a:srgbClr val="000000"/>
              </a:solidFill>
            </a:endParaRPr>
          </a:p>
        </p:txBody>
      </p:sp>
      <p:cxnSp>
        <p:nvCxnSpPr>
          <p:cNvPr id="42" name="41 Conector recto de flecha"/>
          <p:cNvCxnSpPr>
            <a:endCxn id="37" idx="1"/>
          </p:cNvCxnSpPr>
          <p:nvPr/>
        </p:nvCxnSpPr>
        <p:spPr>
          <a:xfrm flipH="1" flipV="1">
            <a:off x="1547664" y="2579002"/>
            <a:ext cx="648072" cy="994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42 CuadroTexto"/>
          <p:cNvSpPr txBox="1"/>
          <p:nvPr/>
        </p:nvSpPr>
        <p:spPr>
          <a:xfrm>
            <a:off x="1331640"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cxnSp>
        <p:nvCxnSpPr>
          <p:cNvPr id="48" name="47 Conector recto de flecha"/>
          <p:cNvCxnSpPr>
            <a:endCxn id="38" idx="1"/>
          </p:cNvCxnSpPr>
          <p:nvPr/>
        </p:nvCxnSpPr>
        <p:spPr>
          <a:xfrm flipV="1">
            <a:off x="6588224" y="2564904"/>
            <a:ext cx="75608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48 CuadroTexto"/>
          <p:cNvSpPr txBox="1"/>
          <p:nvPr/>
        </p:nvSpPr>
        <p:spPr>
          <a:xfrm>
            <a:off x="6660232"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cxnSp>
        <p:nvCxnSpPr>
          <p:cNvPr id="58" name="37 Forma"/>
          <p:cNvCxnSpPr/>
          <p:nvPr/>
        </p:nvCxnSpPr>
        <p:spPr>
          <a:xfrm rot="10800000">
            <a:off x="220843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cxnSp>
        <p:nvCxnSpPr>
          <p:cNvPr id="63" name="37 Forma"/>
          <p:cNvCxnSpPr/>
          <p:nvPr/>
        </p:nvCxnSpPr>
        <p:spPr>
          <a:xfrm rot="10800000">
            <a:off x="507605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sp>
        <p:nvSpPr>
          <p:cNvPr id="64" name="63 CuadroTexto"/>
          <p:cNvSpPr txBox="1"/>
          <p:nvPr/>
        </p:nvSpPr>
        <p:spPr>
          <a:xfrm>
            <a:off x="3707904"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65" name="64 CuadroTexto"/>
          <p:cNvSpPr txBox="1"/>
          <p:nvPr/>
        </p:nvSpPr>
        <p:spPr>
          <a:xfrm>
            <a:off x="611560"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47" name="46 Marcador de número de diapositiva"/>
          <p:cNvSpPr>
            <a:spLocks noGrp="1"/>
          </p:cNvSpPr>
          <p:nvPr>
            <p:ph type="sldNum" sz="quarter" idx="12"/>
          </p:nvPr>
        </p:nvSpPr>
        <p:spPr/>
        <p:txBody>
          <a:bodyPr/>
          <a:lstStyle/>
          <a:p>
            <a:fld id="{132FADFE-3B8F-471C-ABF0-DBC7717ECBBC}" type="slidenum">
              <a:rPr lang="es-ES" smtClean="0"/>
              <a:pPr/>
              <a:t>86</a:t>
            </a:fld>
            <a:endParaRPr lang="es-ES" dirty="0"/>
          </a:p>
        </p:txBody>
      </p:sp>
      <p:sp>
        <p:nvSpPr>
          <p:cNvPr id="51" name="Oval 9"/>
          <p:cNvSpPr/>
          <p:nvPr/>
        </p:nvSpPr>
        <p:spPr>
          <a:xfrm>
            <a:off x="2044466" y="4671008"/>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52" name="Oval 9"/>
          <p:cNvSpPr/>
          <p:nvPr/>
        </p:nvSpPr>
        <p:spPr>
          <a:xfrm>
            <a:off x="5030704" y="4671079"/>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79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Full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39" name="Rectangle 1"/>
          <p:cNvSpPr/>
          <p:nvPr/>
        </p:nvSpPr>
        <p:spPr>
          <a:xfrm>
            <a:off x="507605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Recording1841</a:t>
            </a:r>
            <a:endParaRPr lang="en-US" dirty="0"/>
          </a:p>
        </p:txBody>
      </p:sp>
      <p:sp>
        <p:nvSpPr>
          <p:cNvPr id="50" name="Rectangle 1"/>
          <p:cNvSpPr/>
          <p:nvPr/>
        </p:nvSpPr>
        <p:spPr>
          <a:xfrm>
            <a:off x="2208437" y="5767238"/>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Recording999</a:t>
            </a:r>
            <a:endParaRPr lang="en-US" dirty="0"/>
          </a:p>
        </p:txBody>
      </p:sp>
      <p:sp>
        <p:nvSpPr>
          <p:cNvPr id="53" name="52 Rectángulo"/>
          <p:cNvSpPr/>
          <p:nvPr/>
        </p:nvSpPr>
        <p:spPr>
          <a:xfrm>
            <a:off x="6613624" y="5631606"/>
            <a:ext cx="2530376" cy="923330"/>
          </a:xfrm>
          <a:prstGeom prst="rect">
            <a:avLst/>
          </a:prstGeom>
        </p:spPr>
        <p:txBody>
          <a:bodyPr wrap="square">
            <a:spAutoFit/>
          </a:bodyPr>
          <a:lstStyle/>
          <a:p>
            <a:r>
              <a:rPr lang="en-US" dirty="0" smtClean="0"/>
              <a:t>Recording 1841 in </a:t>
            </a:r>
            <a:br>
              <a:rPr lang="en-US" dirty="0" smtClean="0"/>
            </a:br>
            <a:r>
              <a:rPr lang="en-US" dirty="0" smtClean="0"/>
              <a:t>Playhouse Theatre, </a:t>
            </a:r>
            <a:br>
              <a:rPr lang="en-US" dirty="0" smtClean="0"/>
            </a:br>
            <a:r>
              <a:rPr lang="en-US" dirty="0" smtClean="0"/>
              <a:t>Northumberland Av</a:t>
            </a:r>
            <a:endParaRPr lang="es-ES" dirty="0"/>
          </a:p>
        </p:txBody>
      </p:sp>
      <p:sp>
        <p:nvSpPr>
          <p:cNvPr id="54" name="53 Rectángulo"/>
          <p:cNvSpPr/>
          <p:nvPr/>
        </p:nvSpPr>
        <p:spPr>
          <a:xfrm>
            <a:off x="101600" y="5674022"/>
            <a:ext cx="2530376" cy="923330"/>
          </a:xfrm>
          <a:prstGeom prst="rect">
            <a:avLst/>
          </a:prstGeom>
        </p:spPr>
        <p:txBody>
          <a:bodyPr wrap="square">
            <a:spAutoFit/>
          </a:bodyPr>
          <a:lstStyle/>
          <a:p>
            <a:r>
              <a:rPr lang="en-US" dirty="0" smtClean="0"/>
              <a:t>Information from </a:t>
            </a:r>
            <a:br>
              <a:rPr lang="en-US" dirty="0" smtClean="0"/>
            </a:br>
            <a:r>
              <a:rPr lang="en-US" dirty="0" smtClean="0"/>
              <a:t>recording not </a:t>
            </a:r>
            <a:br>
              <a:rPr lang="en-US" dirty="0" smtClean="0"/>
            </a:br>
            <a:r>
              <a:rPr lang="en-US" dirty="0" smtClean="0"/>
              <a:t>available</a:t>
            </a:r>
            <a:endParaRPr lang="es-ES" dirty="0"/>
          </a:p>
        </p:txBody>
      </p:sp>
      <p:cxnSp>
        <p:nvCxnSpPr>
          <p:cNvPr id="46" name="45 Conector recto de flecha"/>
          <p:cNvCxnSpPr>
            <a:endCxn id="50" idx="2"/>
          </p:cNvCxnSpPr>
          <p:nvPr/>
        </p:nvCxnSpPr>
        <p:spPr>
          <a:xfrm flipH="1" flipV="1">
            <a:off x="2964521" y="6343301"/>
            <a:ext cx="233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55 Conector recto de flecha"/>
          <p:cNvCxnSpPr>
            <a:endCxn id="39" idx="2"/>
          </p:cNvCxnSpPr>
          <p:nvPr/>
        </p:nvCxnSpPr>
        <p:spPr>
          <a:xfrm flipH="1" flipV="1">
            <a:off x="5832141" y="6343301"/>
            <a:ext cx="36003" cy="2540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9" name="Oval 9"/>
          <p:cNvSpPr/>
          <p:nvPr/>
        </p:nvSpPr>
        <p:spPr>
          <a:xfrm>
            <a:off x="2174528" y="4672893"/>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SoundA</a:t>
            </a:r>
            <a:endParaRPr lang="en-US" sz="1400" dirty="0">
              <a:solidFill>
                <a:schemeClr val="tx1"/>
              </a:solidFill>
            </a:endParaRPr>
          </a:p>
        </p:txBody>
      </p:sp>
      <p:sp>
        <p:nvSpPr>
          <p:cNvPr id="60" name="Oval 9"/>
          <p:cNvSpPr/>
          <p:nvPr/>
        </p:nvSpPr>
        <p:spPr>
          <a:xfrm>
            <a:off x="5037958" y="467296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SoundB</a:t>
            </a:r>
            <a:endParaRPr lang="en-US" sz="1400" dirty="0">
              <a:solidFill>
                <a:schemeClr val="tx1"/>
              </a:solidFill>
            </a:endParaRPr>
          </a:p>
        </p:txBody>
      </p:sp>
      <p:cxnSp>
        <p:nvCxnSpPr>
          <p:cNvPr id="61" name="60 Conector recto de flecha"/>
          <p:cNvCxnSpPr>
            <a:stCxn id="50" idx="0"/>
            <a:endCxn id="59" idx="4"/>
          </p:cNvCxnSpPr>
          <p:nvPr/>
        </p:nvCxnSpPr>
        <p:spPr>
          <a:xfrm flipV="1">
            <a:off x="2964521" y="5360516"/>
            <a:ext cx="2095" cy="406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61 Conector recto de flecha"/>
          <p:cNvCxnSpPr>
            <a:stCxn id="39" idx="0"/>
            <a:endCxn id="60" idx="4"/>
          </p:cNvCxnSpPr>
          <p:nvPr/>
        </p:nvCxnSpPr>
        <p:spPr>
          <a:xfrm flipH="1" flipV="1">
            <a:off x="5830046" y="5360587"/>
            <a:ext cx="2095" cy="40665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7" name="66 CuadroTexto"/>
          <p:cNvSpPr txBox="1"/>
          <p:nvPr/>
        </p:nvSpPr>
        <p:spPr>
          <a:xfrm>
            <a:off x="291581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8" name="67 CuadroTexto"/>
          <p:cNvSpPr txBox="1"/>
          <p:nvPr/>
        </p:nvSpPr>
        <p:spPr>
          <a:xfrm>
            <a:off x="5796136" y="5445224"/>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69" name="68 Rectángulo"/>
          <p:cNvSpPr/>
          <p:nvPr/>
        </p:nvSpPr>
        <p:spPr>
          <a:xfrm>
            <a:off x="6660232" y="4653136"/>
            <a:ext cx="3726160" cy="923330"/>
          </a:xfrm>
          <a:prstGeom prst="rect">
            <a:avLst/>
          </a:prstGeom>
        </p:spPr>
        <p:txBody>
          <a:bodyPr wrap="square">
            <a:spAutoFit/>
          </a:bodyPr>
          <a:lstStyle/>
          <a:p>
            <a:r>
              <a:rPr lang="en-US" dirty="0" err="1" smtClean="0"/>
              <a:t>Realisation</a:t>
            </a:r>
            <a:r>
              <a:rPr lang="en-US" dirty="0" smtClean="0"/>
              <a:t> of a </a:t>
            </a:r>
            <a:br>
              <a:rPr lang="en-US" dirty="0" smtClean="0"/>
            </a:br>
            <a:r>
              <a:rPr lang="en-US" dirty="0" err="1" smtClean="0"/>
              <a:t>MusicalWork</a:t>
            </a:r>
            <a:r>
              <a:rPr lang="en-US" dirty="0" smtClean="0"/>
              <a:t> during a </a:t>
            </a:r>
            <a:br>
              <a:rPr lang="en-US" dirty="0" smtClean="0"/>
            </a:br>
            <a:r>
              <a:rPr lang="en-US" dirty="0" smtClean="0"/>
              <a:t>musical Performance</a:t>
            </a:r>
            <a:endParaRPr lang="es-ES" dirty="0"/>
          </a:p>
        </p:txBody>
      </p:sp>
      <p:sp>
        <p:nvSpPr>
          <p:cNvPr id="24" name="Rectangle 1"/>
          <p:cNvSpPr/>
          <p:nvPr/>
        </p:nvSpPr>
        <p:spPr>
          <a:xfrm>
            <a:off x="507605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r>
              <a:rPr lang="es-ES" dirty="0" smtClean="0"/>
              <a:t>Performance in 1971</a:t>
            </a:r>
            <a:endParaRPr lang="en-US" dirty="0"/>
          </a:p>
        </p:txBody>
      </p:sp>
      <p:sp>
        <p:nvSpPr>
          <p:cNvPr id="25" name="Rectangle 1"/>
          <p:cNvSpPr/>
          <p:nvPr/>
        </p:nvSpPr>
        <p:spPr>
          <a:xfrm>
            <a:off x="2208436" y="3573016"/>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Towson-March1988</a:t>
            </a:r>
            <a:endParaRPr lang="en-US" dirty="0"/>
          </a:p>
        </p:txBody>
      </p:sp>
      <p:cxnSp>
        <p:nvCxnSpPr>
          <p:cNvPr id="26" name="25 Conector recto de flecha"/>
          <p:cNvCxnSpPr>
            <a:stCxn id="59" idx="0"/>
            <a:endCxn id="25" idx="2"/>
          </p:cNvCxnSpPr>
          <p:nvPr/>
        </p:nvCxnSpPr>
        <p:spPr>
          <a:xfrm flipH="1" flipV="1">
            <a:off x="2964520" y="4149079"/>
            <a:ext cx="2096" cy="5238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7" name="26 CuadroTexto"/>
          <p:cNvSpPr txBox="1"/>
          <p:nvPr/>
        </p:nvSpPr>
        <p:spPr>
          <a:xfrm>
            <a:off x="2915816" y="4314304"/>
            <a:ext cx="1512168" cy="261610"/>
          </a:xfrm>
          <a:prstGeom prst="rect">
            <a:avLst/>
          </a:prstGeom>
          <a:noFill/>
        </p:spPr>
        <p:txBody>
          <a:bodyPr wrap="square" rtlCol="0">
            <a:spAutoFit/>
          </a:bodyPr>
          <a:lstStyle/>
          <a:p>
            <a:r>
              <a:rPr lang="es-ES" sz="1100" dirty="0" err="1" smtClean="0"/>
              <a:t>prov:wasGeneratedBy</a:t>
            </a:r>
            <a:endParaRPr lang="es-ES" sz="1100" dirty="0"/>
          </a:p>
        </p:txBody>
      </p:sp>
      <p:cxnSp>
        <p:nvCxnSpPr>
          <p:cNvPr id="30" name="29 Conector recto de flecha"/>
          <p:cNvCxnSpPr>
            <a:stCxn id="60" idx="0"/>
            <a:endCxn id="24" idx="2"/>
          </p:cNvCxnSpPr>
          <p:nvPr/>
        </p:nvCxnSpPr>
        <p:spPr>
          <a:xfrm flipV="1">
            <a:off x="5830046" y="4149079"/>
            <a:ext cx="2094" cy="5238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30 CuadroTexto"/>
          <p:cNvSpPr txBox="1"/>
          <p:nvPr/>
        </p:nvSpPr>
        <p:spPr>
          <a:xfrm>
            <a:off x="5796136" y="4339705"/>
            <a:ext cx="1512168" cy="261610"/>
          </a:xfrm>
          <a:prstGeom prst="rect">
            <a:avLst/>
          </a:prstGeom>
          <a:noFill/>
        </p:spPr>
        <p:txBody>
          <a:bodyPr wrap="square" rtlCol="0">
            <a:spAutoFit/>
          </a:bodyPr>
          <a:lstStyle/>
          <a:p>
            <a:r>
              <a:rPr lang="es-ES" sz="1100" dirty="0" err="1" smtClean="0"/>
              <a:t>prov:wasGeneratedBy</a:t>
            </a:r>
            <a:endParaRPr lang="es-ES" sz="1100" dirty="0"/>
          </a:p>
        </p:txBody>
      </p:sp>
      <p:sp>
        <p:nvSpPr>
          <p:cNvPr id="32" name="Oval 9"/>
          <p:cNvSpPr/>
          <p:nvPr/>
        </p:nvSpPr>
        <p:spPr>
          <a:xfrm>
            <a:off x="3415680" y="1772816"/>
            <a:ext cx="2016224" cy="97565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Stair way to heaven</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a:t>
            </a:r>
            <a:r>
              <a:rPr lang="en-GB" sz="1400" dirty="0" err="1" smtClean="0">
                <a:latin typeface="Arial" pitchFamily="18"/>
                <a:ea typeface="Andale Sans UI" pitchFamily="2"/>
                <a:cs typeface="Tahoma" pitchFamily="2"/>
              </a:rPr>
              <a:t>MusicalWork</a:t>
            </a:r>
            <a:r>
              <a:rPr lang="en-GB" sz="1400" dirty="0" smtClean="0">
                <a:latin typeface="Arial" pitchFamily="18"/>
                <a:ea typeface="Andale Sans UI" pitchFamily="2"/>
                <a:cs typeface="Tahoma" pitchFamily="2"/>
              </a:rPr>
              <a:t>)</a:t>
            </a:r>
            <a:endParaRPr lang="en-US" sz="1400" dirty="0">
              <a:solidFill>
                <a:schemeClr val="tx1"/>
              </a:solidFill>
            </a:endParaRPr>
          </a:p>
        </p:txBody>
      </p:sp>
      <p:sp>
        <p:nvSpPr>
          <p:cNvPr id="33" name="32 Rectángulo"/>
          <p:cNvSpPr/>
          <p:nvPr/>
        </p:nvSpPr>
        <p:spPr>
          <a:xfrm>
            <a:off x="3275856" y="2780928"/>
            <a:ext cx="2557110" cy="430887"/>
          </a:xfrm>
          <a:prstGeom prst="rect">
            <a:avLst/>
          </a:prstGeom>
        </p:spPr>
        <p:txBody>
          <a:bodyPr wrap="none">
            <a:spAutoFit/>
          </a:bodyPr>
          <a:lstStyle/>
          <a:p>
            <a:r>
              <a:rPr lang="es-ES" sz="1100" dirty="0" smtClean="0"/>
              <a:t>http://musicbrainz.org/work/</a:t>
            </a:r>
            <a:br>
              <a:rPr lang="es-ES" sz="1100" dirty="0" smtClean="0"/>
            </a:br>
            <a:r>
              <a:rPr lang="es-ES" sz="1100" dirty="0" smtClean="0"/>
              <a:t>968ee3c5-21fa-35de-88f9-bd1c300ac3ee</a:t>
            </a:r>
            <a:endParaRPr lang="es-ES" sz="1100" dirty="0"/>
          </a:p>
        </p:txBody>
      </p:sp>
      <p:cxnSp>
        <p:nvCxnSpPr>
          <p:cNvPr id="35" name="34 Forma"/>
          <p:cNvCxnSpPr>
            <a:stCxn id="25" idx="0"/>
            <a:endCxn id="32" idx="2"/>
          </p:cNvCxnSpPr>
          <p:nvPr/>
        </p:nvCxnSpPr>
        <p:spPr>
          <a:xfrm rot="5400000" flipH="1" flipV="1">
            <a:off x="2533914" y="2691250"/>
            <a:ext cx="1312372" cy="451160"/>
          </a:xfrm>
          <a:prstGeom prst="curvedConnector2">
            <a:avLst/>
          </a:prstGeom>
          <a:ln>
            <a:tailEnd type="arrow"/>
          </a:ln>
        </p:spPr>
        <p:style>
          <a:lnRef idx="2">
            <a:schemeClr val="dk1"/>
          </a:lnRef>
          <a:fillRef idx="0">
            <a:schemeClr val="dk1"/>
          </a:fillRef>
          <a:effectRef idx="1">
            <a:schemeClr val="dk1"/>
          </a:effectRef>
          <a:fontRef idx="minor">
            <a:schemeClr val="tx1"/>
          </a:fontRef>
        </p:style>
      </p:cxnSp>
      <p:cxnSp>
        <p:nvCxnSpPr>
          <p:cNvPr id="36" name="35 Forma"/>
          <p:cNvCxnSpPr>
            <a:stCxn id="24" idx="0"/>
            <a:endCxn id="32" idx="6"/>
          </p:cNvCxnSpPr>
          <p:nvPr/>
        </p:nvCxnSpPr>
        <p:spPr>
          <a:xfrm rot="16200000" flipV="1">
            <a:off x="4975836" y="2716712"/>
            <a:ext cx="1312372" cy="400236"/>
          </a:xfrm>
          <a:prstGeom prst="curvedConnector2">
            <a:avLst/>
          </a:prstGeom>
          <a:ln>
            <a:tailEnd type="arrow"/>
          </a:ln>
        </p:spPr>
        <p:style>
          <a:lnRef idx="2">
            <a:schemeClr val="dk1"/>
          </a:lnRef>
          <a:fillRef idx="0">
            <a:schemeClr val="dk1"/>
          </a:fillRef>
          <a:effectRef idx="1">
            <a:schemeClr val="dk1"/>
          </a:effectRef>
          <a:fontRef idx="minor">
            <a:schemeClr val="tx1"/>
          </a:fontRef>
        </p:style>
      </p:cxnSp>
      <p:sp>
        <p:nvSpPr>
          <p:cNvPr id="40" name="39 CuadroTexto"/>
          <p:cNvSpPr txBox="1"/>
          <p:nvPr/>
        </p:nvSpPr>
        <p:spPr>
          <a:xfrm>
            <a:off x="291581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41" name="40 CuadroTexto"/>
          <p:cNvSpPr txBox="1"/>
          <p:nvPr/>
        </p:nvSpPr>
        <p:spPr>
          <a:xfrm>
            <a:off x="5796136" y="3212976"/>
            <a:ext cx="864096" cy="261610"/>
          </a:xfrm>
          <a:prstGeom prst="rect">
            <a:avLst/>
          </a:prstGeom>
          <a:noFill/>
        </p:spPr>
        <p:txBody>
          <a:bodyPr wrap="square" rtlCol="0">
            <a:spAutoFit/>
          </a:bodyPr>
          <a:lstStyle/>
          <a:p>
            <a:r>
              <a:rPr lang="es-ES" sz="1100" dirty="0" err="1" smtClean="0"/>
              <a:t>prov:used</a:t>
            </a:r>
            <a:endParaRPr lang="es-ES" sz="1100" dirty="0"/>
          </a:p>
        </p:txBody>
      </p:sp>
      <p:sp>
        <p:nvSpPr>
          <p:cNvPr id="37" name="Snip Same Side Corner Rectangle 11"/>
          <p:cNvSpPr/>
          <p:nvPr/>
        </p:nvSpPr>
        <p:spPr>
          <a:xfrm>
            <a:off x="971600" y="191683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Frank Zappa</a:t>
            </a:r>
            <a:endParaRPr lang="en-US" sz="1600" dirty="0">
              <a:solidFill>
                <a:srgbClr val="000000"/>
              </a:solidFill>
            </a:endParaRPr>
          </a:p>
        </p:txBody>
      </p:sp>
      <p:sp>
        <p:nvSpPr>
          <p:cNvPr id="38" name="Snip Same Side Corner Rectangle 11"/>
          <p:cNvSpPr/>
          <p:nvPr/>
        </p:nvSpPr>
        <p:spPr>
          <a:xfrm>
            <a:off x="6732240" y="1902734"/>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Led Zeppelin</a:t>
            </a:r>
            <a:endParaRPr lang="en-US" sz="1600" dirty="0">
              <a:solidFill>
                <a:srgbClr val="000000"/>
              </a:solidFill>
            </a:endParaRPr>
          </a:p>
        </p:txBody>
      </p:sp>
      <p:cxnSp>
        <p:nvCxnSpPr>
          <p:cNvPr id="42" name="41 Conector recto de flecha"/>
          <p:cNvCxnSpPr>
            <a:endCxn id="37" idx="1"/>
          </p:cNvCxnSpPr>
          <p:nvPr/>
        </p:nvCxnSpPr>
        <p:spPr>
          <a:xfrm flipH="1" flipV="1">
            <a:off x="1547664" y="2579002"/>
            <a:ext cx="648072" cy="994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3" name="42 CuadroTexto"/>
          <p:cNvSpPr txBox="1"/>
          <p:nvPr/>
        </p:nvSpPr>
        <p:spPr>
          <a:xfrm>
            <a:off x="1331640"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cxnSp>
        <p:nvCxnSpPr>
          <p:cNvPr id="48" name="47 Conector recto de flecha"/>
          <p:cNvCxnSpPr>
            <a:endCxn id="38" idx="1"/>
          </p:cNvCxnSpPr>
          <p:nvPr/>
        </p:nvCxnSpPr>
        <p:spPr>
          <a:xfrm flipV="1">
            <a:off x="6588224" y="2564904"/>
            <a:ext cx="756084" cy="100811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9" name="48 CuadroTexto"/>
          <p:cNvSpPr txBox="1"/>
          <p:nvPr/>
        </p:nvSpPr>
        <p:spPr>
          <a:xfrm>
            <a:off x="6660232" y="2996952"/>
            <a:ext cx="1584176" cy="261610"/>
          </a:xfrm>
          <a:prstGeom prst="rect">
            <a:avLst/>
          </a:prstGeom>
          <a:noFill/>
        </p:spPr>
        <p:txBody>
          <a:bodyPr wrap="square" rtlCol="0">
            <a:spAutoFit/>
          </a:bodyPr>
          <a:lstStyle/>
          <a:p>
            <a:r>
              <a:rPr lang="es-ES" sz="1100" dirty="0" err="1" smtClean="0"/>
              <a:t>prov:wasAssociatedWith</a:t>
            </a:r>
            <a:endParaRPr lang="es-ES" sz="1100" dirty="0"/>
          </a:p>
        </p:txBody>
      </p:sp>
      <p:sp>
        <p:nvSpPr>
          <p:cNvPr id="57" name="56 Elipse"/>
          <p:cNvSpPr/>
          <p:nvPr/>
        </p:nvSpPr>
        <p:spPr>
          <a:xfrm>
            <a:off x="4716016" y="1772816"/>
            <a:ext cx="3888432" cy="28803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4" name="37 Forma"/>
          <p:cNvCxnSpPr/>
          <p:nvPr/>
        </p:nvCxnSpPr>
        <p:spPr>
          <a:xfrm rot="10800000">
            <a:off x="220843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cxnSp>
        <p:nvCxnSpPr>
          <p:cNvPr id="45" name="37 Forma"/>
          <p:cNvCxnSpPr/>
          <p:nvPr/>
        </p:nvCxnSpPr>
        <p:spPr>
          <a:xfrm rot="10800000">
            <a:off x="5076057" y="3861048"/>
            <a:ext cx="1" cy="2194222"/>
          </a:xfrm>
          <a:prstGeom prst="curvedConnector3">
            <a:avLst>
              <a:gd name="adj1" fmla="val 22860100000"/>
            </a:avLst>
          </a:prstGeom>
          <a:ln>
            <a:tailEnd type="arrow"/>
          </a:ln>
        </p:spPr>
        <p:style>
          <a:lnRef idx="2">
            <a:schemeClr val="dk1"/>
          </a:lnRef>
          <a:fillRef idx="0">
            <a:schemeClr val="dk1"/>
          </a:fillRef>
          <a:effectRef idx="1">
            <a:schemeClr val="dk1"/>
          </a:effectRef>
          <a:fontRef idx="minor">
            <a:schemeClr val="tx1"/>
          </a:fontRef>
        </p:style>
      </p:cxnSp>
      <p:sp>
        <p:nvSpPr>
          <p:cNvPr id="47" name="46 CuadroTexto"/>
          <p:cNvSpPr txBox="1"/>
          <p:nvPr/>
        </p:nvSpPr>
        <p:spPr>
          <a:xfrm>
            <a:off x="3707904"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51" name="50 CuadroTexto"/>
          <p:cNvSpPr txBox="1"/>
          <p:nvPr/>
        </p:nvSpPr>
        <p:spPr>
          <a:xfrm>
            <a:off x="611560" y="4941168"/>
            <a:ext cx="1512168" cy="261610"/>
          </a:xfrm>
          <a:prstGeom prst="rect">
            <a:avLst/>
          </a:prstGeom>
          <a:noFill/>
        </p:spPr>
        <p:txBody>
          <a:bodyPr wrap="square" rtlCol="0">
            <a:spAutoFit/>
          </a:bodyPr>
          <a:lstStyle/>
          <a:p>
            <a:r>
              <a:rPr lang="es-ES" sz="1100" dirty="0" err="1" smtClean="0"/>
              <a:t>prov:wasInformedBy</a:t>
            </a:r>
            <a:endParaRPr lang="es-ES" sz="1100" dirty="0"/>
          </a:p>
        </p:txBody>
      </p:sp>
      <p:sp>
        <p:nvSpPr>
          <p:cNvPr id="52" name="51 Marcador de número de diapositiva"/>
          <p:cNvSpPr>
            <a:spLocks noGrp="1"/>
          </p:cNvSpPr>
          <p:nvPr>
            <p:ph type="sldNum" sz="quarter" idx="12"/>
          </p:nvPr>
        </p:nvSpPr>
        <p:spPr/>
        <p:txBody>
          <a:bodyPr/>
          <a:lstStyle/>
          <a:p>
            <a:fld id="{132FADFE-3B8F-471C-ABF0-DBC7717ECBBC}" type="slidenum">
              <a:rPr lang="es-ES" smtClean="0"/>
              <a:pPr/>
              <a:t>87</a:t>
            </a:fld>
            <a:endParaRPr lang="es-ES" dirty="0"/>
          </a:p>
        </p:txBody>
      </p:sp>
      <p:sp>
        <p:nvSpPr>
          <p:cNvPr id="55" name="Oval 9"/>
          <p:cNvSpPr/>
          <p:nvPr/>
        </p:nvSpPr>
        <p:spPr>
          <a:xfrm>
            <a:off x="2052282" y="4680153"/>
            <a:ext cx="1800200"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SoundZappA</a:t>
            </a:r>
            <a:endParaRPr lang="en-US" sz="1400" dirty="0">
              <a:solidFill>
                <a:schemeClr val="tx1"/>
              </a:solidFill>
            </a:endParaRPr>
          </a:p>
        </p:txBody>
      </p:sp>
      <p:sp>
        <p:nvSpPr>
          <p:cNvPr id="58" name="Oval 9"/>
          <p:cNvSpPr/>
          <p:nvPr/>
        </p:nvSpPr>
        <p:spPr>
          <a:xfrm>
            <a:off x="5038520" y="4680224"/>
            <a:ext cx="158417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err="1" smtClean="0">
                <a:latin typeface="Arial" pitchFamily="18"/>
                <a:ea typeface="Andale Sans UI" pitchFamily="2"/>
                <a:cs typeface="Tahoma" pitchFamily="2"/>
              </a:rPr>
              <a:t>SoundLed</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Introduction</a:t>
            </a: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1288943"/>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PROV-O: The PROV Ontology</a:t>
            </a:r>
            <a:br>
              <a:rPr lang="en-US" sz="4800" dirty="0" smtClean="0">
                <a:ea typeface="ＭＳ Ｐゴシック" pitchFamily="-80" charset="-128"/>
                <a:cs typeface="Arial" pitchFamily="34" charset="0"/>
                <a:sym typeface="Arial" pitchFamily="34" charset="0"/>
              </a:rPr>
            </a:br>
            <a:r>
              <a:rPr lang="en-US" sz="4800" dirty="0" smtClean="0">
                <a:ea typeface="ＭＳ Ｐゴシック" pitchFamily="-80" charset="-128"/>
                <a:cs typeface="Arial" pitchFamily="34" charset="0"/>
                <a:sym typeface="Arial" pitchFamily="34" charset="0"/>
              </a:rPr>
              <a:t>Part 2</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88</a:t>
            </a:fld>
            <a:endParaRPr lang="es-E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Overview</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124744"/>
            <a:ext cx="8496944" cy="286540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3600" dirty="0" smtClean="0">
                <a:solidFill>
                  <a:srgbClr val="4D4D4D"/>
                </a:solidFill>
                <a:ea typeface="ＭＳ Ｐゴシック" pitchFamily="-80" charset="-128"/>
                <a:cs typeface="Arial" pitchFamily="34" charset="0"/>
                <a:sym typeface="Arial" pitchFamily="34" charset="0"/>
              </a:rPr>
              <a:t>Part 2</a:t>
            </a:r>
            <a:r>
              <a:rPr lang="en-US" sz="2000" dirty="0" smtClean="0">
                <a:solidFill>
                  <a:srgbClr val="4D4D4D"/>
                </a:solidFill>
                <a:ea typeface="ＭＳ Ｐゴシック" pitchFamily="-80" charset="-128"/>
                <a:cs typeface="Arial" pitchFamily="34" charset="0"/>
                <a:sym typeface="Arial" pitchFamily="34" charset="0"/>
              </a:rPr>
              <a:t/>
            </a:r>
            <a:br>
              <a:rPr lang="en-US" sz="2000" dirty="0" smtClean="0">
                <a:solidFill>
                  <a:srgbClr val="4D4D4D"/>
                </a:solidFill>
                <a:ea typeface="ＭＳ Ｐゴシック" pitchFamily="-80" charset="-128"/>
                <a:cs typeface="Arial" pitchFamily="34" charset="0"/>
                <a:sym typeface="Arial" pitchFamily="34" charset="0"/>
              </a:rPr>
            </a:br>
            <a:endParaRPr lang="en-US" sz="20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PROV-O Expanded terms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PROV-O Qualification terms</a:t>
            </a: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89</a:t>
            </a:fld>
            <a:endParaRPr lang="es-E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The Provenance Working Group: Definition of Provenance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8" name="Text Placeholder 6"/>
          <p:cNvSpPr txBox="1">
            <a:spLocks/>
          </p:cNvSpPr>
          <p:nvPr/>
        </p:nvSpPr>
        <p:spPr>
          <a:xfrm>
            <a:off x="219671" y="1686294"/>
            <a:ext cx="8721133" cy="2174754"/>
          </a:xfrm>
          <a:prstGeom prst="rect">
            <a:avLst/>
          </a:prstGeom>
          <a:solidFill>
            <a:srgbClr val="FCE060">
              <a:alpha val="86000"/>
            </a:srgbClr>
          </a:solidFill>
        </p:spPr>
        <p:txBody>
          <a:bodyPr wrap="square" lIns="179924" tIns="140341" rIns="179924" bIns="140341">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1" u="none" strike="noStrike" kern="1200" cap="none" spc="0" normalizeH="0" baseline="0" noProof="0" dirty="0" smtClean="0">
                <a:ln>
                  <a:noFill/>
                </a:ln>
                <a:solidFill>
                  <a:schemeClr val="tx1"/>
                </a:solidFill>
                <a:effectLst/>
                <a:uLnTx/>
                <a:uFillTx/>
                <a:latin typeface="Helvetica Neue Light"/>
                <a:ea typeface="+mn-ea"/>
                <a:cs typeface="Helvetica Neue Light"/>
              </a:rPr>
              <a:t>“Provenance is defined as a record that describes the people, institutions, entities, and activities involved in producing, influencing, or delivering a piece of data or a thing”.</a:t>
            </a:r>
          </a:p>
          <a:p>
            <a:pPr marL="800100" lvl="1" indent="-342900" algn="just">
              <a:spcBef>
                <a:spcPct val="20000"/>
              </a:spcBef>
              <a:defRPr/>
            </a:pPr>
            <a:r>
              <a:rPr lang="en-US" sz="1600" i="1" dirty="0" smtClean="0">
                <a:latin typeface="Helvetica Neue Light"/>
                <a:cs typeface="Helvetica Neue Light"/>
              </a:rPr>
              <a:t>							</a:t>
            </a:r>
            <a:r>
              <a:rPr lang="en-US" sz="1400" i="1" dirty="0" smtClean="0">
                <a:latin typeface="Helvetica Neue Light"/>
                <a:cs typeface="Helvetica Neue Light"/>
              </a:rPr>
              <a:t>W3C Provenance Incubator Group</a:t>
            </a:r>
            <a:endParaRPr kumimoji="0" lang="en-US" sz="14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9" name="Text Placeholder 6"/>
          <p:cNvSpPr txBox="1">
            <a:spLocks/>
          </p:cNvSpPr>
          <p:nvPr/>
        </p:nvSpPr>
        <p:spPr>
          <a:xfrm>
            <a:off x="251520" y="4797152"/>
            <a:ext cx="8721133" cy="936104"/>
          </a:xfrm>
          <a:prstGeom prst="rect">
            <a:avLst/>
          </a:prstGeom>
          <a:solidFill>
            <a:srgbClr val="FCE060">
              <a:alpha val="86000"/>
            </a:srgbClr>
          </a:solidFill>
        </p:spPr>
        <p:txBody>
          <a:bodyPr wrap="square" lIns="179924" tIns="140341" rIns="179924" bIns="140341">
            <a:noAutofit/>
          </a:bodyPr>
          <a:lstStyle/>
          <a:p>
            <a:pPr marL="342900" lvl="0" indent="-342900" algn="just">
              <a:spcBef>
                <a:spcPct val="20000"/>
              </a:spcBef>
              <a:buFont typeface="Arial" pitchFamily="34" charset="0"/>
              <a:buChar char="•"/>
            </a:pPr>
            <a:r>
              <a:rPr lang="en-US" sz="2000" i="1" dirty="0" smtClean="0">
                <a:latin typeface="Helvetica Neue Light"/>
                <a:cs typeface="Helvetica Neue Light"/>
              </a:rPr>
              <a:t>“Provenance assertions are a form of contextual metadata and can themselves become important records with their own provenance</a:t>
            </a:r>
            <a:r>
              <a:rPr lang="en-US" sz="2000" dirty="0" smtClean="0"/>
              <a:t>.”</a:t>
            </a:r>
            <a:endParaRPr kumimoji="0" lang="en-US" sz="20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9</a:t>
            </a:fld>
            <a:endParaRPr lang="es-E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49716"/>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endParaRPr lang="en-US" sz="2000" b="1" dirty="0">
              <a:solidFill>
                <a:srgbClr val="FFFFFF"/>
              </a:solidFill>
              <a:cs typeface="Arial" pitchFamily="34" charset="0"/>
              <a:sym typeface="Arial" pitchFamily="34" charset="0"/>
            </a:endParaRPr>
          </a:p>
        </p:txBody>
      </p:sp>
      <p:sp>
        <p:nvSpPr>
          <p:cNvPr id="11" name="10 Rectángulo"/>
          <p:cNvSpPr/>
          <p:nvPr/>
        </p:nvSpPr>
        <p:spPr>
          <a:xfrm>
            <a:off x="251520" y="2564904"/>
            <a:ext cx="8496944" cy="698012"/>
          </a:xfrm>
          <a:prstGeom prst="rect">
            <a:avLst/>
          </a:prstGeom>
        </p:spPr>
        <p:txBody>
          <a:bodyPr wrap="square">
            <a:spAutoFit/>
          </a:bodyPr>
          <a:lstStyle/>
          <a:p>
            <a:pPr marL="457200" indent="-457200" algn="ct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4800" dirty="0" smtClean="0">
                <a:ea typeface="ＭＳ Ｐゴシック" pitchFamily="-80" charset="-128"/>
                <a:cs typeface="Arial" pitchFamily="34" charset="0"/>
                <a:sym typeface="Arial" pitchFamily="34" charset="0"/>
              </a:rPr>
              <a:t>PROV-O: Expanded Terms</a:t>
            </a: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90</a:t>
            </a:fld>
            <a:endParaRPr lang="es-E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a:t>
            </a:r>
            <a:endParaRPr lang="en-US" sz="2000" b="1" dirty="0">
              <a:solidFill>
                <a:srgbClr val="FFFFFF"/>
              </a:solidFill>
              <a:cs typeface="Arial" pitchFamily="34" charset="0"/>
              <a:sym typeface="Arial" pitchFamily="34" charset="0"/>
            </a:endParaRPr>
          </a:p>
        </p:txBody>
      </p:sp>
      <p:sp>
        <p:nvSpPr>
          <p:cNvPr id="11" name="10 Rectángulo"/>
          <p:cNvSpPr/>
          <p:nvPr/>
        </p:nvSpPr>
        <p:spPr>
          <a:xfrm>
            <a:off x="395536" y="1618148"/>
            <a:ext cx="8496944" cy="3683060"/>
          </a:xfrm>
          <a:prstGeom prst="rect">
            <a:avLst/>
          </a:prstGeom>
        </p:spPr>
        <p:txBody>
          <a:bodyPr wrap="square">
            <a:spAutoFit/>
          </a:bodyPr>
          <a:lstStyle/>
          <a:p>
            <a:pPr>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Extension of the Starting Point Terms.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Generic definitions to remain as domain independent as possible.</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4D4D4D"/>
              </a:solidFill>
              <a:ea typeface="ＭＳ Ｐゴシック" pitchFamily="-80" charset="-128"/>
              <a:cs typeface="Arial" pitchFamily="34" charset="0"/>
              <a:sym typeface="Arial" pitchFamily="34" charset="0"/>
            </a:endParaRP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r>
              <a:rPr lang="en-US" sz="2800" dirty="0" smtClean="0">
                <a:solidFill>
                  <a:srgbClr val="4D4D4D"/>
                </a:solidFill>
                <a:ea typeface="ＭＳ Ｐゴシック" pitchFamily="-80" charset="-128"/>
                <a:cs typeface="Arial" pitchFamily="34" charset="0"/>
                <a:sym typeface="Arial" pitchFamily="34" charset="0"/>
              </a:rPr>
              <a:t>Allow for richer descriptions of resources.</a:t>
            </a:r>
          </a:p>
          <a:p>
            <a:pPr marL="457200" indent="-457200">
              <a:lnSpc>
                <a:spcPct val="80000"/>
              </a:lnSpc>
              <a:spcBef>
                <a:spcPts val="500"/>
              </a:spcBef>
              <a:buFont typeface="Arial" pitchFamily="34" charset="0"/>
              <a:buChar char="•"/>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sz="2800" dirty="0" smtClean="0">
              <a:solidFill>
                <a:srgbClr val="0000FF"/>
              </a:solidFill>
              <a:ea typeface="ＭＳ Ｐゴシック" pitchFamily="-80" charset="-128"/>
              <a:cs typeface="Arial" pitchFamily="34" charset="0"/>
              <a:sym typeface="Arial" pitchFamily="34" charset="0"/>
            </a:endParaRPr>
          </a:p>
          <a:p>
            <a:pPr marL="1371600" lvl="2" indent="-457200">
              <a:lnSpc>
                <a:spcPct val="80000"/>
              </a:lnSpc>
              <a:spcBef>
                <a:spcPts val="500"/>
              </a:spcBef>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dirty="0" smtClean="0">
              <a:solidFill>
                <a:srgbClr val="0000FF"/>
              </a:solidFill>
              <a:ea typeface="ＭＳ Ｐゴシック" pitchFamily="-80" charset="-128"/>
              <a:sym typeface="Arial" pitchFamily="34" charset="0"/>
            </a:endParaRPr>
          </a:p>
          <a:p>
            <a:pPr marL="457200" indent="-457200">
              <a:lnSpc>
                <a:spcPct val="80000"/>
              </a:lnSpc>
              <a:spcBef>
                <a:spcPts val="500"/>
              </a:spcBef>
              <a:buFont typeface="+mj-lt"/>
              <a:buAutoNum type="arabicPeriod"/>
              <a:tabLst>
                <a:tab pos="381000" algn="l"/>
                <a:tab pos="1295400" algn="l"/>
                <a:tab pos="2209800" algn="l"/>
                <a:tab pos="3124200" algn="l"/>
                <a:tab pos="4038600" algn="l"/>
                <a:tab pos="4953000" algn="l"/>
                <a:tab pos="5867400" algn="l"/>
                <a:tab pos="6781800" algn="l"/>
                <a:tab pos="7696200" algn="l"/>
                <a:tab pos="8610600" algn="l"/>
                <a:tab pos="9525000" algn="l"/>
                <a:tab pos="10439400" algn="l"/>
                <a:tab pos="10782300" algn="l"/>
              </a:tabLst>
              <a:defRPr/>
            </a:pPr>
            <a:endParaRPr lang="en-US" b="1" dirty="0" smtClean="0">
              <a:ea typeface="ＭＳ Ｐゴシック" pitchFamily="-80" charset="-128"/>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11 Marcador de número de diapositiva"/>
          <p:cNvSpPr>
            <a:spLocks noGrp="1"/>
          </p:cNvSpPr>
          <p:nvPr>
            <p:ph type="sldNum" sz="quarter" idx="12"/>
          </p:nvPr>
        </p:nvSpPr>
        <p:spPr/>
        <p:txBody>
          <a:bodyPr/>
          <a:lstStyle/>
          <a:p>
            <a:fld id="{132FADFE-3B8F-471C-ABF0-DBC7717ECBBC}" type="slidenum">
              <a:rPr lang="es-ES" smtClean="0"/>
              <a:pPr/>
              <a:t>91</a:t>
            </a:fld>
            <a:endParaRPr lang="es-E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n-US" sz="1400" dirty="0"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Marcador de número de diapositiva"/>
          <p:cNvSpPr>
            <a:spLocks noGrp="1"/>
          </p:cNvSpPr>
          <p:nvPr>
            <p:ph type="sldNum" sz="quarter" idx="12"/>
          </p:nvPr>
        </p:nvSpPr>
        <p:spPr/>
        <p:txBody>
          <a:bodyPr/>
          <a:lstStyle/>
          <a:p>
            <a:fld id="{132FADFE-3B8F-471C-ABF0-DBC7717ECBBC}" type="slidenum">
              <a:rPr lang="es-ES" smtClean="0"/>
              <a:pPr/>
              <a:t>92</a:t>
            </a:fld>
            <a:endParaRPr lang="es-ES" dirty="0"/>
          </a:p>
        </p:txBody>
      </p:sp>
      <p:pic>
        <p:nvPicPr>
          <p:cNvPr id="14" name="Picture 1"/>
          <p:cNvPicPr>
            <a:picLocks noChangeAspect="1" noChangeArrowheads="1"/>
          </p:cNvPicPr>
          <p:nvPr/>
        </p:nvPicPr>
        <p:blipFill>
          <a:blip r:embed="rId6" cstate="print"/>
          <a:srcRect t="12462" r="28054" b="11782"/>
          <a:stretch>
            <a:fillRect/>
          </a:stretch>
        </p:blipFill>
        <p:spPr bwMode="auto">
          <a:xfrm>
            <a:off x="49448" y="908720"/>
            <a:ext cx="9001000" cy="532859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Agent specializations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323528" y="3933056"/>
            <a:ext cx="8568953" cy="2376264"/>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err="1" smtClean="0"/>
              <a:t>SoftwareAgent</a:t>
            </a:r>
            <a:r>
              <a:rPr lang="en-US" sz="2800" baseline="30000" dirty="0" smtClean="0"/>
              <a:t> </a:t>
            </a:r>
            <a:r>
              <a:rPr lang="en-US" sz="2800" dirty="0" smtClean="0"/>
              <a:t> is running software”. </a:t>
            </a:r>
            <a:endParaRPr kumimoji="0" lang="en-US" sz="2800" b="0" i="1" u="none" strike="noStrike" kern="1200" cap="none" spc="0" normalizeH="0" baseline="0" noProof="0" dirty="0" smtClean="0">
              <a:ln>
                <a:noFill/>
              </a:ln>
              <a:solidFill>
                <a:schemeClr val="tx1"/>
              </a:solidFill>
              <a:effectLst/>
              <a:uLnTx/>
              <a:uFillTx/>
              <a:latin typeface="Helvetica Neue Light"/>
              <a:ea typeface="+mn-ea"/>
              <a:cs typeface="Helvetica Neue Light"/>
            </a:endParaRPr>
          </a:p>
          <a:p>
            <a:pPr marL="342900" lvl="0" indent="-342900">
              <a:spcBef>
                <a:spcPct val="20000"/>
              </a:spcBef>
              <a:defRPr/>
            </a:pPr>
            <a:r>
              <a:rPr lang="en-US" sz="2800" dirty="0" smtClean="0"/>
              <a:t>	“An </a:t>
            </a:r>
            <a:r>
              <a:rPr lang="en-US" sz="2800" i="1" dirty="0" smtClean="0"/>
              <a:t>Organization</a:t>
            </a:r>
            <a:r>
              <a:rPr lang="en-US" sz="2800" baseline="30000" dirty="0" smtClean="0"/>
              <a:t> </a:t>
            </a:r>
            <a:r>
              <a:rPr lang="en-US" sz="2800" dirty="0" smtClean="0"/>
              <a:t> is a social or legal institution such as a company, society, etc”. </a:t>
            </a:r>
          </a:p>
          <a:p>
            <a:pPr marL="342900" lvl="0" indent="-342900">
              <a:spcBef>
                <a:spcPct val="20000"/>
              </a:spcBef>
              <a:defRPr/>
            </a:pPr>
            <a:r>
              <a:rPr lang="es-ES" sz="2800" i="1" dirty="0" smtClean="0"/>
              <a:t>	“</a:t>
            </a:r>
            <a:r>
              <a:rPr lang="es-ES" sz="2800" i="1" dirty="0" err="1" smtClean="0"/>
              <a:t>Person</a:t>
            </a:r>
            <a:r>
              <a:rPr lang="es-ES" sz="2800" baseline="30000" dirty="0" smtClean="0"/>
              <a:t>  </a:t>
            </a:r>
            <a:r>
              <a:rPr lang="es-ES" sz="2800" dirty="0" err="1" smtClean="0"/>
              <a:t>agents</a:t>
            </a:r>
            <a:r>
              <a:rPr lang="es-ES" sz="2800" dirty="0" smtClean="0"/>
              <a:t> are </a:t>
            </a:r>
            <a:r>
              <a:rPr lang="es-ES" sz="2800" dirty="0" err="1" smtClean="0"/>
              <a:t>people</a:t>
            </a:r>
            <a:r>
              <a:rPr lang="es-ES" sz="2800" dirty="0" smtClean="0"/>
              <a:t>”.</a:t>
            </a:r>
            <a:endParaRPr lang="en-US" sz="2800" dirty="0" smtClean="0"/>
          </a:p>
          <a:p>
            <a:pPr marL="342900" lvl="0" indent="-342900">
              <a:spcBef>
                <a:spcPct val="20000"/>
              </a:spcBef>
              <a:defRPr/>
            </a:pPr>
            <a:endParaRPr kumimoji="0" lang="en-US" sz="2800" b="0" i="1" u="none" strike="noStrike" kern="1200" cap="none" spc="0" normalizeH="0" baseline="0" noProof="0" dirty="0" smtClean="0">
              <a:ln>
                <a:noFill/>
              </a:ln>
              <a:solidFill>
                <a:schemeClr val="tx1"/>
              </a:solidFill>
              <a:effectLst/>
              <a:uLnTx/>
              <a:uFillTx/>
              <a:latin typeface="Helvetica Neue Light"/>
              <a:ea typeface="+mn-ea"/>
              <a:cs typeface="Helvetica Neue Light"/>
            </a:endParaRPr>
          </a:p>
          <a:p>
            <a:pPr marL="342900" lvl="0" indent="-342900">
              <a:spcBef>
                <a:spcPct val="20000"/>
              </a:spcBef>
              <a:defRPr/>
            </a:pP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836712"/>
            <a:ext cx="8208912" cy="3046988"/>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Software Agent, Organization and Person are similar to </a:t>
            </a:r>
            <a:r>
              <a:rPr lang="en-US" sz="2400" dirty="0" err="1" smtClean="0">
                <a:solidFill>
                  <a:srgbClr val="4D4D4D"/>
                </a:solidFill>
                <a:ea typeface="ＭＳ Ｐゴシック" pitchFamily="-80" charset="-128"/>
                <a:cs typeface="Arial" pitchFamily="34" charset="0"/>
                <a:sym typeface="Arial" pitchFamily="34" charset="0"/>
              </a:rPr>
              <a:t>foaf</a:t>
            </a:r>
            <a:r>
              <a:rPr lang="en-US" sz="2400" dirty="0" smtClean="0">
                <a:solidFill>
                  <a:srgbClr val="4D4D4D"/>
                </a:solidFill>
                <a:ea typeface="ＭＳ Ｐゴシック" pitchFamily="-80" charset="-128"/>
                <a:cs typeface="Arial" pitchFamily="34" charset="0"/>
                <a:sym typeface="Arial" pitchFamily="34" charset="0"/>
              </a:rPr>
              <a:t> agents (</a:t>
            </a:r>
            <a:r>
              <a:rPr lang="en-US" sz="2400" dirty="0" smtClean="0">
                <a:solidFill>
                  <a:srgbClr val="4D4D4D"/>
                </a:solidFill>
                <a:ea typeface="ＭＳ Ｐゴシック" pitchFamily="-80" charset="-128"/>
                <a:cs typeface="Arial" pitchFamily="34" charset="0"/>
                <a:sym typeface="Arial" pitchFamily="34" charset="0"/>
                <a:hlinkClick r:id="rId6"/>
              </a:rPr>
              <a:t>http://xmlns.com/foaf/spec/#term_Agent</a:t>
            </a:r>
            <a:r>
              <a:rPr lang="en-US" sz="2400" dirty="0" smtClean="0">
                <a:solidFill>
                  <a:srgbClr val="4D4D4D"/>
                </a:solidFill>
                <a:ea typeface="ＭＳ Ｐゴシック" pitchFamily="-80" charset="-128"/>
                <a:cs typeface="Arial" pitchFamily="34" charset="0"/>
                <a:sym typeface="Arial" pitchFamily="34" charset="0"/>
              </a:rPr>
              <a:t>).</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These types of Agents are </a:t>
            </a:r>
            <a:r>
              <a:rPr lang="en-US" sz="2400" dirty="0" smtClean="0">
                <a:solidFill>
                  <a:srgbClr val="4D4D4D"/>
                </a:solidFill>
                <a:ea typeface="ＭＳ Ｐゴシック" pitchFamily="-80" charset="-128"/>
                <a:cs typeface="Arial" pitchFamily="34" charset="0"/>
                <a:sym typeface="Arial" pitchFamily="34" charset="0"/>
              </a:rPr>
              <a:t>commonly found </a:t>
            </a:r>
            <a:r>
              <a:rPr lang="en-US" sz="2400" dirty="0" smtClean="0">
                <a:solidFill>
                  <a:srgbClr val="4D4D4D"/>
                </a:solidFill>
                <a:ea typeface="ＭＳ Ｐゴシック" pitchFamily="-80" charset="-128"/>
                <a:cs typeface="Arial" pitchFamily="34" charset="0"/>
                <a:sym typeface="Arial" pitchFamily="34" charset="0"/>
              </a:rPr>
              <a:t>in the Web:</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Software tools used to create resources.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Organizations publishing a document report.</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Specific authors of a paper.</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93</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Location</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3630510"/>
            <a:ext cx="8712969" cy="2808312"/>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Location </a:t>
            </a:r>
            <a:r>
              <a:rPr lang="en-US" sz="2800" dirty="0" smtClean="0"/>
              <a:t> can be an identifiable geographic place (ISO 19112), but it can also be a non-geographic place such as a directory, row, or column. As such, there are numerous ways in which location can be expressed, such as by a coordinate, address, landmark, and so forth”.</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548680"/>
            <a:ext cx="8208912" cy="3046988"/>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Locations may be bound to all types of </a:t>
            </a:r>
            <a:r>
              <a:rPr lang="en-US" sz="2400" dirty="0" err="1" smtClean="0">
                <a:solidFill>
                  <a:srgbClr val="4D4D4D"/>
                </a:solidFill>
                <a:ea typeface="ＭＳ Ｐゴシック" pitchFamily="-80" charset="-128"/>
                <a:cs typeface="Arial" pitchFamily="34" charset="0"/>
                <a:sym typeface="Arial" pitchFamily="34" charset="0"/>
              </a:rPr>
              <a:t>prov</a:t>
            </a:r>
            <a:r>
              <a:rPr lang="en-US" sz="2400" dirty="0" smtClean="0">
                <a:solidFill>
                  <a:srgbClr val="4D4D4D"/>
                </a:solidFill>
                <a:ea typeface="ＭＳ Ｐゴシック" pitchFamily="-80" charset="-128"/>
                <a:cs typeface="Arial" pitchFamily="34" charset="0"/>
                <a:sym typeface="Arial" pitchFamily="34" charset="0"/>
              </a:rPr>
              <a:t> resources: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Location of a file within a file system.</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Location where a resource was used or generated.</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Location where an activity took place.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 relationship </a:t>
            </a:r>
            <a:r>
              <a:rPr lang="en-US" sz="2400" b="1" dirty="0" err="1" smtClean="0">
                <a:solidFill>
                  <a:srgbClr val="4D4D4D"/>
                </a:solidFill>
                <a:ea typeface="ＭＳ Ｐゴシック" pitchFamily="-80" charset="-128"/>
                <a:cs typeface="Arial" pitchFamily="34" charset="0"/>
                <a:sym typeface="Arial" pitchFamily="34" charset="0"/>
              </a:rPr>
              <a:t>prov:atLocation</a:t>
            </a:r>
            <a:r>
              <a:rPr lang="en-US" sz="2400" dirty="0" smtClean="0">
                <a:solidFill>
                  <a:srgbClr val="4D4D4D"/>
                </a:solidFill>
                <a:ea typeface="ＭＳ Ｐゴシック" pitchFamily="-80" charset="-128"/>
                <a:cs typeface="Arial" pitchFamily="34" charset="0"/>
                <a:sym typeface="Arial" pitchFamily="34" charset="0"/>
              </a:rPr>
              <a:t> binds resources to locations</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94</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Plans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4365104"/>
            <a:ext cx="8712969" cy="151216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plan</a:t>
            </a:r>
            <a:r>
              <a:rPr lang="en-US" sz="2800" baseline="30000" dirty="0" smtClean="0"/>
              <a:t> </a:t>
            </a:r>
            <a:r>
              <a:rPr lang="en-US" sz="2800" dirty="0" smtClean="0"/>
              <a:t>is an entity that represents a set of actions or steps intended by one or more agents to achieve some goals”.</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548680"/>
            <a:ext cx="8208912" cy="3785652"/>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plan can be anything that indicates how to achieve a goal:</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script program.</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set of instructions written on a napkin.</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food recipe.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 scientific workflow template.</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An algorithm.</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Best practice guidelines.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95</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Terms-Plans: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3" name="12 Rectángulo"/>
          <p:cNvSpPr/>
          <p:nvPr/>
        </p:nvSpPr>
        <p:spPr>
          <a:xfrm>
            <a:off x="323528" y="692696"/>
            <a:ext cx="8208912" cy="830997"/>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Plans are associated to Activities and executed by an Agents:</a:t>
            </a:r>
          </a:p>
        </p:txBody>
      </p:sp>
      <p:sp>
        <p:nvSpPr>
          <p:cNvPr id="14" name="Rectangle 1"/>
          <p:cNvSpPr/>
          <p:nvPr/>
        </p:nvSpPr>
        <p:spPr>
          <a:xfrm>
            <a:off x="1935608" y="3933057"/>
            <a:ext cx="1512168" cy="576063"/>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smtClean="0"/>
              <a:t>Bake</a:t>
            </a:r>
            <a:r>
              <a:rPr lang="es-ES" dirty="0" smtClean="0"/>
              <a:t> Cake</a:t>
            </a:r>
            <a:endParaRPr lang="en-US" dirty="0"/>
          </a:p>
        </p:txBody>
      </p:sp>
      <p:sp>
        <p:nvSpPr>
          <p:cNvPr id="15" name="Snip Same Side Corner Rectangle 11"/>
          <p:cNvSpPr/>
          <p:nvPr/>
        </p:nvSpPr>
        <p:spPr>
          <a:xfrm>
            <a:off x="2080186" y="2276872"/>
            <a:ext cx="1224136"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Chef</a:t>
            </a:r>
            <a:endParaRPr lang="en-US" sz="1600" dirty="0">
              <a:solidFill>
                <a:srgbClr val="000000"/>
              </a:solidFill>
            </a:endParaRPr>
          </a:p>
        </p:txBody>
      </p:sp>
      <p:sp>
        <p:nvSpPr>
          <p:cNvPr id="16" name="15 Rectángulo redondeado"/>
          <p:cNvSpPr/>
          <p:nvPr/>
        </p:nvSpPr>
        <p:spPr>
          <a:xfrm>
            <a:off x="3952394" y="2996952"/>
            <a:ext cx="1440160" cy="7200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err="1" smtClean="0"/>
              <a:t>Association</a:t>
            </a:r>
            <a:endParaRPr lang="es-ES" dirty="0"/>
          </a:p>
        </p:txBody>
      </p:sp>
      <p:sp>
        <p:nvSpPr>
          <p:cNvPr id="18" name="Oval 9"/>
          <p:cNvSpPr/>
          <p:nvPr/>
        </p:nvSpPr>
        <p:spPr>
          <a:xfrm>
            <a:off x="6012160" y="3068960"/>
            <a:ext cx="1080120" cy="561550"/>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Recipe</a:t>
            </a:r>
            <a:br>
              <a:rPr lang="en-GB" sz="1400" dirty="0" smtClean="0">
                <a:latin typeface="Arial" pitchFamily="18"/>
                <a:ea typeface="Andale Sans UI" pitchFamily="2"/>
                <a:cs typeface="Tahoma" pitchFamily="2"/>
              </a:rPr>
            </a:br>
            <a:r>
              <a:rPr lang="en-GB" sz="1400" dirty="0" smtClean="0">
                <a:latin typeface="Arial" pitchFamily="18"/>
                <a:ea typeface="Andale Sans UI" pitchFamily="2"/>
                <a:cs typeface="Tahoma" pitchFamily="2"/>
              </a:rPr>
              <a:t>(plan)</a:t>
            </a:r>
            <a:endParaRPr lang="en-US" sz="1400" dirty="0">
              <a:solidFill>
                <a:schemeClr val="tx1"/>
              </a:solidFill>
            </a:endParaRPr>
          </a:p>
        </p:txBody>
      </p:sp>
      <p:sp>
        <p:nvSpPr>
          <p:cNvPr id="19" name="Oval 9"/>
          <p:cNvSpPr/>
          <p:nvPr/>
        </p:nvSpPr>
        <p:spPr>
          <a:xfrm>
            <a:off x="2108652" y="5085184"/>
            <a:ext cx="1152128" cy="576064"/>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cs typeface="Tahoma" pitchFamily="2"/>
              </a:rPr>
              <a:t>Cake</a:t>
            </a:r>
            <a:endParaRPr lang="en-US" sz="1400" dirty="0">
              <a:solidFill>
                <a:schemeClr val="tx1"/>
              </a:solidFill>
            </a:endParaRPr>
          </a:p>
        </p:txBody>
      </p:sp>
      <p:cxnSp>
        <p:nvCxnSpPr>
          <p:cNvPr id="20" name="19 Conector recto de flecha"/>
          <p:cNvCxnSpPr>
            <a:stCxn id="14" idx="0"/>
            <a:endCxn id="15" idx="1"/>
          </p:cNvCxnSpPr>
          <p:nvPr/>
        </p:nvCxnSpPr>
        <p:spPr>
          <a:xfrm flipV="1">
            <a:off x="2691692" y="2939042"/>
            <a:ext cx="562" cy="994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22 Conector recto de flecha"/>
          <p:cNvCxnSpPr>
            <a:stCxn id="14" idx="3"/>
            <a:endCxn id="16" idx="2"/>
          </p:cNvCxnSpPr>
          <p:nvPr/>
        </p:nvCxnSpPr>
        <p:spPr>
          <a:xfrm flipV="1">
            <a:off x="3447776" y="3717032"/>
            <a:ext cx="1224698" cy="5040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25 Conector recto de flecha"/>
          <p:cNvCxnSpPr>
            <a:stCxn id="19" idx="0"/>
            <a:endCxn id="14" idx="2"/>
          </p:cNvCxnSpPr>
          <p:nvPr/>
        </p:nvCxnSpPr>
        <p:spPr>
          <a:xfrm flipV="1">
            <a:off x="2684716" y="4509120"/>
            <a:ext cx="6976" cy="576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28 Conector recto de flecha"/>
          <p:cNvCxnSpPr>
            <a:stCxn id="16" idx="3"/>
            <a:endCxn id="18" idx="2"/>
          </p:cNvCxnSpPr>
          <p:nvPr/>
        </p:nvCxnSpPr>
        <p:spPr>
          <a:xfrm flipV="1">
            <a:off x="5392554" y="3349735"/>
            <a:ext cx="619606" cy="72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31 Conector recto de flecha"/>
          <p:cNvCxnSpPr>
            <a:stCxn id="16" idx="0"/>
            <a:endCxn id="15" idx="0"/>
          </p:cNvCxnSpPr>
          <p:nvPr/>
        </p:nvCxnSpPr>
        <p:spPr>
          <a:xfrm flipH="1" flipV="1">
            <a:off x="3304322" y="2607957"/>
            <a:ext cx="1368152" cy="3889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6" name="35 CuadroTexto"/>
          <p:cNvSpPr txBox="1"/>
          <p:nvPr/>
        </p:nvSpPr>
        <p:spPr>
          <a:xfrm>
            <a:off x="467544" y="3239398"/>
            <a:ext cx="2232248" cy="338554"/>
          </a:xfrm>
          <a:prstGeom prst="rect">
            <a:avLst/>
          </a:prstGeom>
          <a:noFill/>
        </p:spPr>
        <p:txBody>
          <a:bodyPr wrap="square" rtlCol="0">
            <a:spAutoFit/>
          </a:bodyPr>
          <a:lstStyle/>
          <a:p>
            <a:r>
              <a:rPr lang="es-ES" sz="1600" dirty="0" err="1" smtClean="0"/>
              <a:t>prov:wasAssociatedWith</a:t>
            </a:r>
            <a:endParaRPr lang="es-ES" sz="1600" dirty="0"/>
          </a:p>
        </p:txBody>
      </p:sp>
      <p:sp>
        <p:nvSpPr>
          <p:cNvPr id="37" name="36 CuadroTexto"/>
          <p:cNvSpPr txBox="1"/>
          <p:nvPr/>
        </p:nvSpPr>
        <p:spPr>
          <a:xfrm>
            <a:off x="683568" y="4725144"/>
            <a:ext cx="2333714" cy="338554"/>
          </a:xfrm>
          <a:prstGeom prst="rect">
            <a:avLst/>
          </a:prstGeom>
          <a:noFill/>
        </p:spPr>
        <p:txBody>
          <a:bodyPr wrap="square" rtlCol="0">
            <a:spAutoFit/>
          </a:bodyPr>
          <a:lstStyle/>
          <a:p>
            <a:r>
              <a:rPr lang="es-ES" sz="1600" dirty="0" err="1" smtClean="0"/>
              <a:t>prov:wasGeneratedBy</a:t>
            </a:r>
            <a:endParaRPr lang="es-ES" sz="1600" dirty="0"/>
          </a:p>
        </p:txBody>
      </p:sp>
      <p:sp>
        <p:nvSpPr>
          <p:cNvPr id="38" name="37 CuadroTexto"/>
          <p:cNvSpPr txBox="1"/>
          <p:nvPr/>
        </p:nvSpPr>
        <p:spPr>
          <a:xfrm>
            <a:off x="5334630" y="3573016"/>
            <a:ext cx="2333714" cy="338554"/>
          </a:xfrm>
          <a:prstGeom prst="rect">
            <a:avLst/>
          </a:prstGeom>
          <a:noFill/>
        </p:spPr>
        <p:txBody>
          <a:bodyPr wrap="square" rtlCol="0">
            <a:spAutoFit/>
          </a:bodyPr>
          <a:lstStyle/>
          <a:p>
            <a:r>
              <a:rPr lang="es-ES" sz="1600" dirty="0" err="1" smtClean="0"/>
              <a:t>prov:hadPlan</a:t>
            </a:r>
            <a:endParaRPr lang="es-ES" sz="1600" dirty="0"/>
          </a:p>
        </p:txBody>
      </p:sp>
      <p:sp>
        <p:nvSpPr>
          <p:cNvPr id="25" name="24 Marcador de número de diapositiva"/>
          <p:cNvSpPr>
            <a:spLocks noGrp="1"/>
          </p:cNvSpPr>
          <p:nvPr>
            <p:ph type="sldNum" sz="quarter" idx="12"/>
          </p:nvPr>
        </p:nvSpPr>
        <p:spPr/>
        <p:txBody>
          <a:bodyPr/>
          <a:lstStyle/>
          <a:p>
            <a:fld id="{132FADFE-3B8F-471C-ABF0-DBC7717ECBBC}" type="slidenum">
              <a:rPr lang="es-ES" smtClean="0"/>
              <a:pPr/>
              <a:t>96</a:t>
            </a:fld>
            <a:endParaRPr lang="es-E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Collections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251520" y="4005064"/>
            <a:ext cx="8712969" cy="2376264"/>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collection</a:t>
            </a:r>
            <a:r>
              <a:rPr lang="en-US" sz="2800" baseline="30000" dirty="0" smtClean="0"/>
              <a:t> </a:t>
            </a:r>
            <a:r>
              <a:rPr lang="en-US" sz="2800" dirty="0" smtClean="0"/>
              <a:t> is an entity that provides a structure to some constituents that must themselves be entities. These constituents are said to be </a:t>
            </a:r>
            <a:r>
              <a:rPr lang="en-US" sz="2800" i="1" dirty="0" smtClean="0"/>
              <a:t>member</a:t>
            </a:r>
            <a:r>
              <a:rPr lang="en-US" sz="2800" baseline="30000" dirty="0" smtClean="0"/>
              <a:t> </a:t>
            </a:r>
            <a:r>
              <a:rPr lang="en-US" sz="2800" dirty="0" smtClean="0"/>
              <a:t> of the collections. An </a:t>
            </a:r>
            <a:r>
              <a:rPr lang="en-US" sz="2800" i="1" dirty="0" smtClean="0"/>
              <a:t>empty collection</a:t>
            </a:r>
            <a:r>
              <a:rPr lang="en-US" sz="2800" baseline="30000" dirty="0" smtClean="0"/>
              <a:t> </a:t>
            </a:r>
            <a:r>
              <a:rPr lang="en-US" sz="2800" dirty="0" smtClean="0"/>
              <a:t> is a collection without members”. </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467544" y="886068"/>
            <a:ext cx="8208912" cy="3046988"/>
          </a:xfrm>
          <a:prstGeom prst="rect">
            <a:avLst/>
          </a:prstGeom>
        </p:spPr>
        <p:txBody>
          <a:bodyPr wrap="square">
            <a:spAutoFit/>
          </a:bodyPr>
          <a:lstStyle/>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There is a complete PROV extension for structured collections (dictionaries) : </a:t>
            </a:r>
            <a:r>
              <a:rPr lang="en-US" sz="2400" dirty="0" smtClean="0">
                <a:solidFill>
                  <a:srgbClr val="4D4D4D"/>
                </a:solidFill>
                <a:ea typeface="ＭＳ Ｐゴシック" pitchFamily="-80" charset="-128"/>
                <a:cs typeface="Arial" pitchFamily="34" charset="0"/>
                <a:sym typeface="Arial" pitchFamily="34" charset="0"/>
                <a:hlinkClick r:id="rId6"/>
              </a:rPr>
              <a:t>http://www.w3.org/TR/prov-dictionary/</a:t>
            </a: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Members of a collection  are asserted with the </a:t>
            </a:r>
            <a:r>
              <a:rPr lang="en-US" sz="2400" b="1" dirty="0" err="1" smtClean="0">
                <a:solidFill>
                  <a:srgbClr val="4D4D4D"/>
                </a:solidFill>
                <a:ea typeface="ＭＳ Ｐゴシック" pitchFamily="-80" charset="-128"/>
                <a:cs typeface="Arial" pitchFamily="34" charset="0"/>
                <a:sym typeface="Arial" pitchFamily="34" charset="0"/>
              </a:rPr>
              <a:t>prov:hadMember</a:t>
            </a:r>
            <a:r>
              <a:rPr lang="en-US" sz="2400" dirty="0" smtClean="0">
                <a:solidFill>
                  <a:srgbClr val="4D4D4D"/>
                </a:solidFill>
                <a:ea typeface="ＭＳ Ｐゴシック" pitchFamily="-80" charset="-128"/>
                <a:cs typeface="Arial" pitchFamily="34" charset="0"/>
                <a:sym typeface="Arial" pitchFamily="34" charset="0"/>
              </a:rPr>
              <a:t> relationship.</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Examples: the collection of authors who participated in a publication,  the members of a research group, etc.</a:t>
            </a:r>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97</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 Bundles</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sp>
        <p:nvSpPr>
          <p:cNvPr id="12" name="Text Placeholder 6"/>
          <p:cNvSpPr txBox="1">
            <a:spLocks/>
          </p:cNvSpPr>
          <p:nvPr/>
        </p:nvSpPr>
        <p:spPr>
          <a:xfrm>
            <a:off x="323527" y="4653136"/>
            <a:ext cx="8640961" cy="1512168"/>
          </a:xfrm>
          <a:prstGeom prst="rect">
            <a:avLst/>
          </a:prstGeom>
          <a:solidFill>
            <a:srgbClr val="FCE060">
              <a:alpha val="86000"/>
            </a:srgbClr>
          </a:solidFill>
        </p:spPr>
        <p:txBody>
          <a:bodyPr wrap="square" lIns="179924" tIns="140341" rIns="179924" bIns="140341">
            <a:noAutofit/>
          </a:bodyPr>
          <a:lstStyle/>
          <a:p>
            <a:pPr marL="342900" lvl="0" indent="-342900">
              <a:spcBef>
                <a:spcPct val="20000"/>
              </a:spcBef>
              <a:defRPr/>
            </a:pPr>
            <a:r>
              <a:rPr lang="en-US" sz="2800" dirty="0" smtClean="0"/>
              <a:t>	“A </a:t>
            </a:r>
            <a:r>
              <a:rPr lang="en-US" sz="2800" i="1" dirty="0" smtClean="0"/>
              <a:t>bundle</a:t>
            </a:r>
            <a:r>
              <a:rPr lang="en-US" sz="2800" baseline="30000" dirty="0" smtClean="0"/>
              <a:t> </a:t>
            </a:r>
            <a:r>
              <a:rPr lang="en-US" sz="2800" dirty="0" smtClean="0"/>
              <a:t> is a named set of provenance descriptions, and is itself an entity, so allowing provenance of provenance to be expressed.”</a:t>
            </a:r>
            <a:endParaRPr kumimoji="0" lang="en-US" sz="2800" b="0" i="1" u="none" strike="noStrike" kern="1200" cap="none" spc="0" normalizeH="0" baseline="0" noProof="0" dirty="0">
              <a:ln>
                <a:noFill/>
              </a:ln>
              <a:solidFill>
                <a:schemeClr val="tx1"/>
              </a:solidFill>
              <a:effectLst/>
              <a:uLnTx/>
              <a:uFillTx/>
              <a:latin typeface="Helvetica Neue Light"/>
              <a:ea typeface="+mn-ea"/>
              <a:cs typeface="Helvetica Neue Light"/>
            </a:endParaRPr>
          </a:p>
        </p:txBody>
      </p:sp>
      <p:sp>
        <p:nvSpPr>
          <p:cNvPr id="13" name="12 Rectángulo"/>
          <p:cNvSpPr/>
          <p:nvPr/>
        </p:nvSpPr>
        <p:spPr>
          <a:xfrm>
            <a:off x="395536" y="548680"/>
            <a:ext cx="8208912" cy="4154984"/>
          </a:xfrm>
          <a:prstGeom prst="rect">
            <a:avLst/>
          </a:prstGeom>
        </p:spPr>
        <p:txBody>
          <a:bodyPr wrap="square">
            <a:spAutoFit/>
          </a:bodyPr>
          <a:lstStyle/>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Bundles can be any kind of container:</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Files containing provenance descriptions.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Named graphs.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Repositories.</a:t>
            </a:r>
          </a:p>
          <a:p>
            <a:pPr lvl="1">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Etc.</a:t>
            </a: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r>
              <a:rPr lang="en-US" sz="2400" dirty="0" smtClean="0">
                <a:solidFill>
                  <a:srgbClr val="4D4D4D"/>
                </a:solidFill>
                <a:ea typeface="ＭＳ Ｐゴシック" pitchFamily="-80" charset="-128"/>
                <a:cs typeface="Arial" pitchFamily="34" charset="0"/>
                <a:sym typeface="Arial" pitchFamily="34" charset="0"/>
              </a:rPr>
              <a:t>This document defines how entities could be identified across bundles: </a:t>
            </a:r>
            <a:r>
              <a:rPr lang="en-US" sz="2400" dirty="0" smtClean="0">
                <a:solidFill>
                  <a:srgbClr val="4D4D4D"/>
                </a:solidFill>
                <a:ea typeface="ＭＳ Ｐゴシック" pitchFamily="-80" charset="-128"/>
                <a:cs typeface="Arial" pitchFamily="34" charset="0"/>
                <a:sym typeface="Arial" pitchFamily="34" charset="0"/>
                <a:hlinkClick r:id="rId6"/>
              </a:rPr>
              <a:t>http://www.w3.org/TR/prov-links/</a:t>
            </a:r>
            <a:endParaRPr lang="en-US" sz="2400" dirty="0" smtClean="0">
              <a:solidFill>
                <a:srgbClr val="4D4D4D"/>
              </a:solidFill>
              <a:ea typeface="ＭＳ Ｐゴシック" pitchFamily="-80" charset="-128"/>
              <a:cs typeface="Arial" pitchFamily="34" charset="0"/>
              <a:sym typeface="Arial" pitchFamily="34" charset="0"/>
            </a:endParaRPr>
          </a:p>
          <a:p>
            <a:pPr>
              <a:buFont typeface="Arial" pitchFamily="34" charset="0"/>
              <a:buChar char="•"/>
            </a:pPr>
            <a:endParaRPr lang="en-US" sz="2400" dirty="0" smtClean="0">
              <a:solidFill>
                <a:srgbClr val="4D4D4D"/>
              </a:solidFill>
              <a:ea typeface="ＭＳ Ｐゴシック" pitchFamily="-80" charset="-128"/>
              <a:cs typeface="Arial" pitchFamily="34" charset="0"/>
              <a:sym typeface="Arial" pitchFamily="34" charset="0"/>
            </a:endParaRPr>
          </a:p>
        </p:txBody>
      </p:sp>
      <p:sp>
        <p:nvSpPr>
          <p:cNvPr id="14" name="13 Marcador de número de diapositiva"/>
          <p:cNvSpPr>
            <a:spLocks noGrp="1"/>
          </p:cNvSpPr>
          <p:nvPr>
            <p:ph type="sldNum" sz="quarter" idx="12"/>
          </p:nvPr>
        </p:nvSpPr>
        <p:spPr/>
        <p:txBody>
          <a:bodyPr/>
          <a:lstStyle/>
          <a:p>
            <a:fld id="{132FADFE-3B8F-471C-ABF0-DBC7717ECBBC}" type="slidenum">
              <a:rPr lang="es-ES" smtClean="0"/>
              <a:pPr/>
              <a:t>98</a:t>
            </a:fld>
            <a:endParaRPr lang="es-E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p:cNvSpPr>
          <p:nvPr/>
        </p:nvSpPr>
        <p:spPr bwMode="auto">
          <a:xfrm>
            <a:off x="0" y="662940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19" name="Rectangle 3"/>
          <p:cNvSpPr>
            <a:spLocks/>
          </p:cNvSpPr>
          <p:nvPr/>
        </p:nvSpPr>
        <p:spPr bwMode="auto">
          <a:xfrm>
            <a:off x="0" y="0"/>
            <a:ext cx="9144000" cy="228600"/>
          </a:xfrm>
          <a:prstGeom prst="rect">
            <a:avLst/>
          </a:prstGeom>
          <a:solidFill>
            <a:srgbClr val="2F7AAD"/>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sp>
        <p:nvSpPr>
          <p:cNvPr id="34820" name="Rectangle 4"/>
          <p:cNvSpPr>
            <a:spLocks/>
          </p:cNvSpPr>
          <p:nvPr/>
        </p:nvSpPr>
        <p:spPr bwMode="auto">
          <a:xfrm>
            <a:off x="0" y="188640"/>
            <a:ext cx="9144000" cy="457200"/>
          </a:xfrm>
          <a:prstGeom prst="rect">
            <a:avLst/>
          </a:prstGeom>
          <a:solidFill>
            <a:srgbClr val="E80000"/>
          </a:solidFill>
          <a:ln w="9525">
            <a:noFill/>
            <a:round/>
            <a:headEnd/>
            <a:tailEnd/>
          </a:ln>
        </p:spPr>
        <p:txBody>
          <a:bodyPr lIns="0" tIns="0" rIns="0" bIns="0"/>
          <a:lstStyle/>
          <a:p>
            <a:pPr defTabSz="914400" eaLnBrk="1" hangingPunct="1">
              <a:buClrTx/>
              <a:buSzTx/>
              <a:buFontTx/>
              <a:buNone/>
            </a:pPr>
            <a:endParaRPr lang="es-ES">
              <a:solidFill>
                <a:srgbClr val="FFFFFF"/>
              </a:solidFill>
              <a:sym typeface="Arial" pitchFamily="34" charset="0"/>
            </a:endParaRPr>
          </a:p>
        </p:txBody>
      </p:sp>
      <p:pic>
        <p:nvPicPr>
          <p:cNvPr id="34821" name="Picture 5"/>
          <p:cNvPicPr>
            <a:picLocks noChangeArrowheads="1"/>
          </p:cNvPicPr>
          <p:nvPr/>
        </p:nvPicPr>
        <p:blipFill>
          <a:blip r:embed="rId3" cstate="print"/>
          <a:srcRect/>
          <a:stretch>
            <a:fillRect/>
          </a:stretch>
        </p:blipFill>
        <p:spPr bwMode="auto">
          <a:xfrm>
            <a:off x="0" y="635202"/>
            <a:ext cx="2827338" cy="5943600"/>
          </a:xfrm>
          <a:prstGeom prst="rect">
            <a:avLst/>
          </a:prstGeom>
          <a:noFill/>
          <a:ln w="9525">
            <a:noFill/>
            <a:round/>
            <a:headEnd/>
            <a:tailEnd/>
          </a:ln>
        </p:spPr>
      </p:pic>
      <p:pic>
        <p:nvPicPr>
          <p:cNvPr id="34822" name="Picture 6"/>
          <p:cNvPicPr>
            <a:picLocks noChangeArrowheads="1"/>
          </p:cNvPicPr>
          <p:nvPr/>
        </p:nvPicPr>
        <p:blipFill>
          <a:blip r:embed="rId4" cstate="print"/>
          <a:srcRect/>
          <a:stretch>
            <a:fillRect/>
          </a:stretch>
        </p:blipFill>
        <p:spPr bwMode="auto">
          <a:xfrm>
            <a:off x="0" y="6629400"/>
            <a:ext cx="9144000" cy="228600"/>
          </a:xfrm>
          <a:prstGeom prst="rect">
            <a:avLst/>
          </a:prstGeom>
          <a:noFill/>
          <a:ln w="9525">
            <a:noFill/>
            <a:round/>
            <a:headEnd/>
            <a:tailEnd/>
          </a:ln>
        </p:spPr>
      </p:pic>
      <p:pic>
        <p:nvPicPr>
          <p:cNvPr id="34823" name="Picture 7"/>
          <p:cNvPicPr>
            <a:picLocks noChangeArrowheads="1"/>
          </p:cNvPicPr>
          <p:nvPr/>
        </p:nvPicPr>
        <p:blipFill>
          <a:blip r:embed="rId5" cstate="print"/>
          <a:srcRect/>
          <a:stretch>
            <a:fillRect/>
          </a:stretch>
        </p:blipFill>
        <p:spPr bwMode="auto">
          <a:xfrm>
            <a:off x="0" y="6638925"/>
            <a:ext cx="304800" cy="219075"/>
          </a:xfrm>
          <a:prstGeom prst="rect">
            <a:avLst/>
          </a:prstGeom>
          <a:noFill/>
          <a:ln w="9525">
            <a:noFill/>
            <a:round/>
            <a:headEnd/>
            <a:tailEnd/>
          </a:ln>
        </p:spPr>
      </p:pic>
      <p:sp>
        <p:nvSpPr>
          <p:cNvPr id="34824" name="Rectangle 8"/>
          <p:cNvSpPr>
            <a:spLocks/>
          </p:cNvSpPr>
          <p:nvPr/>
        </p:nvSpPr>
        <p:spPr bwMode="auto">
          <a:xfrm>
            <a:off x="8685213" y="6629400"/>
            <a:ext cx="241300" cy="215900"/>
          </a:xfrm>
          <a:prstGeom prst="rect">
            <a:avLst/>
          </a:prstGeom>
          <a:noFill/>
          <a:ln w="12700">
            <a:noFill/>
            <a:miter lim="800000"/>
            <a:headEnd/>
            <a:tailEnd/>
          </a:ln>
        </p:spPr>
        <p:txBody>
          <a:bodyPr lIns="0" tIns="0" rIns="39200" bIns="0"/>
          <a:lstStyle/>
          <a:p>
            <a:pPr marL="38100" algn="ctr" defTabSz="914400" eaLnBrk="1" hangingPunct="1">
              <a:buClrTx/>
              <a:buSzTx/>
              <a:buFontTx/>
              <a:buNone/>
            </a:pPr>
            <a:endParaRPr lang="en-US" sz="800" dirty="0">
              <a:solidFill>
                <a:srgbClr val="FFFFFF"/>
              </a:solidFill>
              <a:cs typeface="Arial" pitchFamily="34" charset="0"/>
              <a:sym typeface="Arial" pitchFamily="34" charset="0"/>
            </a:endParaRPr>
          </a:p>
        </p:txBody>
      </p:sp>
      <p:sp>
        <p:nvSpPr>
          <p:cNvPr id="34825" name="Rectangle 9"/>
          <p:cNvSpPr>
            <a:spLocks/>
          </p:cNvSpPr>
          <p:nvPr/>
        </p:nvSpPr>
        <p:spPr bwMode="auto">
          <a:xfrm>
            <a:off x="1295400" y="317500"/>
            <a:ext cx="7797800" cy="279400"/>
          </a:xfrm>
          <a:prstGeom prst="rect">
            <a:avLst/>
          </a:prstGeom>
          <a:noFill/>
          <a:ln w="12700">
            <a:noFill/>
            <a:miter lim="800000"/>
            <a:headEnd/>
            <a:tailEnd/>
          </a:ln>
        </p:spPr>
        <p:txBody>
          <a:bodyPr lIns="0" tIns="0" rIns="40680" bIns="0" anchor="ctr"/>
          <a:lstStyle/>
          <a:p>
            <a:pPr algn="r">
              <a:tabLst>
                <a:tab pos="38100" algn="l"/>
                <a:tab pos="952500" algn="l"/>
                <a:tab pos="1866900" algn="l"/>
                <a:tab pos="2781300" algn="l"/>
                <a:tab pos="3695700" algn="l"/>
                <a:tab pos="4610100" algn="l"/>
                <a:tab pos="5524500" algn="l"/>
                <a:tab pos="6438900" algn="l"/>
                <a:tab pos="7353300" algn="l"/>
                <a:tab pos="8267700" algn="l"/>
                <a:tab pos="9182100" algn="l"/>
                <a:tab pos="10096500" algn="l"/>
                <a:tab pos="10337800" algn="l"/>
              </a:tabLst>
            </a:pPr>
            <a:r>
              <a:rPr lang="en-US" sz="2000" b="1" dirty="0" smtClean="0">
                <a:solidFill>
                  <a:srgbClr val="FFFFFF"/>
                </a:solidFill>
                <a:cs typeface="Arial" pitchFamily="34" charset="0"/>
                <a:sym typeface="Arial" pitchFamily="34" charset="0"/>
              </a:rPr>
              <a:t>Expanded Terms-Bundles: an Example</a:t>
            </a:r>
            <a:endParaRPr lang="en-US" sz="2000" b="1" dirty="0">
              <a:solidFill>
                <a:srgbClr val="FFFFFF"/>
              </a:solidFill>
              <a:cs typeface="Arial" pitchFamily="34" charset="0"/>
              <a:sym typeface="Arial" pitchFamily="34" charset="0"/>
            </a:endParaRPr>
          </a:p>
        </p:txBody>
      </p:sp>
      <p:sp>
        <p:nvSpPr>
          <p:cNvPr id="17" name="16 CuadroTexto"/>
          <p:cNvSpPr txBox="1"/>
          <p:nvPr/>
        </p:nvSpPr>
        <p:spPr>
          <a:xfrm>
            <a:off x="323528" y="6597352"/>
            <a:ext cx="8280920" cy="523220"/>
          </a:xfrm>
          <a:prstGeom prst="rect">
            <a:avLst/>
          </a:prstGeom>
          <a:noFill/>
        </p:spPr>
        <p:txBody>
          <a:bodyPr wrap="square" rtlCol="0">
            <a:spAutoFit/>
          </a:bodyPr>
          <a:lstStyle/>
          <a:p>
            <a:pPr algn="ctr"/>
            <a:r>
              <a:rPr lang="es-ES" sz="1400" dirty="0" smtClean="0">
                <a:solidFill>
                  <a:schemeClr val="bg1"/>
                </a:solidFill>
              </a:rPr>
              <a:t>DC-2013, </a:t>
            </a:r>
            <a:r>
              <a:rPr lang="es-ES" sz="1400" dirty="0" err="1" smtClean="0">
                <a:solidFill>
                  <a:schemeClr val="bg1"/>
                </a:solidFill>
              </a:rPr>
              <a:t>Lisbon</a:t>
            </a:r>
            <a:r>
              <a:rPr lang="es-ES" sz="1400" dirty="0" smtClean="0">
                <a:solidFill>
                  <a:schemeClr val="bg1"/>
                </a:solidFill>
              </a:rPr>
              <a:t>, Portugal</a:t>
            </a:r>
            <a:endParaRPr lang="en-GB" sz="1400" dirty="0" smtClean="0">
              <a:solidFill>
                <a:schemeClr val="bg1"/>
              </a:solidFill>
            </a:endParaRPr>
          </a:p>
          <a:p>
            <a:pPr algn="ctr"/>
            <a:endParaRPr lang="es-ES" sz="1400" dirty="0">
              <a:solidFill>
                <a:schemeClr val="bg1"/>
              </a:solidFill>
            </a:endParaRPr>
          </a:p>
        </p:txBody>
      </p:sp>
      <p:grpSp>
        <p:nvGrpSpPr>
          <p:cNvPr id="12" name="11 Grupo"/>
          <p:cNvGrpSpPr/>
          <p:nvPr/>
        </p:nvGrpSpPr>
        <p:grpSpPr>
          <a:xfrm>
            <a:off x="1418216" y="2126076"/>
            <a:ext cx="5602056" cy="3031116"/>
            <a:chOff x="270729" y="1182238"/>
            <a:chExt cx="9191794" cy="5200653"/>
          </a:xfrm>
        </p:grpSpPr>
        <p:grpSp>
          <p:nvGrpSpPr>
            <p:cNvPr id="14" name="45 Grupo"/>
            <p:cNvGrpSpPr/>
            <p:nvPr/>
          </p:nvGrpSpPr>
          <p:grpSpPr>
            <a:xfrm>
              <a:off x="270729" y="1182238"/>
              <a:ext cx="8167831" cy="3599729"/>
              <a:chOff x="395536" y="1326254"/>
              <a:chExt cx="8194291" cy="4518561"/>
            </a:xfrm>
          </p:grpSpPr>
          <p:cxnSp>
            <p:nvCxnSpPr>
              <p:cNvPr id="33" name="Straight Arrow Connector 7"/>
              <p:cNvCxnSpPr>
                <a:stCxn id="34" idx="2"/>
                <a:endCxn id="35" idx="0"/>
              </p:cNvCxnSpPr>
              <p:nvPr/>
            </p:nvCxnSpPr>
            <p:spPr>
              <a:xfrm flipH="1" flipV="1">
                <a:off x="2623677" y="1650981"/>
                <a:ext cx="2524387" cy="19086"/>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34" name="Oval 9"/>
              <p:cNvSpPr/>
              <p:nvPr/>
            </p:nvSpPr>
            <p:spPr>
              <a:xfrm>
                <a:off x="5148064" y="1326254"/>
                <a:ext cx="3441763"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000" dirty="0" smtClean="0">
                    <a:latin typeface="Arial" pitchFamily="18"/>
                    <a:ea typeface="Andale Sans UI" pitchFamily="2"/>
                    <a:cs typeface="Tahoma" pitchFamily="2"/>
                  </a:rPr>
                  <a:t>:</a:t>
                </a:r>
                <a:r>
                  <a:rPr lang="en-GB" sz="1000" dirty="0" err="1" smtClean="0">
                    <a:latin typeface="Arial" pitchFamily="18"/>
                    <a:ea typeface="Andale Sans UI" pitchFamily="2"/>
                    <a:cs typeface="Tahoma" pitchFamily="2"/>
                  </a:rPr>
                  <a:t>dcProvTutorial</a:t>
                </a:r>
                <a:endParaRPr lang="en-US" sz="1000" dirty="0">
                  <a:solidFill>
                    <a:schemeClr val="tx1"/>
                  </a:solidFill>
                </a:endParaRPr>
              </a:p>
            </p:txBody>
          </p:sp>
          <p:sp>
            <p:nvSpPr>
              <p:cNvPr id="35" name="Snip Same Side Corner Rectangle 11"/>
              <p:cNvSpPr/>
              <p:nvPr/>
            </p:nvSpPr>
            <p:spPr>
              <a:xfrm>
                <a:off x="1331640" y="1340768"/>
                <a:ext cx="1292037" cy="620424"/>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0000"/>
                    </a:solidFill>
                  </a:rPr>
                  <a:t>:</a:t>
                </a:r>
                <a:r>
                  <a:rPr lang="en-US" sz="1050" dirty="0" err="1" smtClean="0">
                    <a:solidFill>
                      <a:srgbClr val="000000"/>
                    </a:solidFill>
                  </a:rPr>
                  <a:t>daniel</a:t>
                </a:r>
                <a:endParaRPr lang="en-US" sz="1050" dirty="0">
                  <a:solidFill>
                    <a:srgbClr val="000000"/>
                  </a:solidFill>
                </a:endParaRPr>
              </a:p>
            </p:txBody>
          </p:sp>
          <p:sp>
            <p:nvSpPr>
              <p:cNvPr id="36" name="Rectangle 8"/>
              <p:cNvSpPr/>
              <p:nvPr/>
            </p:nvSpPr>
            <p:spPr>
              <a:xfrm>
                <a:off x="3347865" y="1362290"/>
                <a:ext cx="1367248" cy="563353"/>
              </a:xfrm>
              <a:prstGeom prst="rect">
                <a:avLst/>
              </a:prstGeom>
            </p:spPr>
            <p:txBody>
              <a:bodyPr wrap="none" lIns="91400" tIns="45702" rIns="91400" bIns="45702">
                <a:spAutoFit/>
              </a:bodyPr>
              <a:lstStyle/>
              <a:p>
                <a:r>
                  <a:rPr lang="en-US" sz="1050" b="1" noProof="1" smtClean="0">
                    <a:solidFill>
                      <a:srgbClr val="0D0D0D"/>
                    </a:solidFill>
                  </a:rPr>
                  <a:t>dct:creator</a:t>
                </a:r>
                <a:endParaRPr lang="en-US" sz="1050" b="1" noProof="1">
                  <a:solidFill>
                    <a:srgbClr val="0D0D0D"/>
                  </a:solidFill>
                </a:endParaRPr>
              </a:p>
            </p:txBody>
          </p:sp>
          <p:sp>
            <p:nvSpPr>
              <p:cNvPr id="37" name="36 CuadroTexto"/>
              <p:cNvSpPr txBox="1"/>
              <p:nvPr/>
            </p:nvSpPr>
            <p:spPr>
              <a:xfrm>
                <a:off x="719065" y="1988841"/>
                <a:ext cx="2304255" cy="662860"/>
              </a:xfrm>
              <a:prstGeom prst="rect">
                <a:avLst/>
              </a:prstGeom>
              <a:noFill/>
            </p:spPr>
            <p:txBody>
              <a:bodyPr wrap="square" rtlCol="0">
                <a:spAutoFit/>
              </a:bodyPr>
              <a:lstStyle/>
              <a:p>
                <a:r>
                  <a:rPr lang="es-ES" sz="1400" dirty="0" err="1" smtClean="0"/>
                  <a:t>prov:Agent</a:t>
                </a:r>
                <a:endParaRPr lang="es-ES" sz="1400" dirty="0"/>
              </a:p>
            </p:txBody>
          </p:sp>
          <p:sp>
            <p:nvSpPr>
              <p:cNvPr id="38" name="37 CuadroTexto"/>
              <p:cNvSpPr txBox="1"/>
              <p:nvPr/>
            </p:nvSpPr>
            <p:spPr>
              <a:xfrm>
                <a:off x="5796136" y="1916832"/>
                <a:ext cx="2304255" cy="662860"/>
              </a:xfrm>
              <a:prstGeom prst="rect">
                <a:avLst/>
              </a:prstGeom>
              <a:noFill/>
            </p:spPr>
            <p:txBody>
              <a:bodyPr wrap="square" rtlCol="0">
                <a:spAutoFit/>
              </a:bodyPr>
              <a:lstStyle/>
              <a:p>
                <a:r>
                  <a:rPr lang="es-ES" sz="1400" dirty="0" err="1" smtClean="0"/>
                  <a:t>prov:Entity</a:t>
                </a:r>
                <a:endParaRPr lang="es-ES" sz="1400" dirty="0"/>
              </a:p>
            </p:txBody>
          </p:sp>
          <p:sp>
            <p:nvSpPr>
              <p:cNvPr id="39" name="Rectangle 8"/>
              <p:cNvSpPr/>
              <p:nvPr/>
            </p:nvSpPr>
            <p:spPr>
              <a:xfrm>
                <a:off x="3325406" y="1722331"/>
                <a:ext cx="2346208" cy="546780"/>
              </a:xfrm>
              <a:prstGeom prst="rect">
                <a:avLst/>
              </a:prstGeom>
            </p:spPr>
            <p:txBody>
              <a:bodyPr wrap="none" lIns="91400" tIns="45702" rIns="91400" bIns="45702">
                <a:spAutoFit/>
              </a:bodyPr>
              <a:lstStyle/>
              <a:p>
                <a:r>
                  <a:rPr lang="en-US" sz="1050" b="1" noProof="1" smtClean="0">
                    <a:solidFill>
                      <a:srgbClr val="0D0D0D"/>
                    </a:solidFill>
                  </a:rPr>
                  <a:t>prov:wasAttributedTo</a:t>
                </a:r>
                <a:endParaRPr lang="en-US" sz="1050" b="1" noProof="1">
                  <a:solidFill>
                    <a:srgbClr val="0D0D0D"/>
                  </a:solidFill>
                </a:endParaRPr>
              </a:p>
            </p:txBody>
          </p:sp>
          <p:cxnSp>
            <p:nvCxnSpPr>
              <p:cNvPr id="40" name="Straight Arrow Connector 13"/>
              <p:cNvCxnSpPr>
                <a:endCxn id="35" idx="1"/>
              </p:cNvCxnSpPr>
              <p:nvPr/>
            </p:nvCxnSpPr>
            <p:spPr>
              <a:xfrm flipH="1" flipV="1">
                <a:off x="1977658" y="1961191"/>
                <a:ext cx="1506531" cy="2188171"/>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7"/>
              <p:cNvCxnSpPr>
                <a:stCxn id="42" idx="3"/>
              </p:cNvCxnSpPr>
              <p:nvPr/>
            </p:nvCxnSpPr>
            <p:spPr>
              <a:xfrm flipV="1">
                <a:off x="5586995" y="2060850"/>
                <a:ext cx="1361269" cy="2088510"/>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42" name="Rectangle 1"/>
              <p:cNvSpPr/>
              <p:nvPr/>
            </p:nvSpPr>
            <p:spPr>
              <a:xfrm>
                <a:off x="3428522" y="3717312"/>
                <a:ext cx="2158473" cy="864096"/>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a:t>
                </a:r>
                <a:r>
                  <a:rPr lang="en-US" sz="1100" dirty="0" err="1" smtClean="0"/>
                  <a:t>makingTheTutorial</a:t>
                </a:r>
                <a:endParaRPr lang="en-US" sz="1100" dirty="0"/>
              </a:p>
            </p:txBody>
          </p:sp>
          <p:sp>
            <p:nvSpPr>
              <p:cNvPr id="43" name="Rectangle 8"/>
              <p:cNvSpPr/>
              <p:nvPr/>
            </p:nvSpPr>
            <p:spPr>
              <a:xfrm>
                <a:off x="2411761" y="2924943"/>
                <a:ext cx="2596887" cy="546780"/>
              </a:xfrm>
              <a:prstGeom prst="rect">
                <a:avLst/>
              </a:prstGeom>
            </p:spPr>
            <p:txBody>
              <a:bodyPr wrap="none" lIns="91400" tIns="45702" rIns="91400" bIns="45702">
                <a:spAutoFit/>
              </a:bodyPr>
              <a:lstStyle/>
              <a:p>
                <a:r>
                  <a:rPr lang="en-US" sz="1050" b="1" noProof="1" smtClean="0">
                    <a:solidFill>
                      <a:srgbClr val="0D0D0D"/>
                    </a:solidFill>
                  </a:rPr>
                  <a:t>prov:wasAssociatedWith</a:t>
                </a:r>
                <a:endParaRPr lang="en-US" sz="1050" b="1" noProof="1">
                  <a:solidFill>
                    <a:srgbClr val="0D0D0D"/>
                  </a:solidFill>
                </a:endParaRPr>
              </a:p>
            </p:txBody>
          </p:sp>
          <p:sp>
            <p:nvSpPr>
              <p:cNvPr id="44" name="Rectangle 8"/>
              <p:cNvSpPr/>
              <p:nvPr/>
            </p:nvSpPr>
            <p:spPr>
              <a:xfrm>
                <a:off x="5436097" y="3068959"/>
                <a:ext cx="2449119" cy="563353"/>
              </a:xfrm>
              <a:prstGeom prst="rect">
                <a:avLst/>
              </a:prstGeom>
            </p:spPr>
            <p:txBody>
              <a:bodyPr wrap="none" lIns="91400" tIns="45702" rIns="91400" bIns="45702">
                <a:spAutoFit/>
              </a:bodyPr>
              <a:lstStyle/>
              <a:p>
                <a:r>
                  <a:rPr lang="en-US" sz="1050" b="1" noProof="1" smtClean="0">
                    <a:solidFill>
                      <a:srgbClr val="0D0D0D"/>
                    </a:solidFill>
                  </a:rPr>
                  <a:t>prov:wasGeneratedBy</a:t>
                </a:r>
                <a:endParaRPr lang="en-US" sz="1050" b="1" noProof="1">
                  <a:solidFill>
                    <a:srgbClr val="0D0D0D"/>
                  </a:solidFill>
                </a:endParaRPr>
              </a:p>
            </p:txBody>
          </p:sp>
          <p:sp>
            <p:nvSpPr>
              <p:cNvPr id="45" name="44 CuadroTexto"/>
              <p:cNvSpPr txBox="1"/>
              <p:nvPr/>
            </p:nvSpPr>
            <p:spPr>
              <a:xfrm>
                <a:off x="3217238" y="4479528"/>
                <a:ext cx="2592287" cy="861718"/>
              </a:xfrm>
              <a:prstGeom prst="rect">
                <a:avLst/>
              </a:prstGeom>
              <a:noFill/>
            </p:spPr>
            <p:txBody>
              <a:bodyPr wrap="square" rtlCol="0">
                <a:spAutoFit/>
              </a:bodyPr>
              <a:lstStyle/>
              <a:p>
                <a:r>
                  <a:rPr lang="es-ES" sz="2000" dirty="0" err="1" smtClean="0"/>
                  <a:t>prov:Activity</a:t>
                </a:r>
                <a:endParaRPr lang="es-ES" sz="2000" dirty="0"/>
              </a:p>
            </p:txBody>
          </p:sp>
          <p:sp>
            <p:nvSpPr>
              <p:cNvPr id="46" name="Snip Same Side Corner Rectangle 11"/>
              <p:cNvSpPr/>
              <p:nvPr/>
            </p:nvSpPr>
            <p:spPr>
              <a:xfrm>
                <a:off x="395536" y="3356992"/>
                <a:ext cx="1152128" cy="662170"/>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rgbClr val="000000"/>
                    </a:solidFill>
                  </a:rPr>
                  <a:t>:</a:t>
                </a:r>
                <a:r>
                  <a:rPr lang="en-US" sz="1050" dirty="0" err="1" smtClean="0">
                    <a:solidFill>
                      <a:srgbClr val="000000"/>
                    </a:solidFill>
                  </a:rPr>
                  <a:t>kai</a:t>
                </a:r>
                <a:endParaRPr lang="en-US" sz="1050" dirty="0">
                  <a:solidFill>
                    <a:srgbClr val="000000"/>
                  </a:solidFill>
                </a:endParaRPr>
              </a:p>
            </p:txBody>
          </p:sp>
          <p:sp>
            <p:nvSpPr>
              <p:cNvPr id="47" name="Oval 9"/>
              <p:cNvSpPr/>
              <p:nvPr/>
            </p:nvSpPr>
            <p:spPr>
              <a:xfrm>
                <a:off x="683568" y="5157192"/>
                <a:ext cx="2304256" cy="687623"/>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000" dirty="0" smtClean="0">
                    <a:latin typeface="Arial" pitchFamily="18"/>
                    <a:ea typeface="Andale Sans UI" pitchFamily="2"/>
                    <a:cs typeface="Tahoma" pitchFamily="2"/>
                  </a:rPr>
                  <a:t>:</a:t>
                </a:r>
                <a:r>
                  <a:rPr lang="en-GB" sz="1000" dirty="0" err="1" smtClean="0">
                    <a:latin typeface="Arial" pitchFamily="18"/>
                    <a:ea typeface="Andale Sans UI" pitchFamily="2"/>
                    <a:cs typeface="Tahoma" pitchFamily="2"/>
                  </a:rPr>
                  <a:t>tutorialDraft</a:t>
                </a:r>
                <a:endParaRPr lang="en-US" sz="1000" dirty="0">
                  <a:solidFill>
                    <a:schemeClr val="tx1"/>
                  </a:solidFill>
                </a:endParaRPr>
              </a:p>
            </p:txBody>
          </p:sp>
          <p:cxnSp>
            <p:nvCxnSpPr>
              <p:cNvPr id="48" name="Straight Arrow Connector 13"/>
              <p:cNvCxnSpPr>
                <a:stCxn id="42" idx="1"/>
                <a:endCxn id="46" idx="0"/>
              </p:cNvCxnSpPr>
              <p:nvPr/>
            </p:nvCxnSpPr>
            <p:spPr>
              <a:xfrm flipH="1" flipV="1">
                <a:off x="1547664" y="3688078"/>
                <a:ext cx="1880857" cy="46128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13"/>
              <p:cNvCxnSpPr>
                <a:stCxn id="42" idx="1"/>
                <a:endCxn id="47" idx="7"/>
              </p:cNvCxnSpPr>
              <p:nvPr/>
            </p:nvCxnSpPr>
            <p:spPr>
              <a:xfrm flipH="1">
                <a:off x="2650373" y="4149360"/>
                <a:ext cx="778148" cy="1108532"/>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50" name="Rectangle 8"/>
              <p:cNvSpPr/>
              <p:nvPr/>
            </p:nvSpPr>
            <p:spPr>
              <a:xfrm>
                <a:off x="1115616" y="4077073"/>
                <a:ext cx="2596887" cy="546780"/>
              </a:xfrm>
              <a:prstGeom prst="rect">
                <a:avLst/>
              </a:prstGeom>
            </p:spPr>
            <p:txBody>
              <a:bodyPr wrap="none" lIns="91400" tIns="45702" rIns="91400" bIns="45702">
                <a:spAutoFit/>
              </a:bodyPr>
              <a:lstStyle/>
              <a:p>
                <a:r>
                  <a:rPr lang="en-US" sz="1050" b="1" noProof="1" smtClean="0">
                    <a:solidFill>
                      <a:srgbClr val="0D0D0D"/>
                    </a:solidFill>
                  </a:rPr>
                  <a:t>prov:wasAssociatedWith</a:t>
                </a:r>
                <a:endParaRPr lang="en-US" sz="1050" b="1" noProof="1">
                  <a:solidFill>
                    <a:srgbClr val="0D0D0D"/>
                  </a:solidFill>
                </a:endParaRPr>
              </a:p>
            </p:txBody>
          </p:sp>
          <p:sp>
            <p:nvSpPr>
              <p:cNvPr id="51" name="Rectangle 8"/>
              <p:cNvSpPr/>
              <p:nvPr/>
            </p:nvSpPr>
            <p:spPr>
              <a:xfrm>
                <a:off x="1835697" y="4725143"/>
                <a:ext cx="1264337" cy="563352"/>
              </a:xfrm>
              <a:prstGeom prst="rect">
                <a:avLst/>
              </a:prstGeom>
            </p:spPr>
            <p:txBody>
              <a:bodyPr wrap="none" lIns="91400" tIns="45702" rIns="91400" bIns="45702">
                <a:spAutoFit/>
              </a:bodyPr>
              <a:lstStyle/>
              <a:p>
                <a:r>
                  <a:rPr lang="en-US" sz="1050" b="1" noProof="1" smtClean="0">
                    <a:solidFill>
                      <a:srgbClr val="0D0D0D"/>
                    </a:solidFill>
                  </a:rPr>
                  <a:t>prov:used</a:t>
                </a:r>
                <a:endParaRPr lang="en-US" sz="1050" b="1" noProof="1">
                  <a:solidFill>
                    <a:srgbClr val="0D0D0D"/>
                  </a:solidFill>
                </a:endParaRPr>
              </a:p>
            </p:txBody>
          </p:sp>
        </p:grpSp>
        <p:sp>
          <p:nvSpPr>
            <p:cNvPr id="15" name="Rectangle 1"/>
            <p:cNvSpPr/>
            <p:nvPr/>
          </p:nvSpPr>
          <p:spPr>
            <a:xfrm>
              <a:off x="3295065" y="4709959"/>
              <a:ext cx="2072866" cy="688385"/>
            </a:xfrm>
            <a:prstGeom prst="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a:t>
              </a:r>
              <a:r>
                <a:rPr lang="en-US" sz="1100" dirty="0" err="1" smtClean="0"/>
                <a:t>makingTheDraft</a:t>
              </a:r>
              <a:endParaRPr lang="en-US" sz="1100" dirty="0"/>
            </a:p>
          </p:txBody>
        </p:sp>
        <p:cxnSp>
          <p:nvCxnSpPr>
            <p:cNvPr id="16" name="Straight Arrow Connector 7"/>
            <p:cNvCxnSpPr>
              <a:stCxn id="15" idx="1"/>
              <a:endCxn id="47" idx="5"/>
            </p:cNvCxnSpPr>
            <p:nvPr/>
          </p:nvCxnSpPr>
          <p:spPr>
            <a:xfrm flipH="1" flipV="1">
              <a:off x="2518285" y="4701745"/>
              <a:ext cx="776780" cy="352407"/>
            </a:xfrm>
            <a:prstGeom prst="straightConnector1">
              <a:avLst/>
            </a:prstGeom>
            <a:ln w="25400" cmpd="sng">
              <a:headEnd type="arrow"/>
              <a:tailEnd type="none"/>
            </a:ln>
          </p:spPr>
          <p:style>
            <a:lnRef idx="2">
              <a:schemeClr val="accent1"/>
            </a:lnRef>
            <a:fillRef idx="0">
              <a:schemeClr val="accent1"/>
            </a:fillRef>
            <a:effectRef idx="1">
              <a:schemeClr val="accent1"/>
            </a:effectRef>
            <a:fontRef idx="minor">
              <a:schemeClr val="tx1"/>
            </a:fontRef>
          </p:style>
        </p:cxnSp>
        <p:sp>
          <p:nvSpPr>
            <p:cNvPr id="18" name="Rectangle 8"/>
            <p:cNvSpPr/>
            <p:nvPr/>
          </p:nvSpPr>
          <p:spPr>
            <a:xfrm>
              <a:off x="990809" y="4853975"/>
              <a:ext cx="2441211" cy="448797"/>
            </a:xfrm>
            <a:prstGeom prst="rect">
              <a:avLst/>
            </a:prstGeom>
          </p:spPr>
          <p:txBody>
            <a:bodyPr wrap="none" lIns="91400" tIns="45702" rIns="91400" bIns="45702">
              <a:spAutoFit/>
            </a:bodyPr>
            <a:lstStyle/>
            <a:p>
              <a:r>
                <a:rPr lang="en-US" sz="1050" b="1" noProof="1" smtClean="0">
                  <a:solidFill>
                    <a:srgbClr val="0D0D0D"/>
                  </a:solidFill>
                </a:rPr>
                <a:t>prov:wasGeneratedBy</a:t>
              </a:r>
              <a:endParaRPr lang="en-US" sz="1050" b="1" noProof="1">
                <a:solidFill>
                  <a:srgbClr val="0D0D0D"/>
                </a:solidFill>
              </a:endParaRPr>
            </a:p>
          </p:txBody>
        </p:sp>
        <p:cxnSp>
          <p:nvCxnSpPr>
            <p:cNvPr id="19" name="18 Forma"/>
            <p:cNvCxnSpPr>
              <a:stCxn id="15" idx="2"/>
              <a:endCxn id="35" idx="2"/>
            </p:cNvCxnSpPr>
            <p:nvPr/>
          </p:nvCxnSpPr>
          <p:spPr>
            <a:xfrm rot="5400000" flipH="1">
              <a:off x="788948" y="1855795"/>
              <a:ext cx="3957412" cy="3127689"/>
            </a:xfrm>
            <a:prstGeom prst="bentConnector4">
              <a:avLst>
                <a:gd name="adj1" fmla="val -9911"/>
                <a:gd name="adj2" fmla="val 131027"/>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20" name="Rectangle 8"/>
            <p:cNvSpPr/>
            <p:nvPr/>
          </p:nvSpPr>
          <p:spPr>
            <a:xfrm>
              <a:off x="630769" y="5371983"/>
              <a:ext cx="2588501" cy="435594"/>
            </a:xfrm>
            <a:prstGeom prst="rect">
              <a:avLst/>
            </a:prstGeom>
          </p:spPr>
          <p:txBody>
            <a:bodyPr wrap="none" lIns="91400" tIns="45702" rIns="91400" bIns="45702">
              <a:spAutoFit/>
            </a:bodyPr>
            <a:lstStyle/>
            <a:p>
              <a:r>
                <a:rPr lang="en-US" sz="1050" b="1" noProof="1" smtClean="0">
                  <a:solidFill>
                    <a:srgbClr val="0D0D0D"/>
                  </a:solidFill>
                </a:rPr>
                <a:t>prov:wasAssociatedWith</a:t>
              </a:r>
              <a:endParaRPr lang="en-US" sz="1050" b="1" noProof="1">
                <a:solidFill>
                  <a:srgbClr val="0D0D0D"/>
                </a:solidFill>
              </a:endParaRPr>
            </a:p>
          </p:txBody>
        </p:sp>
        <p:cxnSp>
          <p:nvCxnSpPr>
            <p:cNvPr id="21" name="61 Forma"/>
            <p:cNvCxnSpPr>
              <a:stCxn id="34" idx="6"/>
              <a:endCxn id="47" idx="6"/>
            </p:cNvCxnSpPr>
            <p:nvPr/>
          </p:nvCxnSpPr>
          <p:spPr>
            <a:xfrm flipH="1">
              <a:off x="2854646" y="1456137"/>
              <a:ext cx="5583914" cy="3051932"/>
            </a:xfrm>
            <a:prstGeom prst="bentConnector3">
              <a:avLst>
                <a:gd name="adj1" fmla="val -4094"/>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22" name="Rectangle 8"/>
            <p:cNvSpPr/>
            <p:nvPr/>
          </p:nvSpPr>
          <p:spPr>
            <a:xfrm>
              <a:off x="5340317" y="4234369"/>
              <a:ext cx="2228164" cy="448797"/>
            </a:xfrm>
            <a:prstGeom prst="rect">
              <a:avLst/>
            </a:prstGeom>
          </p:spPr>
          <p:txBody>
            <a:bodyPr wrap="none" lIns="91400" tIns="45702" rIns="91400" bIns="45702">
              <a:spAutoFit/>
            </a:bodyPr>
            <a:lstStyle/>
            <a:p>
              <a:r>
                <a:rPr lang="en-US" sz="1050" b="1" noProof="1" smtClean="0">
                  <a:solidFill>
                    <a:schemeClr val="accent3">
                      <a:lumMod val="75000"/>
                    </a:schemeClr>
                  </a:solidFill>
                </a:rPr>
                <a:t>prov:wasRevisionOf</a:t>
              </a:r>
              <a:endParaRPr lang="en-US" sz="1050" b="1" noProof="1">
                <a:solidFill>
                  <a:schemeClr val="accent3">
                    <a:lumMod val="75000"/>
                  </a:schemeClr>
                </a:solidFill>
              </a:endParaRPr>
            </a:p>
          </p:txBody>
        </p:sp>
        <p:sp>
          <p:nvSpPr>
            <p:cNvPr id="23" name="Oval 9"/>
            <p:cNvSpPr/>
            <p:nvPr/>
          </p:nvSpPr>
          <p:spPr>
            <a:xfrm>
              <a:off x="6463417" y="4782529"/>
              <a:ext cx="2296815" cy="547798"/>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000" dirty="0" smtClean="0">
                  <a:latin typeface="Arial" pitchFamily="18"/>
                  <a:ea typeface="Andale Sans UI" pitchFamily="2"/>
                  <a:cs typeface="Tahoma" pitchFamily="2"/>
                </a:rPr>
                <a:t>:</a:t>
              </a:r>
              <a:r>
                <a:rPr lang="en-GB" sz="1000" dirty="0" err="1" smtClean="0">
                  <a:latin typeface="Arial" pitchFamily="18"/>
                  <a:ea typeface="Andale Sans UI" pitchFamily="2"/>
                  <a:cs typeface="Tahoma" pitchFamily="2"/>
                </a:rPr>
                <a:t>iswcProvTutorial</a:t>
              </a:r>
              <a:endParaRPr lang="en-US" sz="1000" dirty="0">
                <a:solidFill>
                  <a:schemeClr val="tx1"/>
                </a:solidFill>
              </a:endParaRPr>
            </a:p>
          </p:txBody>
        </p:sp>
        <p:sp>
          <p:nvSpPr>
            <p:cNvPr id="24" name="Oval 9"/>
            <p:cNvSpPr/>
            <p:nvPr/>
          </p:nvSpPr>
          <p:spPr>
            <a:xfrm>
              <a:off x="6175385" y="5430039"/>
              <a:ext cx="2296815" cy="547798"/>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000" dirty="0" smtClean="0">
                  <a:latin typeface="Arial" pitchFamily="18"/>
                  <a:ea typeface="Andale Sans UI" pitchFamily="2"/>
                  <a:cs typeface="Tahoma" pitchFamily="2"/>
                </a:rPr>
                <a:t>:</a:t>
              </a:r>
              <a:r>
                <a:rPr lang="en-GB" sz="1000" dirty="0" err="1" smtClean="0">
                  <a:latin typeface="Arial" pitchFamily="18"/>
                  <a:ea typeface="Andale Sans UI" pitchFamily="2"/>
                  <a:cs typeface="Tahoma" pitchFamily="2"/>
                </a:rPr>
                <a:t>iswcProvIntro</a:t>
              </a:r>
              <a:endParaRPr lang="en-US" sz="1000" dirty="0">
                <a:solidFill>
                  <a:schemeClr val="tx1"/>
                </a:solidFill>
              </a:endParaRPr>
            </a:p>
          </p:txBody>
        </p:sp>
        <p:cxnSp>
          <p:nvCxnSpPr>
            <p:cNvPr id="25" name="Straight Arrow Connector 13"/>
            <p:cNvCxnSpPr>
              <a:stCxn id="15" idx="3"/>
              <a:endCxn id="23" idx="2"/>
            </p:cNvCxnSpPr>
            <p:nvPr/>
          </p:nvCxnSpPr>
          <p:spPr>
            <a:xfrm>
              <a:off x="5367931" y="5054152"/>
              <a:ext cx="1095486" cy="2276"/>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13"/>
            <p:cNvCxnSpPr>
              <a:stCxn id="15" idx="3"/>
              <a:endCxn id="24" idx="2"/>
            </p:cNvCxnSpPr>
            <p:nvPr/>
          </p:nvCxnSpPr>
          <p:spPr>
            <a:xfrm>
              <a:off x="5367931" y="5054152"/>
              <a:ext cx="807454" cy="649786"/>
            </a:xfrm>
            <a:prstGeom prst="straightConnector1">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27" name="Rectangle 8"/>
            <p:cNvSpPr/>
            <p:nvPr/>
          </p:nvSpPr>
          <p:spPr>
            <a:xfrm>
              <a:off x="4998807" y="5358031"/>
              <a:ext cx="1260254" cy="448797"/>
            </a:xfrm>
            <a:prstGeom prst="rect">
              <a:avLst/>
            </a:prstGeom>
          </p:spPr>
          <p:txBody>
            <a:bodyPr wrap="none" lIns="91400" tIns="45702" rIns="91400" bIns="45702">
              <a:spAutoFit/>
            </a:bodyPr>
            <a:lstStyle/>
            <a:p>
              <a:r>
                <a:rPr lang="en-US" sz="1050" b="1" noProof="1" smtClean="0">
                  <a:solidFill>
                    <a:srgbClr val="0D0D0D"/>
                  </a:solidFill>
                </a:rPr>
                <a:t>prov:used</a:t>
              </a:r>
              <a:endParaRPr lang="en-US" sz="1050" b="1" noProof="1">
                <a:solidFill>
                  <a:srgbClr val="0D0D0D"/>
                </a:solidFill>
              </a:endParaRPr>
            </a:p>
          </p:txBody>
        </p:sp>
        <p:sp>
          <p:nvSpPr>
            <p:cNvPr id="28" name="Rectangle 8"/>
            <p:cNvSpPr/>
            <p:nvPr/>
          </p:nvSpPr>
          <p:spPr>
            <a:xfrm>
              <a:off x="5502862" y="5016340"/>
              <a:ext cx="1260254" cy="448797"/>
            </a:xfrm>
            <a:prstGeom prst="rect">
              <a:avLst/>
            </a:prstGeom>
          </p:spPr>
          <p:txBody>
            <a:bodyPr wrap="none" lIns="91400" tIns="45702" rIns="91400" bIns="45702">
              <a:spAutoFit/>
            </a:bodyPr>
            <a:lstStyle/>
            <a:p>
              <a:r>
                <a:rPr lang="en-US" sz="1050" b="1" noProof="1" smtClean="0">
                  <a:solidFill>
                    <a:srgbClr val="0D0D0D"/>
                  </a:solidFill>
                </a:rPr>
                <a:t>prov:used</a:t>
              </a:r>
              <a:endParaRPr lang="en-US" sz="1050" b="1" noProof="1">
                <a:solidFill>
                  <a:srgbClr val="0D0D0D"/>
                </a:solidFill>
              </a:endParaRPr>
            </a:p>
          </p:txBody>
        </p:sp>
        <p:cxnSp>
          <p:nvCxnSpPr>
            <p:cNvPr id="29" name="61 Forma"/>
            <p:cNvCxnSpPr>
              <a:stCxn id="34" idx="6"/>
              <a:endCxn id="23" idx="6"/>
            </p:cNvCxnSpPr>
            <p:nvPr/>
          </p:nvCxnSpPr>
          <p:spPr>
            <a:xfrm>
              <a:off x="8438560" y="1456137"/>
              <a:ext cx="321672" cy="3600291"/>
            </a:xfrm>
            <a:prstGeom prst="bentConnector3">
              <a:avLst>
                <a:gd name="adj1" fmla="val 184602"/>
              </a:avLst>
            </a:prstGeom>
            <a:ln w="25400" cmpd="sng">
              <a:tailEnd type="arrow"/>
            </a:ln>
          </p:spPr>
          <p:style>
            <a:lnRef idx="2">
              <a:schemeClr val="accent1"/>
            </a:lnRef>
            <a:fillRef idx="0">
              <a:schemeClr val="accent1"/>
            </a:fillRef>
            <a:effectRef idx="1">
              <a:schemeClr val="accent1"/>
            </a:effectRef>
            <a:fontRef idx="minor">
              <a:schemeClr val="tx1"/>
            </a:fontRef>
          </p:style>
        </p:cxnSp>
        <p:cxnSp>
          <p:nvCxnSpPr>
            <p:cNvPr id="30" name="61 Forma"/>
            <p:cNvCxnSpPr>
              <a:stCxn id="34" idx="6"/>
              <a:endCxn id="24" idx="6"/>
            </p:cNvCxnSpPr>
            <p:nvPr/>
          </p:nvCxnSpPr>
          <p:spPr>
            <a:xfrm>
              <a:off x="8438560" y="1456137"/>
              <a:ext cx="33640" cy="4247801"/>
            </a:xfrm>
            <a:prstGeom prst="bentConnector3">
              <a:avLst>
                <a:gd name="adj1" fmla="val 1771903"/>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31" name="Rectangle 8"/>
            <p:cNvSpPr/>
            <p:nvPr/>
          </p:nvSpPr>
          <p:spPr>
            <a:xfrm>
              <a:off x="7029203" y="4493936"/>
              <a:ext cx="2433320" cy="448797"/>
            </a:xfrm>
            <a:prstGeom prst="rect">
              <a:avLst/>
            </a:prstGeom>
          </p:spPr>
          <p:txBody>
            <a:bodyPr wrap="none" lIns="91400" tIns="45702" rIns="91400" bIns="45702">
              <a:spAutoFit/>
            </a:bodyPr>
            <a:lstStyle/>
            <a:p>
              <a:r>
                <a:rPr lang="en-US" sz="1050" b="1" noProof="1" smtClean="0">
                  <a:solidFill>
                    <a:schemeClr val="accent3">
                      <a:lumMod val="75000"/>
                    </a:schemeClr>
                  </a:solidFill>
                </a:rPr>
                <a:t>prov:wasDerivedFrom</a:t>
              </a:r>
              <a:endParaRPr lang="en-US" sz="1050" b="1" noProof="1">
                <a:solidFill>
                  <a:schemeClr val="accent3">
                    <a:lumMod val="75000"/>
                  </a:schemeClr>
                </a:solidFill>
              </a:endParaRPr>
            </a:p>
          </p:txBody>
        </p:sp>
        <p:sp>
          <p:nvSpPr>
            <p:cNvPr id="32" name="Rectangle 8"/>
            <p:cNvSpPr/>
            <p:nvPr/>
          </p:nvSpPr>
          <p:spPr>
            <a:xfrm>
              <a:off x="6947938" y="5934094"/>
              <a:ext cx="2433320" cy="448797"/>
            </a:xfrm>
            <a:prstGeom prst="rect">
              <a:avLst/>
            </a:prstGeom>
          </p:spPr>
          <p:txBody>
            <a:bodyPr wrap="none" lIns="91400" tIns="45702" rIns="91400" bIns="45702">
              <a:spAutoFit/>
            </a:bodyPr>
            <a:lstStyle/>
            <a:p>
              <a:r>
                <a:rPr lang="en-US" sz="1050" b="1" noProof="1" smtClean="0">
                  <a:solidFill>
                    <a:schemeClr val="accent3">
                      <a:lumMod val="75000"/>
                    </a:schemeClr>
                  </a:solidFill>
                </a:rPr>
                <a:t>prov:wasDerivedFrom</a:t>
              </a:r>
              <a:endParaRPr lang="en-US" sz="1050" b="1" noProof="1">
                <a:solidFill>
                  <a:schemeClr val="accent3">
                    <a:lumMod val="75000"/>
                  </a:schemeClr>
                </a:solidFill>
              </a:endParaRPr>
            </a:p>
          </p:txBody>
        </p:sp>
      </p:grpSp>
      <p:sp>
        <p:nvSpPr>
          <p:cNvPr id="52" name="51 Rectángulo"/>
          <p:cNvSpPr/>
          <p:nvPr/>
        </p:nvSpPr>
        <p:spPr>
          <a:xfrm>
            <a:off x="1115616" y="1844824"/>
            <a:ext cx="6120680" cy="3528392"/>
          </a:xfrm>
          <a:prstGeom prst="rect">
            <a:avLst/>
          </a:prstGeom>
          <a:noFill/>
          <a:ln>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53" name="52 Rectángulo"/>
          <p:cNvSpPr/>
          <p:nvPr/>
        </p:nvSpPr>
        <p:spPr>
          <a:xfrm>
            <a:off x="827584" y="869811"/>
            <a:ext cx="7896585" cy="830997"/>
          </a:xfrm>
          <a:prstGeom prst="rect">
            <a:avLst/>
          </a:prstGeom>
        </p:spPr>
        <p:txBody>
          <a:bodyPr wrap="none">
            <a:spAutoFit/>
          </a:bodyPr>
          <a:lstStyle/>
          <a:p>
            <a:r>
              <a:rPr lang="en-US" sz="2400" dirty="0" smtClean="0">
                <a:solidFill>
                  <a:srgbClr val="4D4D4D"/>
                </a:solidFill>
                <a:ea typeface="ＭＳ Ｐゴシック" pitchFamily="-80" charset="-128"/>
                <a:cs typeface="Arial" pitchFamily="34" charset="0"/>
                <a:sym typeface="Arial" pitchFamily="34" charset="0"/>
              </a:rPr>
              <a:t>Describing the provenance of provenance of this presentation</a:t>
            </a:r>
          </a:p>
          <a:p>
            <a:r>
              <a:rPr lang="en-US" sz="2400" dirty="0" smtClean="0">
                <a:solidFill>
                  <a:srgbClr val="4D4D4D"/>
                </a:solidFill>
                <a:ea typeface="ＭＳ Ｐゴシック" pitchFamily="-80" charset="-128"/>
                <a:cs typeface="Arial" pitchFamily="34" charset="0"/>
                <a:sym typeface="Arial" pitchFamily="34" charset="0"/>
              </a:rPr>
              <a:t>(first example)</a:t>
            </a:r>
            <a:endParaRPr lang="es-ES" sz="2400" dirty="0"/>
          </a:p>
        </p:txBody>
      </p:sp>
      <p:sp>
        <p:nvSpPr>
          <p:cNvPr id="54" name="Rectangle 8"/>
          <p:cNvSpPr/>
          <p:nvPr/>
        </p:nvSpPr>
        <p:spPr>
          <a:xfrm>
            <a:off x="1057560" y="5013176"/>
            <a:ext cx="1354457" cy="369296"/>
          </a:xfrm>
          <a:prstGeom prst="rect">
            <a:avLst/>
          </a:prstGeom>
        </p:spPr>
        <p:txBody>
          <a:bodyPr wrap="none" lIns="91400" tIns="45702" rIns="91400" bIns="45702">
            <a:spAutoFit/>
          </a:bodyPr>
          <a:lstStyle/>
          <a:p>
            <a:r>
              <a:rPr lang="en-US" b="1" noProof="1" smtClean="0">
                <a:solidFill>
                  <a:srgbClr val="0D0D0D"/>
                </a:solidFill>
              </a:rPr>
              <a:t>prov:Bundle</a:t>
            </a:r>
            <a:endParaRPr lang="en-US" b="1" noProof="1">
              <a:solidFill>
                <a:srgbClr val="0D0D0D"/>
              </a:solidFill>
            </a:endParaRPr>
          </a:p>
        </p:txBody>
      </p:sp>
      <p:sp>
        <p:nvSpPr>
          <p:cNvPr id="62" name="Snip Same Side Corner Rectangle 11"/>
          <p:cNvSpPr/>
          <p:nvPr/>
        </p:nvSpPr>
        <p:spPr>
          <a:xfrm>
            <a:off x="5292080" y="5517232"/>
            <a:ext cx="1008112" cy="432048"/>
          </a:xfrm>
          <a:prstGeom prst="snip2SameRect">
            <a:avLst>
              <a:gd name="adj1" fmla="val 50000"/>
              <a:gd name="adj2" fmla="val 0"/>
            </a:avLst>
          </a:prstGeom>
          <a:solidFill>
            <a:srgbClr val="FDEEC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a:t>
            </a:r>
            <a:r>
              <a:rPr lang="en-US" sz="1600" dirty="0" err="1" smtClean="0">
                <a:solidFill>
                  <a:srgbClr val="000000"/>
                </a:solidFill>
              </a:rPr>
              <a:t>daniel</a:t>
            </a:r>
            <a:endParaRPr lang="en-US" sz="1600" dirty="0">
              <a:solidFill>
                <a:srgbClr val="000000"/>
              </a:solidFill>
            </a:endParaRPr>
          </a:p>
        </p:txBody>
      </p:sp>
      <p:cxnSp>
        <p:nvCxnSpPr>
          <p:cNvPr id="63" name="61 Forma"/>
          <p:cNvCxnSpPr>
            <a:stCxn id="54" idx="2"/>
            <a:endCxn id="62" idx="2"/>
          </p:cNvCxnSpPr>
          <p:nvPr/>
        </p:nvCxnSpPr>
        <p:spPr>
          <a:xfrm rot="16200000" flipH="1">
            <a:off x="3338042" y="3779218"/>
            <a:ext cx="350784" cy="3557291"/>
          </a:xfrm>
          <a:prstGeom prst="bentConnector2">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66" name="Oval 9"/>
          <p:cNvSpPr/>
          <p:nvPr/>
        </p:nvSpPr>
        <p:spPr>
          <a:xfrm>
            <a:off x="5148064" y="6021288"/>
            <a:ext cx="1399823" cy="319275"/>
          </a:xfrm>
          <a:prstGeom prst="ellipse">
            <a:avLst/>
          </a:prstGeom>
          <a:ln/>
        </p:spPr>
        <p:style>
          <a:lnRef idx="1">
            <a:schemeClr val="accent1"/>
          </a:lnRef>
          <a:fillRef idx="2">
            <a:schemeClr val="accent1"/>
          </a:fillRef>
          <a:effectRef idx="1">
            <a:schemeClr val="accent1"/>
          </a:effectRef>
          <a:fontRef idx="minor">
            <a:schemeClr val="dk1"/>
          </a:fontRef>
        </p:style>
        <p:txBody>
          <a:bodyPr lIns="91400" tIns="45702" rIns="91400" bIns="45702" rtlCol="0" anchor="ctr"/>
          <a:lstStyle/>
          <a:p>
            <a:pPr algn="ctr"/>
            <a:r>
              <a:rPr lang="en-GB" sz="1400" dirty="0" smtClean="0">
                <a:latin typeface="Arial" pitchFamily="18"/>
                <a:ea typeface="Andale Sans UI" pitchFamily="2"/>
                <a:cs typeface="Tahoma" pitchFamily="2"/>
              </a:rPr>
              <a:t>“RDF”</a:t>
            </a:r>
            <a:endParaRPr lang="en-US" sz="1400" dirty="0">
              <a:solidFill>
                <a:schemeClr val="tx1"/>
              </a:solidFill>
            </a:endParaRPr>
          </a:p>
        </p:txBody>
      </p:sp>
      <p:cxnSp>
        <p:nvCxnSpPr>
          <p:cNvPr id="67" name="61 Forma"/>
          <p:cNvCxnSpPr>
            <a:stCxn id="54" idx="2"/>
            <a:endCxn id="66" idx="2"/>
          </p:cNvCxnSpPr>
          <p:nvPr/>
        </p:nvCxnSpPr>
        <p:spPr>
          <a:xfrm rot="16200000" flipH="1">
            <a:off x="3042199" y="4075061"/>
            <a:ext cx="798454" cy="3413275"/>
          </a:xfrm>
          <a:prstGeom prst="bentConnector2">
            <a:avLst/>
          </a:prstGeom>
          <a:ln w="25400" cmpd="sng">
            <a:tailEnd type="arrow"/>
          </a:ln>
        </p:spPr>
        <p:style>
          <a:lnRef idx="2">
            <a:schemeClr val="accent1"/>
          </a:lnRef>
          <a:fillRef idx="0">
            <a:schemeClr val="accent1"/>
          </a:fillRef>
          <a:effectRef idx="1">
            <a:schemeClr val="accent1"/>
          </a:effectRef>
          <a:fontRef idx="minor">
            <a:schemeClr val="tx1"/>
          </a:fontRef>
        </p:style>
      </p:cxnSp>
      <p:sp>
        <p:nvSpPr>
          <p:cNvPr id="70" name="Rectangle 8"/>
          <p:cNvSpPr/>
          <p:nvPr/>
        </p:nvSpPr>
        <p:spPr>
          <a:xfrm>
            <a:off x="2958796" y="5450349"/>
            <a:ext cx="2040286" cy="338518"/>
          </a:xfrm>
          <a:prstGeom prst="rect">
            <a:avLst/>
          </a:prstGeom>
        </p:spPr>
        <p:txBody>
          <a:bodyPr wrap="none" lIns="91400" tIns="45702" rIns="91400" bIns="45702">
            <a:spAutoFit/>
          </a:bodyPr>
          <a:lstStyle/>
          <a:p>
            <a:r>
              <a:rPr lang="en-US" sz="1600" b="1" noProof="1" smtClean="0">
                <a:solidFill>
                  <a:srgbClr val="0D0D0D"/>
                </a:solidFill>
              </a:rPr>
              <a:t>prov:wasAttributedTo</a:t>
            </a:r>
            <a:endParaRPr lang="en-US" sz="1600" b="1" noProof="1">
              <a:solidFill>
                <a:srgbClr val="0D0D0D"/>
              </a:solidFill>
            </a:endParaRPr>
          </a:p>
        </p:txBody>
      </p:sp>
      <p:sp>
        <p:nvSpPr>
          <p:cNvPr id="71" name="Rectangle 8"/>
          <p:cNvSpPr/>
          <p:nvPr/>
        </p:nvSpPr>
        <p:spPr>
          <a:xfrm>
            <a:off x="2951659" y="5900544"/>
            <a:ext cx="1091693" cy="338518"/>
          </a:xfrm>
          <a:prstGeom prst="rect">
            <a:avLst/>
          </a:prstGeom>
        </p:spPr>
        <p:txBody>
          <a:bodyPr wrap="none" lIns="91400" tIns="45702" rIns="91400" bIns="45702">
            <a:spAutoFit/>
          </a:bodyPr>
          <a:lstStyle/>
          <a:p>
            <a:r>
              <a:rPr lang="en-US" sz="1600" b="1" noProof="1" smtClean="0">
                <a:solidFill>
                  <a:srgbClr val="0D0D0D"/>
                </a:solidFill>
              </a:rPr>
              <a:t>dct:format</a:t>
            </a:r>
            <a:endParaRPr lang="en-US" sz="1600" b="1" noProof="1">
              <a:solidFill>
                <a:srgbClr val="0D0D0D"/>
              </a:solidFill>
            </a:endParaRPr>
          </a:p>
        </p:txBody>
      </p:sp>
      <p:sp>
        <p:nvSpPr>
          <p:cNvPr id="58" name="57 Marcador de número de diapositiva"/>
          <p:cNvSpPr>
            <a:spLocks noGrp="1"/>
          </p:cNvSpPr>
          <p:nvPr>
            <p:ph type="sldNum" sz="quarter" idx="12"/>
          </p:nvPr>
        </p:nvSpPr>
        <p:spPr/>
        <p:txBody>
          <a:bodyPr/>
          <a:lstStyle/>
          <a:p>
            <a:fld id="{132FADFE-3B8F-471C-ABF0-DBC7717ECBBC}" type="slidenum">
              <a:rPr lang="es-ES" smtClean="0"/>
              <a:pPr/>
              <a:t>99</a:t>
            </a:fld>
            <a:endParaRPr lang="es-E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9681</TotalTime>
  <Words>6820</Words>
  <Application>Microsoft Office PowerPoint</Application>
  <PresentationFormat>Presentación en pantalla (4:3)</PresentationFormat>
  <Paragraphs>2642</Paragraphs>
  <Slides>154</Slides>
  <Notes>154</Notes>
  <HiddenSlides>1</HiddenSlides>
  <MMClips>0</MMClips>
  <ScaleCrop>false</ScaleCrop>
  <HeadingPairs>
    <vt:vector size="4" baseType="variant">
      <vt:variant>
        <vt:lpstr>Tema</vt:lpstr>
      </vt:variant>
      <vt:variant>
        <vt:i4>1</vt:i4>
      </vt:variant>
      <vt:variant>
        <vt:lpstr>Títulos de diapositiva</vt:lpstr>
      </vt:variant>
      <vt:variant>
        <vt:i4>154</vt:i4>
      </vt:variant>
    </vt:vector>
  </HeadingPairs>
  <TitlesOfParts>
    <vt:vector size="155" baseType="lpstr">
      <vt:lpstr>Tema de Office</vt:lpstr>
      <vt:lpstr>Diapositiva 1</vt:lpstr>
      <vt:lpstr>Diapositiva 2</vt:lpstr>
      <vt:lpstr>Diapositiva 3</vt:lpstr>
      <vt:lpstr>Diapositiva 4</vt:lpstr>
      <vt:lpstr>Diapositiva 5</vt:lpstr>
      <vt:lpstr>…but it is not that easy!</vt:lpstr>
      <vt:lpstr>Example: Editing a blog post</vt:lpstr>
      <vt:lpstr>Applications of provenance</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Dani</dc:creator>
  <cp:lastModifiedBy>Dani</cp:lastModifiedBy>
  <cp:revision>2129</cp:revision>
  <dcterms:created xsi:type="dcterms:W3CDTF">2012-10-02T19:31:51Z</dcterms:created>
  <dcterms:modified xsi:type="dcterms:W3CDTF">2013-09-11T16:55:25Z</dcterms:modified>
</cp:coreProperties>
</file>